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78" r:id="rId3"/>
    <p:sldId id="279" r:id="rId4"/>
    <p:sldId id="258" r:id="rId5"/>
    <p:sldId id="318" r:id="rId6"/>
    <p:sldId id="319" r:id="rId7"/>
    <p:sldId id="321" r:id="rId8"/>
    <p:sldId id="320" r:id="rId9"/>
    <p:sldId id="314" r:id="rId10"/>
    <p:sldId id="315" r:id="rId11"/>
    <p:sldId id="322" r:id="rId12"/>
    <p:sldId id="323" r:id="rId13"/>
    <p:sldId id="324" r:id="rId14"/>
    <p:sldId id="325" r:id="rId15"/>
    <p:sldId id="326" r:id="rId16"/>
    <p:sldId id="280" r:id="rId17"/>
    <p:sldId id="297" r:id="rId18"/>
    <p:sldId id="299" r:id="rId19"/>
    <p:sldId id="300" r:id="rId20"/>
    <p:sldId id="301" r:id="rId21"/>
    <p:sldId id="302" r:id="rId22"/>
    <p:sldId id="285" r:id="rId23"/>
    <p:sldId id="286" r:id="rId24"/>
    <p:sldId id="287" r:id="rId25"/>
    <p:sldId id="281" r:id="rId26"/>
    <p:sldId id="316" r:id="rId27"/>
    <p:sldId id="289" r:id="rId28"/>
    <p:sldId id="317" r:id="rId29"/>
    <p:sldId id="288" r:id="rId30"/>
    <p:sldId id="290" r:id="rId31"/>
    <p:sldId id="282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F86"/>
    <a:srgbClr val="5753C9"/>
    <a:srgbClr val="31F0FA"/>
    <a:srgbClr val="191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-23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package" Target="../embeddings/Microsoft_Excel_Sheet1.xlsx"/><Relationship Id="rId5" Type="http://schemas.microsoft.com/office/2011/relationships/chartStyle" Target="style1.xml"/><Relationship Id="rId6" Type="http://schemas.microsoft.com/office/2011/relationships/chartColorStyle" Target="colors1.xml"/><Relationship Id="rId1" Type="http://schemas.openxmlformats.org/officeDocument/2006/relationships/image" Target="../media/image5.png"/><Relationship Id="rId2" Type="http://schemas.openxmlformats.org/officeDocument/2006/relationships/image" Target="../media/image6.png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2014.0</c:v>
                </c:pt>
                <c:pt idx="1">
                  <c:v>2016.0</c:v>
                </c:pt>
                <c:pt idx="2">
                  <c:v>2017.0</c:v>
                </c:pt>
                <c:pt idx="3">
                  <c:v>2018.0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4397752"/>
        <c:axId val="2103082888"/>
      </c:barChart>
      <c:catAx>
        <c:axId val="2104397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2103082888"/>
        <c:crosses val="autoZero"/>
        <c:auto val="1"/>
        <c:lblAlgn val="ctr"/>
        <c:lblOffset val="100"/>
        <c:noMultiLvlLbl val="0"/>
      </c:catAx>
      <c:valAx>
        <c:axId val="21030828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04397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latin typeface="+mn-lt"/>
          <a:ea typeface="+mn-ea"/>
          <a:cs typeface="+mn-ea"/>
          <a:sym typeface="+mn-lt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381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D41F86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5753C9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31F0FA"/>
              </a:solidFill>
              <a:ln w="3810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 w="38100"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12037662641385"/>
                  <c:y val="-0.046602938983780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41857438333105"/>
                  <c:y val="-0.051567513239785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965707382426087"/>
                  <c:y val="0.13270052696172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464552426546875"/>
                  <c:y val="0.13787389786793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>
          <a:solidFill>
            <a:schemeClr val="bg1"/>
          </a:solidFill>
          <a:latin typeface="+mn-lt"/>
          <a:ea typeface="+mn-ea"/>
          <a:cs typeface="+mn-ea"/>
          <a:sym typeface="+mn-lt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D41F86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2020.0</c:v>
                </c:pt>
                <c:pt idx="1">
                  <c:v>2021.0</c:v>
                </c:pt>
                <c:pt idx="2">
                  <c:v>2022.0</c:v>
                </c:pt>
                <c:pt idx="3">
                  <c:v>2023.0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31F0FA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2020.0</c:v>
                </c:pt>
                <c:pt idx="1">
                  <c:v>2021.0</c:v>
                </c:pt>
                <c:pt idx="2">
                  <c:v>2022.0</c:v>
                </c:pt>
                <c:pt idx="3">
                  <c:v>2023.0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5753C9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2020.0</c:v>
                </c:pt>
                <c:pt idx="1">
                  <c:v>2021.0</c:v>
                </c:pt>
                <c:pt idx="2">
                  <c:v>2022.0</c:v>
                </c:pt>
                <c:pt idx="3">
                  <c:v>2023.0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4774040"/>
        <c:axId val="2054777624"/>
      </c:lineChart>
      <c:catAx>
        <c:axId val="2054774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2054777624"/>
        <c:crosses val="autoZero"/>
        <c:auto val="1"/>
        <c:lblAlgn val="ctr"/>
        <c:lblOffset val="100"/>
        <c:noMultiLvlLbl val="0"/>
      </c:catAx>
      <c:valAx>
        <c:axId val="2054777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774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solidFill>
            <a:schemeClr val="bg1"/>
          </a:solidFill>
          <a:latin typeface="+mn-lt"/>
          <a:ea typeface="+mn-ea"/>
          <a:cs typeface="+mn-ea"/>
          <a:sym typeface="+mn-lt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3A9-57EE-406C-A023-DBB63BF89924}" type="datetimeFigureOut">
              <a:rPr lang="zh-CN" altLang="en-US" smtClean="0"/>
              <a:t>7/16/19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F53A9-57EE-406C-A023-DBB63BF89924}" type="datetimeFigureOut">
              <a:rPr lang="zh-CN" altLang="en-US" smtClean="0"/>
              <a:t>7/16/19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2B2C-52C8-448C-8221-BBE1A68BE7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154721" y="31516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92071" y="295904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63880" y="-97795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9" y="1783119"/>
            <a:ext cx="264621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20</a:t>
            </a:r>
            <a:r>
              <a:rPr lang="en-US" altLang="en-US" sz="4400" dirty="0">
                <a:solidFill>
                  <a:schemeClr val="bg1"/>
                </a:solidFill>
                <a:cs typeface="+mn-ea"/>
                <a:sym typeface="+mn-lt"/>
              </a:rPr>
              <a:t>19</a:t>
            </a:r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2503" y="3786900"/>
            <a:ext cx="9626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 and Lambdas in Kotlin</a:t>
            </a: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422719" y="4645837"/>
            <a:ext cx="1465943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logo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95" y="4493895"/>
            <a:ext cx="338137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27691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function’s parameter may be marked with </a:t>
            </a:r>
            <a:r>
              <a:rPr lang="en-US" dirty="0" err="1" smtClean="0">
                <a:solidFill>
                  <a:schemeClr val="bg1"/>
                </a:solidFill>
              </a:rPr>
              <a:t>varargs</a:t>
            </a:r>
            <a:r>
              <a:rPr lang="en-US" dirty="0" smtClean="0">
                <a:solidFill>
                  <a:schemeClr val="bg1"/>
                </a:solidFill>
              </a:rPr>
              <a:t> allowing a variable number of arguments to be passed to the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15374" y="2404181"/>
            <a:ext cx="64865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sum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964054" y="4455935"/>
            <a:ext cx="4733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(1,2,3)) // </a:t>
            </a:r>
            <a:r>
              <a:rPr lang="en-US" dirty="0" smtClean="0">
                <a:solidFill>
                  <a:schemeClr val="bg1"/>
                </a:solidFill>
              </a:rPr>
              <a:t>print 6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print(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(1,2,3,4,5)) // </a:t>
            </a:r>
            <a:r>
              <a:rPr lang="en-US" dirty="0" smtClean="0">
                <a:solidFill>
                  <a:schemeClr val="bg1"/>
                </a:solidFill>
              </a:rPr>
              <a:t>print </a:t>
            </a:r>
            <a:r>
              <a:rPr lang="x-none" altLang="en-US" dirty="0" smtClean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Text Box 10"/>
          <p:cNvSpPr txBox="1"/>
          <p:nvPr/>
        </p:nvSpPr>
        <p:spPr>
          <a:xfrm>
            <a:off x="1922638" y="5855227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Inside </a:t>
            </a:r>
            <a:r>
              <a:rPr lang="en-US" dirty="0" smtClean="0">
                <a:solidFill>
                  <a:schemeClr val="bg1"/>
                </a:solidFill>
              </a:rPr>
              <a:t>function, numbers has type array&lt;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27691"/>
            <a:ext cx="679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function, only 1 parameter may be marked </a:t>
            </a:r>
            <a:r>
              <a:rPr lang="en-US" dirty="0" smtClean="0">
                <a:solidFill>
                  <a:schemeClr val="bg1"/>
                </a:solidFill>
              </a:rPr>
              <a:t>as </a:t>
            </a:r>
            <a:r>
              <a:rPr lang="en-US" dirty="0" err="1" smtClean="0">
                <a:solidFill>
                  <a:schemeClr val="bg1"/>
                </a:solidFill>
              </a:rPr>
              <a:t>varargs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2006530" y="2553758"/>
            <a:ext cx="6791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strings: String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{//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error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sum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3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Variable number of argument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(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Varargs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24685" y="1427691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a </a:t>
            </a:r>
            <a:r>
              <a:rPr lang="en-US" dirty="0" err="1" smtClean="0">
                <a:solidFill>
                  <a:schemeClr val="bg1"/>
                </a:solidFill>
              </a:rPr>
              <a:t>vararg</a:t>
            </a:r>
            <a:r>
              <a:rPr lang="en-US" dirty="0" smtClean="0">
                <a:solidFill>
                  <a:schemeClr val="bg1"/>
                </a:solidFill>
              </a:rPr>
              <a:t> parameter is not the last one, values for the following parameters can be passed using named argument syntax.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2006530" y="2553758"/>
            <a:ext cx="679132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numbers: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 :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= 0, b :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= 0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sum = 0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for (n in numbers) 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sum = sum + n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return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sum +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 + b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print(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(1,2,3,4,a = 1, b = 1)) // print 1212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print(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getSum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(1,2,3,4,a =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1)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 //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print 11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72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Functions marked with the infix keyword can be called without the dot and the parentheses.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21864" y="2553758"/>
            <a:ext cx="6791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Infix functions must be satisfy the following requirements: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be member function or extension functions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have single parameter.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Must not accept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varargs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and must have no default value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1907752" y="4416424"/>
            <a:ext cx="6791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infix fun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Int.isGreater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(number :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Int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) : Boolean =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this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&gt;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number</a:t>
            </a:r>
          </a:p>
          <a:p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/>
              <a:cs typeface="Times New Roman"/>
            </a:endParaRP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Print(1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isGreater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 2) // false</a:t>
            </a:r>
          </a:p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Print(2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isGreater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 1) // true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082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lower precedence than the arithmetic operator, type casts and </a:t>
            </a:r>
            <a:r>
              <a:rPr lang="en-US" dirty="0" err="1" smtClean="0">
                <a:solidFill>
                  <a:schemeClr val="bg1"/>
                </a:solidFill>
              </a:rPr>
              <a:t>rangeTo</a:t>
            </a:r>
            <a:r>
              <a:rPr lang="en-US" dirty="0" smtClean="0">
                <a:solidFill>
                  <a:schemeClr val="bg1"/>
                </a:solidFill>
              </a:rPr>
              <a:t> operator.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21864" y="2779535"/>
            <a:ext cx="6791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Arthmetic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operator:</a:t>
            </a:r>
          </a:p>
          <a:p>
            <a:endParaRPr lang="en-US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infix fun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Int.isGreater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(number :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Int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) : Boolean =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this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&gt; number</a:t>
            </a:r>
            <a:b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</a:br>
            <a:r>
              <a:rPr lang="en-US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print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(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2 </a:t>
            </a:r>
            <a:r>
              <a:rPr lang="en-US" i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isGreater</a:t>
            </a:r>
            <a:r>
              <a:rPr lang="en-US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2+1) // true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459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91555" y="576791"/>
            <a:ext cx="568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Infix notation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54129" y="1413580"/>
            <a:ext cx="67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Infix functions have lower precedence than the arithmetic operator, type casts and </a:t>
            </a:r>
            <a:r>
              <a:rPr lang="en-US" dirty="0" err="1" smtClean="0">
                <a:solidFill>
                  <a:schemeClr val="bg1"/>
                </a:solidFill>
              </a:rPr>
              <a:t>rangeTo</a:t>
            </a:r>
            <a:r>
              <a:rPr lang="en-US" dirty="0" smtClean="0">
                <a:solidFill>
                  <a:schemeClr val="bg1"/>
                </a:solidFill>
              </a:rPr>
              <a:t> operator.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"/>
          <p:cNvSpPr txBox="1"/>
          <p:nvPr/>
        </p:nvSpPr>
        <p:spPr>
          <a:xfrm>
            <a:off x="1935975" y="2299757"/>
            <a:ext cx="6791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Arthmetic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operator:</a:t>
            </a:r>
          </a:p>
          <a:p>
            <a:endParaRPr lang="en-US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infix fun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Int.isGreater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(number :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Int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) : Boolean =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this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&gt; number</a:t>
            </a:r>
            <a:b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</a:br>
            <a:r>
              <a:rPr lang="en-US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print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(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2 </a:t>
            </a:r>
            <a:r>
              <a:rPr lang="en-US" i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isGreater</a:t>
            </a:r>
            <a:r>
              <a:rPr lang="en-US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2+1) // true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4" name="Text Box 1"/>
          <p:cNvSpPr txBox="1"/>
          <p:nvPr/>
        </p:nvSpPr>
        <p:spPr>
          <a:xfrm>
            <a:off x="1989597" y="3679824"/>
            <a:ext cx="6791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Type cast operator:</a:t>
            </a:r>
          </a:p>
          <a:p>
            <a:endParaRPr lang="en-US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infix fun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Int.isGreater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(number :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Int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) : Boolean =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this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&gt; number</a:t>
            </a:r>
            <a:b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</a:br>
            <a:r>
              <a:rPr lang="en-US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print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(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2 </a:t>
            </a:r>
            <a:r>
              <a:rPr lang="en-US" i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isGreater</a:t>
            </a:r>
            <a:r>
              <a:rPr lang="en-US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2+1) // true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" name="Text Box 1"/>
          <p:cNvSpPr txBox="1"/>
          <p:nvPr/>
        </p:nvSpPr>
        <p:spPr>
          <a:xfrm>
            <a:off x="2000887" y="5229224"/>
            <a:ext cx="6791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rangeTo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operator:</a:t>
            </a:r>
          </a:p>
          <a:p>
            <a:endParaRPr lang="en-US" dirty="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infix fun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Int.isGreater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(number : </a:t>
            </a:r>
            <a:r>
              <a:rPr 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Int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) : Boolean =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this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&gt; number</a:t>
            </a:r>
            <a:b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</a:br>
            <a:r>
              <a:rPr lang="en-US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print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(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2 </a:t>
            </a:r>
            <a:r>
              <a:rPr lang="en-US" i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isGreater</a:t>
            </a:r>
            <a:r>
              <a:rPr lang="en-US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/>
                <a:cs typeface="Times New Roman"/>
              </a:rPr>
              <a:t>2+1) // true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068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02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Lambda function là các hàm không có tên. Chúng thường được sử dụng như các tham số để truyền vào 1 hàm khác . Lambda function còn có thể được biểu diễn dưới dạng các biến</a:t>
            </a: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Lambdas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3314700" y="916305"/>
            <a:ext cx="473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Chúng ta sử dụng cú pháp sau để khai báo: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247390" y="2152650"/>
            <a:ext cx="540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val lambdaName : Type = { argumentList -&gt; codeBody }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348230" y="2860040"/>
            <a:ext cx="64604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val message = {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str:String-&gt;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println(str)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println("End lambda function")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2520315" y="5219065"/>
            <a:ext cx="6910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message(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“sexy” </a:t>
            </a: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 //in ra : 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sexy 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//        End lambda function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623670" y="3083130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289273" y="3075949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939652" y="-1474385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1870243" y="261886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086257" y="251236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748467" y="1616977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748467" y="2672134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748467" y="3727291"/>
            <a:ext cx="1032609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96997" y="3359970"/>
            <a:ext cx="299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42470" y="1616977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</a:t>
            </a:r>
          </a:p>
        </p:txBody>
      </p:sp>
      <p:sp>
        <p:nvSpPr>
          <p:cNvPr id="27" name="矩形 26"/>
          <p:cNvSpPr/>
          <p:nvPr/>
        </p:nvSpPr>
        <p:spPr>
          <a:xfrm>
            <a:off x="6942470" y="2672134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Lambdas</a:t>
            </a:r>
          </a:p>
        </p:txBody>
      </p:sp>
      <p:sp>
        <p:nvSpPr>
          <p:cNvPr id="30" name="矩形 29"/>
          <p:cNvSpPr/>
          <p:nvPr/>
        </p:nvSpPr>
        <p:spPr>
          <a:xfrm>
            <a:off x="6942470" y="3703048"/>
            <a:ext cx="400130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Inline Functions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809184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45074" r="1084"/>
          <a:stretch>
            <a:fillRect/>
          </a:stretch>
        </p:blipFill>
        <p:spPr>
          <a:xfrm>
            <a:off x="7548174" y="1721042"/>
            <a:ext cx="3467747" cy="429372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3" name="椭圆 2"/>
          <p:cNvSpPr/>
          <p:nvPr/>
        </p:nvSpPr>
        <p:spPr>
          <a:xfrm>
            <a:off x="1437227" y="1772526"/>
            <a:ext cx="1026941" cy="1026941"/>
          </a:xfrm>
          <a:prstGeom prst="ellipse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2014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736876" y="1772526"/>
            <a:ext cx="1026941" cy="1026941"/>
          </a:xfrm>
          <a:prstGeom prst="ellipse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2015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437227" y="3944561"/>
            <a:ext cx="1026941" cy="10269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19122F"/>
                </a:solidFill>
                <a:cs typeface="+mn-ea"/>
                <a:sym typeface="+mn-lt"/>
              </a:rPr>
              <a:t>2016</a:t>
            </a:r>
            <a:endParaRPr lang="zh-CN" altLang="en-US" sz="16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36876" y="3944561"/>
            <a:ext cx="1026941" cy="1026941"/>
          </a:xfrm>
          <a:prstGeom prst="ellipse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2017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6749" y="2883402"/>
            <a:ext cx="2787896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56398" y="2883402"/>
            <a:ext cx="2787896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6749" y="5135487"/>
            <a:ext cx="2787896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56398" y="5135487"/>
            <a:ext cx="2787896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381" y="1266092"/>
            <a:ext cx="6710290" cy="559190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472332" y="1266092"/>
            <a:ext cx="6719668" cy="5591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266092"/>
            <a:ext cx="2658794" cy="5591908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4911" y="1772529"/>
            <a:ext cx="1448972" cy="450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D41F86"/>
                </a:solidFill>
                <a:cs typeface="+mn-ea"/>
                <a:sym typeface="+mn-lt"/>
              </a:rPr>
              <a:t>2020</a:t>
            </a:r>
            <a:endParaRPr lang="zh-CN" altLang="en-US" sz="1600" dirty="0">
              <a:solidFill>
                <a:srgbClr val="D41F86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135" y="2315510"/>
            <a:ext cx="2567632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4911" y="3406854"/>
            <a:ext cx="1448972" cy="450166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2021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135" y="3949835"/>
            <a:ext cx="2567632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4911" y="5041179"/>
            <a:ext cx="1448972" cy="450166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2022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135" y="5584160"/>
            <a:ext cx="2567632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21" name="图表 20"/>
          <p:cNvGraphicFramePr/>
          <p:nvPr/>
        </p:nvGraphicFramePr>
        <p:xfrm>
          <a:off x="5867400" y="1534735"/>
          <a:ext cx="6001124" cy="2684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8637140" y="4943465"/>
            <a:ext cx="461645" cy="0"/>
          </a:xfrm>
          <a:prstGeom prst="line">
            <a:avLst/>
          </a:prstGeom>
          <a:ln>
            <a:solidFill>
              <a:srgbClr val="19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563323" y="4434373"/>
            <a:ext cx="253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9122F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83523" y="5117094"/>
            <a:ext cx="569252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19122F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83523" y="5708242"/>
            <a:ext cx="569252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19122F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rcRect l="25751" t="5775" r="14182" b="4124"/>
          <a:stretch>
            <a:fillRect/>
          </a:stretch>
        </p:blipFill>
        <p:spPr>
          <a:xfrm>
            <a:off x="950224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rcRect l="12588" t="3925" r="12328" b="5974"/>
          <a:stretch>
            <a:fillRect/>
          </a:stretch>
        </p:blipFill>
        <p:spPr>
          <a:xfrm>
            <a:off x="9533341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rcRect l="14891" t="6610" r="25042" b="3289"/>
          <a:stretch>
            <a:fillRect/>
          </a:stretch>
        </p:blipFill>
        <p:spPr>
          <a:xfrm>
            <a:off x="3811263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rcRect l="20415" t="6298" r="19518" b="3601"/>
          <a:stretch>
            <a:fillRect/>
          </a:stretch>
        </p:blipFill>
        <p:spPr>
          <a:xfrm>
            <a:off x="6672302" y="1893995"/>
            <a:ext cx="2022711" cy="2022711"/>
          </a:xfrm>
          <a:custGeom>
            <a:avLst/>
            <a:gdLst>
              <a:gd name="connsiteX0" fmla="*/ 1501873 w 3003746"/>
              <a:gd name="connsiteY0" fmla="*/ 0 h 3003746"/>
              <a:gd name="connsiteX1" fmla="*/ 3003746 w 3003746"/>
              <a:gd name="connsiteY1" fmla="*/ 1501873 h 3003746"/>
              <a:gd name="connsiteX2" fmla="*/ 1501873 w 3003746"/>
              <a:gd name="connsiteY2" fmla="*/ 3003746 h 3003746"/>
              <a:gd name="connsiteX3" fmla="*/ 0 w 3003746"/>
              <a:gd name="connsiteY3" fmla="*/ 1501873 h 3003746"/>
              <a:gd name="connsiteX4" fmla="*/ 1501873 w 3003746"/>
              <a:gd name="connsiteY4" fmla="*/ 0 h 300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746" h="3003746">
                <a:moveTo>
                  <a:pt x="1501873" y="0"/>
                </a:moveTo>
                <a:cubicBezTo>
                  <a:pt x="2331335" y="0"/>
                  <a:pt x="3003746" y="672411"/>
                  <a:pt x="3003746" y="1501873"/>
                </a:cubicBezTo>
                <a:cubicBezTo>
                  <a:pt x="3003746" y="2331335"/>
                  <a:pt x="2331335" y="3003746"/>
                  <a:pt x="1501873" y="3003746"/>
                </a:cubicBezTo>
                <a:cubicBezTo>
                  <a:pt x="672411" y="3003746"/>
                  <a:pt x="0" y="2331335"/>
                  <a:pt x="0" y="1501873"/>
                </a:cubicBezTo>
                <a:cubicBezTo>
                  <a:pt x="0" y="672411"/>
                  <a:pt x="672411" y="0"/>
                  <a:pt x="1501873" y="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</p:spPr>
      </p:pic>
      <p:grpSp>
        <p:nvGrpSpPr>
          <p:cNvPr id="25" name="组合 24"/>
          <p:cNvGrpSpPr/>
          <p:nvPr/>
        </p:nvGrpSpPr>
        <p:grpSpPr>
          <a:xfrm>
            <a:off x="658987" y="4632909"/>
            <a:ext cx="2605183" cy="908972"/>
            <a:chOff x="654795" y="4898726"/>
            <a:chExt cx="2605183" cy="908972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07370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520026" y="4632909"/>
            <a:ext cx="2605183" cy="908972"/>
            <a:chOff x="654795" y="4898726"/>
            <a:chExt cx="2605183" cy="90897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668409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381065" y="4632909"/>
            <a:ext cx="2605183" cy="908972"/>
            <a:chOff x="654795" y="4898726"/>
            <a:chExt cx="2605183" cy="908972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529448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242104" y="4632909"/>
            <a:ext cx="2605183" cy="908972"/>
            <a:chOff x="654795" y="4898726"/>
            <a:chExt cx="2605183" cy="90897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654795" y="4989717"/>
              <a:ext cx="2605183" cy="817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This PPT template for the rice husk designer pencil demo works, focusing on the production of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9390487" y="4151780"/>
            <a:ext cx="233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03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Sử dụng higher-order functions sẽ gây tốn tài nguyên trong quá trình run-time. 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Để tránh việc tiêu tốn bộ nhớ, ta có inline function</a:t>
            </a: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x-none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Inline functions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250893" y="63854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477135" y="847725"/>
            <a:ext cx="6343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function được khai báo là inline thì thay vì tạọ 1 function object, toàn bộ code của function sẽ được thêm vào tại ngay nơi mà function được gọi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477135" y="2035810"/>
            <a:ext cx="5391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nline fun hehe(callback: (a: Int, b: Int) -&gt; Int) {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  	  callback(2, 3)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}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609215" y="3090545"/>
            <a:ext cx="5410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và call: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hehe() { a, b -&gt;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		   a + b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}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2609215" y="4124325"/>
            <a:ext cx="4990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compile ra java: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int $i$f$hehe = false;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int b = 3;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int a = 2;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int var7 = false;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int var8 = a + b;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37228" y="2006429"/>
            <a:ext cx="2612571" cy="3904343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9715" y="2006429"/>
            <a:ext cx="2612571" cy="3904343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2202" y="2006429"/>
            <a:ext cx="2612571" cy="3904343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Shape 3760"/>
          <p:cNvSpPr/>
          <p:nvPr/>
        </p:nvSpPr>
        <p:spPr>
          <a:xfrm>
            <a:off x="9311640" y="2910840"/>
            <a:ext cx="273050" cy="227330"/>
          </a:xfrm>
          <a:custGeom>
            <a:avLst/>
            <a:gdLst/>
            <a:ahLst/>
            <a:cxnLst/>
            <a:rect l="0" t="0" r="0" b="0"/>
            <a:pathLst>
              <a:path w="5950" h="5950" extrusionOk="0">
                <a:moveTo>
                  <a:pt x="3998" y="1767"/>
                </a:moveTo>
                <a:lnTo>
                  <a:pt x="4184" y="1860"/>
                </a:lnTo>
                <a:lnTo>
                  <a:pt x="4323" y="1999"/>
                </a:lnTo>
                <a:lnTo>
                  <a:pt x="4416" y="2138"/>
                </a:lnTo>
                <a:lnTo>
                  <a:pt x="4463" y="2324"/>
                </a:lnTo>
                <a:lnTo>
                  <a:pt x="4416" y="2464"/>
                </a:lnTo>
                <a:lnTo>
                  <a:pt x="4323" y="2696"/>
                </a:lnTo>
                <a:lnTo>
                  <a:pt x="2975" y="4555"/>
                </a:lnTo>
                <a:lnTo>
                  <a:pt x="1627" y="2696"/>
                </a:lnTo>
                <a:lnTo>
                  <a:pt x="1535" y="2464"/>
                </a:lnTo>
                <a:lnTo>
                  <a:pt x="1535" y="2324"/>
                </a:lnTo>
                <a:lnTo>
                  <a:pt x="1581" y="2138"/>
                </a:lnTo>
                <a:lnTo>
                  <a:pt x="1674" y="1999"/>
                </a:lnTo>
                <a:lnTo>
                  <a:pt x="1813" y="1860"/>
                </a:lnTo>
                <a:lnTo>
                  <a:pt x="1953" y="1767"/>
                </a:lnTo>
                <a:lnTo>
                  <a:pt x="2278" y="1767"/>
                </a:lnTo>
                <a:lnTo>
                  <a:pt x="2418" y="1813"/>
                </a:lnTo>
                <a:lnTo>
                  <a:pt x="2604" y="1999"/>
                </a:lnTo>
                <a:lnTo>
                  <a:pt x="2789" y="2092"/>
                </a:lnTo>
                <a:lnTo>
                  <a:pt x="2975" y="2138"/>
                </a:lnTo>
                <a:lnTo>
                  <a:pt x="3208" y="2092"/>
                </a:lnTo>
                <a:lnTo>
                  <a:pt x="3347" y="1999"/>
                </a:lnTo>
                <a:lnTo>
                  <a:pt x="3580" y="1813"/>
                </a:lnTo>
                <a:lnTo>
                  <a:pt x="3719" y="1767"/>
                </a:lnTo>
                <a:close/>
                <a:moveTo>
                  <a:pt x="2557" y="0"/>
                </a:moveTo>
                <a:lnTo>
                  <a:pt x="2185" y="93"/>
                </a:lnTo>
                <a:lnTo>
                  <a:pt x="1813" y="233"/>
                </a:lnTo>
                <a:lnTo>
                  <a:pt x="1488" y="372"/>
                </a:lnTo>
                <a:lnTo>
                  <a:pt x="1163" y="605"/>
                </a:lnTo>
                <a:lnTo>
                  <a:pt x="884" y="837"/>
                </a:lnTo>
                <a:lnTo>
                  <a:pt x="605" y="1162"/>
                </a:lnTo>
                <a:lnTo>
                  <a:pt x="373" y="1488"/>
                </a:lnTo>
                <a:lnTo>
                  <a:pt x="233" y="1813"/>
                </a:lnTo>
                <a:lnTo>
                  <a:pt x="94" y="2185"/>
                </a:lnTo>
                <a:lnTo>
                  <a:pt x="1" y="2557"/>
                </a:lnTo>
                <a:lnTo>
                  <a:pt x="1" y="2975"/>
                </a:lnTo>
                <a:lnTo>
                  <a:pt x="1" y="3347"/>
                </a:lnTo>
                <a:lnTo>
                  <a:pt x="94" y="3765"/>
                </a:lnTo>
                <a:lnTo>
                  <a:pt x="233" y="4091"/>
                </a:lnTo>
                <a:lnTo>
                  <a:pt x="373" y="4462"/>
                </a:lnTo>
                <a:lnTo>
                  <a:pt x="605" y="4788"/>
                </a:lnTo>
                <a:lnTo>
                  <a:pt x="884" y="5067"/>
                </a:lnTo>
                <a:lnTo>
                  <a:pt x="1163" y="5345"/>
                </a:lnTo>
                <a:lnTo>
                  <a:pt x="1488" y="5531"/>
                </a:lnTo>
                <a:lnTo>
                  <a:pt x="1813" y="5717"/>
                </a:lnTo>
                <a:lnTo>
                  <a:pt x="2185" y="5857"/>
                </a:lnTo>
                <a:lnTo>
                  <a:pt x="2557" y="5903"/>
                </a:lnTo>
                <a:lnTo>
                  <a:pt x="2975" y="5950"/>
                </a:lnTo>
                <a:lnTo>
                  <a:pt x="3347" y="5903"/>
                </a:lnTo>
                <a:lnTo>
                  <a:pt x="3765" y="5857"/>
                </a:lnTo>
                <a:lnTo>
                  <a:pt x="4091" y="5717"/>
                </a:lnTo>
                <a:lnTo>
                  <a:pt x="4463" y="5531"/>
                </a:lnTo>
                <a:lnTo>
                  <a:pt x="4788" y="5345"/>
                </a:lnTo>
                <a:lnTo>
                  <a:pt x="5067" y="5067"/>
                </a:lnTo>
                <a:lnTo>
                  <a:pt x="5346" y="4788"/>
                </a:lnTo>
                <a:lnTo>
                  <a:pt x="5532" y="4462"/>
                </a:lnTo>
                <a:lnTo>
                  <a:pt x="5718" y="4091"/>
                </a:lnTo>
                <a:lnTo>
                  <a:pt x="5857" y="3765"/>
                </a:lnTo>
                <a:lnTo>
                  <a:pt x="5903" y="3347"/>
                </a:lnTo>
                <a:lnTo>
                  <a:pt x="5950" y="2975"/>
                </a:lnTo>
                <a:lnTo>
                  <a:pt x="5903" y="2557"/>
                </a:lnTo>
                <a:lnTo>
                  <a:pt x="5857" y="2185"/>
                </a:lnTo>
                <a:lnTo>
                  <a:pt x="5718" y="1813"/>
                </a:lnTo>
                <a:lnTo>
                  <a:pt x="5532" y="1488"/>
                </a:lnTo>
                <a:lnTo>
                  <a:pt x="5346" y="1162"/>
                </a:lnTo>
                <a:lnTo>
                  <a:pt x="5067" y="837"/>
                </a:lnTo>
                <a:lnTo>
                  <a:pt x="4788" y="605"/>
                </a:lnTo>
                <a:lnTo>
                  <a:pt x="4463" y="372"/>
                </a:lnTo>
                <a:lnTo>
                  <a:pt x="4091" y="233"/>
                </a:lnTo>
                <a:lnTo>
                  <a:pt x="3765" y="93"/>
                </a:lnTo>
                <a:lnTo>
                  <a:pt x="3347" y="0"/>
                </a:lnTo>
                <a:close/>
              </a:path>
            </a:pathLst>
          </a:custGeom>
          <a:solidFill>
            <a:srgbClr val="31F0F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640070" y="2398395"/>
            <a:ext cx="1007745" cy="10077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Shape 3824"/>
          <p:cNvSpPr/>
          <p:nvPr/>
        </p:nvSpPr>
        <p:spPr>
          <a:xfrm>
            <a:off x="6011545" y="2687955"/>
            <a:ext cx="264795" cy="265430"/>
          </a:xfrm>
          <a:custGeom>
            <a:avLst/>
            <a:gdLst/>
            <a:ahLst/>
            <a:cxnLst/>
            <a:rect l="0" t="0" r="0" b="0"/>
            <a:pathLst>
              <a:path w="5950" h="5951" extrusionOk="0">
                <a:moveTo>
                  <a:pt x="5764" y="1"/>
                </a:moveTo>
                <a:lnTo>
                  <a:pt x="5624" y="47"/>
                </a:lnTo>
                <a:lnTo>
                  <a:pt x="93" y="3208"/>
                </a:lnTo>
                <a:lnTo>
                  <a:pt x="47" y="3301"/>
                </a:lnTo>
                <a:lnTo>
                  <a:pt x="0" y="3394"/>
                </a:lnTo>
                <a:lnTo>
                  <a:pt x="47" y="3533"/>
                </a:lnTo>
                <a:lnTo>
                  <a:pt x="140" y="3580"/>
                </a:lnTo>
                <a:lnTo>
                  <a:pt x="1441" y="4137"/>
                </a:lnTo>
                <a:lnTo>
                  <a:pt x="5020" y="1070"/>
                </a:lnTo>
                <a:lnTo>
                  <a:pt x="2138" y="4556"/>
                </a:lnTo>
                <a:lnTo>
                  <a:pt x="2138" y="5718"/>
                </a:lnTo>
                <a:lnTo>
                  <a:pt x="2185" y="5857"/>
                </a:lnTo>
                <a:lnTo>
                  <a:pt x="2278" y="5950"/>
                </a:lnTo>
                <a:lnTo>
                  <a:pt x="2417" y="5950"/>
                </a:lnTo>
                <a:lnTo>
                  <a:pt x="2510" y="5857"/>
                </a:lnTo>
                <a:lnTo>
                  <a:pt x="3300" y="4881"/>
                </a:lnTo>
                <a:lnTo>
                  <a:pt x="4834" y="5485"/>
                </a:lnTo>
                <a:lnTo>
                  <a:pt x="4881" y="5532"/>
                </a:lnTo>
                <a:lnTo>
                  <a:pt x="4974" y="5485"/>
                </a:lnTo>
                <a:lnTo>
                  <a:pt x="5067" y="5439"/>
                </a:lnTo>
                <a:lnTo>
                  <a:pt x="5113" y="5346"/>
                </a:lnTo>
                <a:lnTo>
                  <a:pt x="5950" y="233"/>
                </a:lnTo>
                <a:lnTo>
                  <a:pt x="5950" y="140"/>
                </a:lnTo>
                <a:lnTo>
                  <a:pt x="5857" y="47"/>
                </a:lnTo>
                <a:lnTo>
                  <a:pt x="5764" y="1"/>
                </a:lnTo>
                <a:close/>
              </a:path>
            </a:pathLst>
          </a:custGeom>
          <a:solidFill>
            <a:srgbClr val="5753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073910" y="2192655"/>
            <a:ext cx="1188085" cy="118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Shape 3850"/>
          <p:cNvSpPr/>
          <p:nvPr/>
        </p:nvSpPr>
        <p:spPr>
          <a:xfrm>
            <a:off x="2512060" y="2630805"/>
            <a:ext cx="311785" cy="311785"/>
          </a:xfrm>
          <a:custGeom>
            <a:avLst/>
            <a:gdLst/>
            <a:ahLst/>
            <a:cxnLst/>
            <a:rect l="0" t="0" r="0" b="0"/>
            <a:pathLst>
              <a:path w="5950" h="5950" extrusionOk="0">
                <a:moveTo>
                  <a:pt x="3532" y="1023"/>
                </a:moveTo>
                <a:lnTo>
                  <a:pt x="3532" y="1116"/>
                </a:lnTo>
                <a:lnTo>
                  <a:pt x="3486" y="3533"/>
                </a:lnTo>
                <a:lnTo>
                  <a:pt x="3439" y="3580"/>
                </a:lnTo>
                <a:lnTo>
                  <a:pt x="3346" y="3626"/>
                </a:lnTo>
                <a:lnTo>
                  <a:pt x="2649" y="3626"/>
                </a:lnTo>
                <a:lnTo>
                  <a:pt x="2556" y="3580"/>
                </a:lnTo>
                <a:lnTo>
                  <a:pt x="2510" y="3533"/>
                </a:lnTo>
                <a:lnTo>
                  <a:pt x="2417" y="1116"/>
                </a:lnTo>
                <a:lnTo>
                  <a:pt x="2463" y="1023"/>
                </a:lnTo>
                <a:close/>
                <a:moveTo>
                  <a:pt x="3393" y="3998"/>
                </a:moveTo>
                <a:lnTo>
                  <a:pt x="3439" y="4044"/>
                </a:lnTo>
                <a:lnTo>
                  <a:pt x="3486" y="4137"/>
                </a:lnTo>
                <a:lnTo>
                  <a:pt x="3486" y="4835"/>
                </a:lnTo>
                <a:lnTo>
                  <a:pt x="3439" y="4927"/>
                </a:lnTo>
                <a:lnTo>
                  <a:pt x="3393" y="4974"/>
                </a:lnTo>
                <a:lnTo>
                  <a:pt x="2649" y="4974"/>
                </a:lnTo>
                <a:lnTo>
                  <a:pt x="2556" y="4927"/>
                </a:lnTo>
                <a:lnTo>
                  <a:pt x="2510" y="4835"/>
                </a:lnTo>
                <a:lnTo>
                  <a:pt x="2510" y="4137"/>
                </a:lnTo>
                <a:lnTo>
                  <a:pt x="2556" y="4044"/>
                </a:lnTo>
                <a:lnTo>
                  <a:pt x="2649" y="3998"/>
                </a:lnTo>
                <a:close/>
                <a:moveTo>
                  <a:pt x="2975" y="1"/>
                </a:moveTo>
                <a:lnTo>
                  <a:pt x="2603" y="47"/>
                </a:lnTo>
                <a:lnTo>
                  <a:pt x="2231" y="140"/>
                </a:lnTo>
                <a:lnTo>
                  <a:pt x="1859" y="233"/>
                </a:lnTo>
                <a:lnTo>
                  <a:pt x="1487" y="419"/>
                </a:lnTo>
                <a:lnTo>
                  <a:pt x="1162" y="651"/>
                </a:lnTo>
                <a:lnTo>
                  <a:pt x="883" y="884"/>
                </a:lnTo>
                <a:lnTo>
                  <a:pt x="651" y="1163"/>
                </a:lnTo>
                <a:lnTo>
                  <a:pt x="418" y="1488"/>
                </a:lnTo>
                <a:lnTo>
                  <a:pt x="232" y="1860"/>
                </a:lnTo>
                <a:lnTo>
                  <a:pt x="139" y="2232"/>
                </a:lnTo>
                <a:lnTo>
                  <a:pt x="46" y="2604"/>
                </a:lnTo>
                <a:lnTo>
                  <a:pt x="0" y="2975"/>
                </a:lnTo>
                <a:lnTo>
                  <a:pt x="46" y="3394"/>
                </a:lnTo>
                <a:lnTo>
                  <a:pt x="139" y="3766"/>
                </a:lnTo>
                <a:lnTo>
                  <a:pt x="232" y="4137"/>
                </a:lnTo>
                <a:lnTo>
                  <a:pt x="418" y="4509"/>
                </a:lnTo>
                <a:lnTo>
                  <a:pt x="651" y="4835"/>
                </a:lnTo>
                <a:lnTo>
                  <a:pt x="883" y="5113"/>
                </a:lnTo>
                <a:lnTo>
                  <a:pt x="1162" y="5346"/>
                </a:lnTo>
                <a:lnTo>
                  <a:pt x="1487" y="5578"/>
                </a:lnTo>
                <a:lnTo>
                  <a:pt x="1859" y="5764"/>
                </a:lnTo>
                <a:lnTo>
                  <a:pt x="2231" y="5857"/>
                </a:lnTo>
                <a:lnTo>
                  <a:pt x="2603" y="5950"/>
                </a:lnTo>
                <a:lnTo>
                  <a:pt x="3393" y="5950"/>
                </a:lnTo>
                <a:lnTo>
                  <a:pt x="3765" y="5857"/>
                </a:lnTo>
                <a:lnTo>
                  <a:pt x="4137" y="5764"/>
                </a:lnTo>
                <a:lnTo>
                  <a:pt x="4508" y="5578"/>
                </a:lnTo>
                <a:lnTo>
                  <a:pt x="4834" y="5346"/>
                </a:lnTo>
                <a:lnTo>
                  <a:pt x="5113" y="5113"/>
                </a:lnTo>
                <a:lnTo>
                  <a:pt x="5345" y="4835"/>
                </a:lnTo>
                <a:lnTo>
                  <a:pt x="5577" y="4509"/>
                </a:lnTo>
                <a:lnTo>
                  <a:pt x="5763" y="4137"/>
                </a:lnTo>
                <a:lnTo>
                  <a:pt x="5856" y="3766"/>
                </a:lnTo>
                <a:lnTo>
                  <a:pt x="5949" y="3394"/>
                </a:lnTo>
                <a:lnTo>
                  <a:pt x="5949" y="2975"/>
                </a:lnTo>
                <a:lnTo>
                  <a:pt x="5949" y="2604"/>
                </a:lnTo>
                <a:lnTo>
                  <a:pt x="5856" y="2232"/>
                </a:lnTo>
                <a:lnTo>
                  <a:pt x="5763" y="1860"/>
                </a:lnTo>
                <a:lnTo>
                  <a:pt x="5577" y="1488"/>
                </a:lnTo>
                <a:lnTo>
                  <a:pt x="5345" y="1163"/>
                </a:lnTo>
                <a:lnTo>
                  <a:pt x="5113" y="884"/>
                </a:lnTo>
                <a:lnTo>
                  <a:pt x="4834" y="651"/>
                </a:lnTo>
                <a:lnTo>
                  <a:pt x="4508" y="419"/>
                </a:lnTo>
                <a:lnTo>
                  <a:pt x="4137" y="233"/>
                </a:lnTo>
                <a:lnTo>
                  <a:pt x="3765" y="140"/>
                </a:lnTo>
                <a:lnTo>
                  <a:pt x="3393" y="47"/>
                </a:lnTo>
                <a:lnTo>
                  <a:pt x="2975" y="1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422400" y="3549015"/>
            <a:ext cx="2605405" cy="1892299"/>
            <a:chOff x="654795" y="4989717"/>
            <a:chExt cx="2605183" cy="818054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669408" y="5807771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54795" y="4989717"/>
              <a:ext cx="2605183" cy="7378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Một inline function không thể tự gọi lại chính nó một cách trực tiếp hoặc gọi gián tiếp thông qua một inline funciton khác.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89805" y="3747135"/>
            <a:ext cx="2605405" cy="1726587"/>
            <a:chOff x="654795" y="4989717"/>
            <a:chExt cx="2605183" cy="785309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726564" y="57750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654795" y="4989717"/>
              <a:ext cx="2605183" cy="7763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Một public inline function được khai báo ở trong một class chỉ có thể truy cập vào các public function và public field của class đó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148955" y="3756660"/>
            <a:ext cx="2605405" cy="1854200"/>
            <a:chOff x="654795" y="4989717"/>
            <a:chExt cx="2605183" cy="818329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1726564" y="580804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654795" y="4989717"/>
              <a:ext cx="2605183" cy="753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sz="1400" dirty="0">
                  <a:solidFill>
                    <a:schemeClr val="bg1"/>
                  </a:solidFill>
                  <a:cs typeface="+mn-ea"/>
                  <a:sym typeface="+mn-lt"/>
                </a:rPr>
                <a:t>Số lượng dòng code sẽ tăng lên. Việc inline một function dài, phức tạp nhiều lần sẽ được compiler sinh ra code tương ứng</a:t>
              </a: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Hạn chế </a:t>
            </a:r>
          </a:p>
        </p:txBody>
      </p:sp>
      <p:sp>
        <p:nvSpPr>
          <p:cNvPr id="3" name="椭圆 16"/>
          <p:cNvSpPr/>
          <p:nvPr/>
        </p:nvSpPr>
        <p:spPr>
          <a:xfrm>
            <a:off x="8925560" y="2398395"/>
            <a:ext cx="1037590" cy="8439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Shape 3760"/>
          <p:cNvSpPr/>
          <p:nvPr/>
        </p:nvSpPr>
        <p:spPr>
          <a:xfrm>
            <a:off x="9311640" y="2630805"/>
            <a:ext cx="273050" cy="227330"/>
          </a:xfrm>
          <a:custGeom>
            <a:avLst/>
            <a:gdLst/>
            <a:ahLst/>
            <a:cxnLst/>
            <a:rect l="0" t="0" r="0" b="0"/>
            <a:pathLst>
              <a:path w="5950" h="5950" extrusionOk="0">
                <a:moveTo>
                  <a:pt x="3998" y="1767"/>
                </a:moveTo>
                <a:lnTo>
                  <a:pt x="4184" y="1860"/>
                </a:lnTo>
                <a:lnTo>
                  <a:pt x="4323" y="1999"/>
                </a:lnTo>
                <a:lnTo>
                  <a:pt x="4416" y="2138"/>
                </a:lnTo>
                <a:lnTo>
                  <a:pt x="4463" y="2324"/>
                </a:lnTo>
                <a:lnTo>
                  <a:pt x="4416" y="2464"/>
                </a:lnTo>
                <a:lnTo>
                  <a:pt x="4323" y="2696"/>
                </a:lnTo>
                <a:lnTo>
                  <a:pt x="2975" y="4555"/>
                </a:lnTo>
                <a:lnTo>
                  <a:pt x="1627" y="2696"/>
                </a:lnTo>
                <a:lnTo>
                  <a:pt x="1535" y="2464"/>
                </a:lnTo>
                <a:lnTo>
                  <a:pt x="1535" y="2324"/>
                </a:lnTo>
                <a:lnTo>
                  <a:pt x="1581" y="2138"/>
                </a:lnTo>
                <a:lnTo>
                  <a:pt x="1674" y="1999"/>
                </a:lnTo>
                <a:lnTo>
                  <a:pt x="1813" y="1860"/>
                </a:lnTo>
                <a:lnTo>
                  <a:pt x="1953" y="1767"/>
                </a:lnTo>
                <a:lnTo>
                  <a:pt x="2278" y="1767"/>
                </a:lnTo>
                <a:lnTo>
                  <a:pt x="2418" y="1813"/>
                </a:lnTo>
                <a:lnTo>
                  <a:pt x="2604" y="1999"/>
                </a:lnTo>
                <a:lnTo>
                  <a:pt x="2789" y="2092"/>
                </a:lnTo>
                <a:lnTo>
                  <a:pt x="2975" y="2138"/>
                </a:lnTo>
                <a:lnTo>
                  <a:pt x="3208" y="2092"/>
                </a:lnTo>
                <a:lnTo>
                  <a:pt x="3347" y="1999"/>
                </a:lnTo>
                <a:lnTo>
                  <a:pt x="3580" y="1813"/>
                </a:lnTo>
                <a:lnTo>
                  <a:pt x="3719" y="1767"/>
                </a:lnTo>
                <a:close/>
                <a:moveTo>
                  <a:pt x="2557" y="0"/>
                </a:moveTo>
                <a:lnTo>
                  <a:pt x="2185" y="93"/>
                </a:lnTo>
                <a:lnTo>
                  <a:pt x="1813" y="233"/>
                </a:lnTo>
                <a:lnTo>
                  <a:pt x="1488" y="372"/>
                </a:lnTo>
                <a:lnTo>
                  <a:pt x="1163" y="605"/>
                </a:lnTo>
                <a:lnTo>
                  <a:pt x="884" y="837"/>
                </a:lnTo>
                <a:lnTo>
                  <a:pt x="605" y="1162"/>
                </a:lnTo>
                <a:lnTo>
                  <a:pt x="373" y="1488"/>
                </a:lnTo>
                <a:lnTo>
                  <a:pt x="233" y="1813"/>
                </a:lnTo>
                <a:lnTo>
                  <a:pt x="94" y="2185"/>
                </a:lnTo>
                <a:lnTo>
                  <a:pt x="1" y="2557"/>
                </a:lnTo>
                <a:lnTo>
                  <a:pt x="1" y="2975"/>
                </a:lnTo>
                <a:lnTo>
                  <a:pt x="1" y="3347"/>
                </a:lnTo>
                <a:lnTo>
                  <a:pt x="94" y="3765"/>
                </a:lnTo>
                <a:lnTo>
                  <a:pt x="233" y="4091"/>
                </a:lnTo>
                <a:lnTo>
                  <a:pt x="373" y="4462"/>
                </a:lnTo>
                <a:lnTo>
                  <a:pt x="605" y="4788"/>
                </a:lnTo>
                <a:lnTo>
                  <a:pt x="884" y="5067"/>
                </a:lnTo>
                <a:lnTo>
                  <a:pt x="1163" y="5345"/>
                </a:lnTo>
                <a:lnTo>
                  <a:pt x="1488" y="5531"/>
                </a:lnTo>
                <a:lnTo>
                  <a:pt x="1813" y="5717"/>
                </a:lnTo>
                <a:lnTo>
                  <a:pt x="2185" y="5857"/>
                </a:lnTo>
                <a:lnTo>
                  <a:pt x="2557" y="5903"/>
                </a:lnTo>
                <a:lnTo>
                  <a:pt x="2975" y="5950"/>
                </a:lnTo>
                <a:lnTo>
                  <a:pt x="3347" y="5903"/>
                </a:lnTo>
                <a:lnTo>
                  <a:pt x="3765" y="5857"/>
                </a:lnTo>
                <a:lnTo>
                  <a:pt x="4091" y="5717"/>
                </a:lnTo>
                <a:lnTo>
                  <a:pt x="4463" y="5531"/>
                </a:lnTo>
                <a:lnTo>
                  <a:pt x="4788" y="5345"/>
                </a:lnTo>
                <a:lnTo>
                  <a:pt x="5067" y="5067"/>
                </a:lnTo>
                <a:lnTo>
                  <a:pt x="5346" y="4788"/>
                </a:lnTo>
                <a:lnTo>
                  <a:pt x="5532" y="4462"/>
                </a:lnTo>
                <a:lnTo>
                  <a:pt x="5718" y="4091"/>
                </a:lnTo>
                <a:lnTo>
                  <a:pt x="5857" y="3765"/>
                </a:lnTo>
                <a:lnTo>
                  <a:pt x="5903" y="3347"/>
                </a:lnTo>
                <a:lnTo>
                  <a:pt x="5950" y="2975"/>
                </a:lnTo>
                <a:lnTo>
                  <a:pt x="5903" y="2557"/>
                </a:lnTo>
                <a:lnTo>
                  <a:pt x="5857" y="2185"/>
                </a:lnTo>
                <a:lnTo>
                  <a:pt x="5718" y="1813"/>
                </a:lnTo>
                <a:lnTo>
                  <a:pt x="5532" y="1488"/>
                </a:lnTo>
                <a:lnTo>
                  <a:pt x="5346" y="1162"/>
                </a:lnTo>
                <a:lnTo>
                  <a:pt x="5067" y="837"/>
                </a:lnTo>
                <a:lnTo>
                  <a:pt x="4788" y="605"/>
                </a:lnTo>
                <a:lnTo>
                  <a:pt x="4463" y="372"/>
                </a:lnTo>
                <a:lnTo>
                  <a:pt x="4091" y="233"/>
                </a:lnTo>
                <a:lnTo>
                  <a:pt x="3765" y="93"/>
                </a:lnTo>
                <a:lnTo>
                  <a:pt x="3347" y="0"/>
                </a:lnTo>
                <a:close/>
              </a:path>
            </a:pathLst>
          </a:custGeom>
          <a:solidFill>
            <a:srgbClr val="31F0F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812743" y="621150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178924" y="365398"/>
            <a:ext cx="38341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Noinline functions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115185" y="1280795"/>
            <a:ext cx="6191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Noinline được sử dụng khi t</a:t>
            </a:r>
            <a:r>
              <a:rPr lang="x-none" altLang="en-US">
                <a:solidFill>
                  <a:schemeClr val="bg1"/>
                </a:solidFill>
              </a:rPr>
              <a:t>a </a:t>
            </a:r>
            <a:r>
              <a:rPr lang="en-US">
                <a:solidFill>
                  <a:schemeClr val="bg1"/>
                </a:solidFill>
              </a:rPr>
              <a:t>muốn truyền các Noinline lambdas vào 1 inline function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10435" y="2614295"/>
            <a:ext cx="5611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inline fun hehe(noinline callback: (a: Int, b: Int) -&gt; Int) {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  	  callback(2, 3)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}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2158365" y="4051300"/>
            <a:ext cx="7117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compile ra java: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Function2 callback$iv = (Function2)null.INSTANCE;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int $i$f$hehe = false;</a:t>
            </a: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		callback$iv.invoke(2, 3);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2210435" y="5699125"/>
            <a:ext cx="5343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Nếu 1 inline function không có 1 inline parameter nào thì complier sẽ warning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190484" y="1727306"/>
            <a:ext cx="4208830" cy="5196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282748" y="2732810"/>
          <a:ext cx="6094021" cy="4062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圆角矩形 13"/>
          <p:cNvSpPr/>
          <p:nvPr/>
        </p:nvSpPr>
        <p:spPr>
          <a:xfrm>
            <a:off x="2482656" y="2208816"/>
            <a:ext cx="1624487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64752" y="1943791"/>
            <a:ext cx="653143" cy="653143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70283" y="1970280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64752" y="3125807"/>
            <a:ext cx="653143" cy="653143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70283" y="3152296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64752" y="4307823"/>
            <a:ext cx="653143" cy="653143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70283" y="4334312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64752" y="5489838"/>
            <a:ext cx="653143" cy="65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19122F"/>
                </a:solidFill>
                <a:cs typeface="+mn-ea"/>
                <a:sym typeface="+mn-lt"/>
              </a:rPr>
              <a:t>04</a:t>
            </a:r>
            <a:endParaRPr lang="zh-CN" altLang="en-US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70283" y="5516327"/>
            <a:ext cx="488997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01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46095" y="3820171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Functions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46174" y="3454400"/>
            <a:ext cx="112996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721077" y="3309257"/>
            <a:ext cx="362857" cy="362857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16740" y="3309257"/>
            <a:ext cx="362857" cy="362857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12403" y="3309257"/>
            <a:ext cx="362857" cy="362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08066" y="3309257"/>
            <a:ext cx="362857" cy="362857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58219" y="1900713"/>
            <a:ext cx="1088571" cy="1088571"/>
          </a:xfrm>
          <a:prstGeom prst="rect">
            <a:avLst/>
          </a:prstGeom>
          <a:noFill/>
          <a:ln>
            <a:solidFill>
              <a:srgbClr val="D41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2020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53882" y="4071546"/>
            <a:ext cx="1088571" cy="1088571"/>
          </a:xfrm>
          <a:prstGeom prst="rect">
            <a:avLst/>
          </a:prstGeom>
          <a:noFill/>
          <a:ln>
            <a:solidFill>
              <a:srgbClr val="575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2021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95047" y="1900713"/>
            <a:ext cx="1088571" cy="10885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2022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690710" y="4071546"/>
            <a:ext cx="1088571" cy="1088571"/>
          </a:xfrm>
          <a:prstGeom prst="rect">
            <a:avLst/>
          </a:prstGeom>
          <a:noFill/>
          <a:ln>
            <a:solidFill>
              <a:srgbClr val="31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2023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7162" y="3854281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36740" y="3854281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395575" y="2140700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86902" y="2140700"/>
            <a:ext cx="2605183" cy="817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8" y="1758719"/>
            <a:ext cx="2646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04 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926092" y="4712382"/>
            <a:ext cx="833980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high-end design husk designer pencil demo works, focusing 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095" y="3820171"/>
            <a:ext cx="3899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ADD YOUR TITLE</a:t>
            </a:r>
            <a:endParaRPr lang="zh-CN" alt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20187" y="2276883"/>
            <a:ext cx="1317936" cy="1317936"/>
          </a:xfrm>
          <a:prstGeom prst="rect">
            <a:avLst/>
          </a:prstGeom>
          <a:solidFill>
            <a:srgbClr val="D41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95822" y="2276883"/>
            <a:ext cx="1317936" cy="1317936"/>
          </a:xfrm>
          <a:prstGeom prst="rect">
            <a:avLst/>
          </a:prstGeom>
          <a:solidFill>
            <a:srgbClr val="575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20187" y="3876319"/>
            <a:ext cx="1317936" cy="1317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95822" y="3876319"/>
            <a:ext cx="1317936" cy="1317936"/>
          </a:xfrm>
          <a:prstGeom prst="rect">
            <a:avLst/>
          </a:prstGeom>
          <a:solidFill>
            <a:srgbClr val="31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496502" y="3168080"/>
            <a:ext cx="1132898" cy="113289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Shape 3834"/>
          <p:cNvSpPr/>
          <p:nvPr/>
        </p:nvSpPr>
        <p:spPr>
          <a:xfrm>
            <a:off x="5862487" y="3577897"/>
            <a:ext cx="400929" cy="313264"/>
          </a:xfrm>
          <a:custGeom>
            <a:avLst/>
            <a:gdLst/>
            <a:ahLst/>
            <a:cxnLst/>
            <a:rect l="0" t="0" r="0" b="0"/>
            <a:pathLst>
              <a:path w="5950" h="4649" extrusionOk="0">
                <a:moveTo>
                  <a:pt x="140" y="1"/>
                </a:moveTo>
                <a:lnTo>
                  <a:pt x="47" y="47"/>
                </a:lnTo>
                <a:lnTo>
                  <a:pt x="0" y="140"/>
                </a:lnTo>
                <a:lnTo>
                  <a:pt x="0" y="187"/>
                </a:lnTo>
                <a:lnTo>
                  <a:pt x="0" y="652"/>
                </a:lnTo>
                <a:lnTo>
                  <a:pt x="0" y="698"/>
                </a:lnTo>
                <a:lnTo>
                  <a:pt x="47" y="791"/>
                </a:lnTo>
                <a:lnTo>
                  <a:pt x="140" y="838"/>
                </a:lnTo>
                <a:lnTo>
                  <a:pt x="5810" y="838"/>
                </a:lnTo>
                <a:lnTo>
                  <a:pt x="5857" y="791"/>
                </a:lnTo>
                <a:lnTo>
                  <a:pt x="5903" y="698"/>
                </a:lnTo>
                <a:lnTo>
                  <a:pt x="5950" y="652"/>
                </a:lnTo>
                <a:lnTo>
                  <a:pt x="5950" y="187"/>
                </a:lnTo>
                <a:lnTo>
                  <a:pt x="5903" y="140"/>
                </a:lnTo>
                <a:lnTo>
                  <a:pt x="5857" y="47"/>
                </a:lnTo>
                <a:lnTo>
                  <a:pt x="5810" y="1"/>
                </a:lnTo>
                <a:close/>
                <a:moveTo>
                  <a:pt x="186" y="1256"/>
                </a:moveTo>
                <a:lnTo>
                  <a:pt x="140" y="1302"/>
                </a:lnTo>
                <a:lnTo>
                  <a:pt x="47" y="1349"/>
                </a:lnTo>
                <a:lnTo>
                  <a:pt x="0" y="1395"/>
                </a:lnTo>
                <a:lnTo>
                  <a:pt x="0" y="1488"/>
                </a:lnTo>
                <a:lnTo>
                  <a:pt x="0" y="1907"/>
                </a:lnTo>
                <a:lnTo>
                  <a:pt x="0" y="2000"/>
                </a:lnTo>
                <a:lnTo>
                  <a:pt x="47" y="2046"/>
                </a:lnTo>
                <a:lnTo>
                  <a:pt x="140" y="2093"/>
                </a:lnTo>
                <a:lnTo>
                  <a:pt x="186" y="2139"/>
                </a:lnTo>
                <a:lnTo>
                  <a:pt x="5717" y="2139"/>
                </a:lnTo>
                <a:lnTo>
                  <a:pt x="5810" y="2093"/>
                </a:lnTo>
                <a:lnTo>
                  <a:pt x="5857" y="2046"/>
                </a:lnTo>
                <a:lnTo>
                  <a:pt x="5903" y="2000"/>
                </a:lnTo>
                <a:lnTo>
                  <a:pt x="5950" y="1907"/>
                </a:lnTo>
                <a:lnTo>
                  <a:pt x="5950" y="1488"/>
                </a:lnTo>
                <a:lnTo>
                  <a:pt x="5903" y="1395"/>
                </a:lnTo>
                <a:lnTo>
                  <a:pt x="5857" y="1349"/>
                </a:lnTo>
                <a:lnTo>
                  <a:pt x="5810" y="1302"/>
                </a:lnTo>
                <a:lnTo>
                  <a:pt x="5717" y="1256"/>
                </a:lnTo>
                <a:close/>
                <a:moveTo>
                  <a:pt x="140" y="2557"/>
                </a:moveTo>
                <a:lnTo>
                  <a:pt x="47" y="2604"/>
                </a:lnTo>
                <a:lnTo>
                  <a:pt x="0" y="2697"/>
                </a:lnTo>
                <a:lnTo>
                  <a:pt x="0" y="2743"/>
                </a:lnTo>
                <a:lnTo>
                  <a:pt x="0" y="3162"/>
                </a:lnTo>
                <a:lnTo>
                  <a:pt x="0" y="3254"/>
                </a:lnTo>
                <a:lnTo>
                  <a:pt x="47" y="3347"/>
                </a:lnTo>
                <a:lnTo>
                  <a:pt x="140" y="3394"/>
                </a:lnTo>
                <a:lnTo>
                  <a:pt x="5810" y="3394"/>
                </a:lnTo>
                <a:lnTo>
                  <a:pt x="5857" y="3347"/>
                </a:lnTo>
                <a:lnTo>
                  <a:pt x="5903" y="3254"/>
                </a:lnTo>
                <a:lnTo>
                  <a:pt x="5950" y="3162"/>
                </a:lnTo>
                <a:lnTo>
                  <a:pt x="5950" y="2743"/>
                </a:lnTo>
                <a:lnTo>
                  <a:pt x="5903" y="2697"/>
                </a:lnTo>
                <a:lnTo>
                  <a:pt x="5857" y="2604"/>
                </a:lnTo>
                <a:lnTo>
                  <a:pt x="5810" y="2557"/>
                </a:lnTo>
                <a:close/>
                <a:moveTo>
                  <a:pt x="186" y="3812"/>
                </a:moveTo>
                <a:lnTo>
                  <a:pt x="140" y="3859"/>
                </a:lnTo>
                <a:lnTo>
                  <a:pt x="47" y="3905"/>
                </a:lnTo>
                <a:lnTo>
                  <a:pt x="0" y="3952"/>
                </a:lnTo>
                <a:lnTo>
                  <a:pt x="0" y="4045"/>
                </a:lnTo>
                <a:lnTo>
                  <a:pt x="0" y="4463"/>
                </a:lnTo>
                <a:lnTo>
                  <a:pt x="0" y="4556"/>
                </a:lnTo>
                <a:lnTo>
                  <a:pt x="47" y="4602"/>
                </a:lnTo>
                <a:lnTo>
                  <a:pt x="140" y="4649"/>
                </a:lnTo>
                <a:lnTo>
                  <a:pt x="5810" y="4649"/>
                </a:lnTo>
                <a:lnTo>
                  <a:pt x="5857" y="4602"/>
                </a:lnTo>
                <a:lnTo>
                  <a:pt x="5903" y="4556"/>
                </a:lnTo>
                <a:lnTo>
                  <a:pt x="5950" y="4463"/>
                </a:lnTo>
                <a:lnTo>
                  <a:pt x="5950" y="4045"/>
                </a:lnTo>
                <a:lnTo>
                  <a:pt x="5903" y="3952"/>
                </a:lnTo>
                <a:lnTo>
                  <a:pt x="5857" y="3905"/>
                </a:lnTo>
                <a:lnTo>
                  <a:pt x="5810" y="3859"/>
                </a:lnTo>
                <a:lnTo>
                  <a:pt x="5717" y="38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17119" y="270641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04848" y="270641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17119" y="435164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19122F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rgbClr val="19122F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04848" y="4351645"/>
            <a:ext cx="94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35824" y="2913312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</a:t>
            </a:r>
            <a:r>
              <a:rPr lang="en-US" altLang="zh-CN" sz="1100">
                <a:solidFill>
                  <a:schemeClr val="bg1"/>
                </a:solidFill>
                <a:cs typeface="+mn-ea"/>
                <a:sym typeface="+mn-lt"/>
              </a:rPr>
              <a:t>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32377" y="2440635"/>
            <a:ext cx="250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0314" y="2873012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42161" y="2400335"/>
            <a:ext cx="23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35824" y="4469016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</a:t>
            </a:r>
            <a:r>
              <a:rPr lang="en-US" altLang="zh-CN" sz="1100">
                <a:solidFill>
                  <a:schemeClr val="bg1"/>
                </a:solidFill>
                <a:cs typeface="+mn-ea"/>
                <a:sym typeface="+mn-lt"/>
              </a:rPr>
              <a:t>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832377" y="3996339"/>
            <a:ext cx="250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0314" y="4428716"/>
            <a:ext cx="431951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042161" y="3956039"/>
            <a:ext cx="237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272708" y="497056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7227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图表 12"/>
          <p:cNvGraphicFramePr/>
          <p:nvPr/>
        </p:nvGraphicFramePr>
        <p:xfrm>
          <a:off x="578805" y="1301290"/>
          <a:ext cx="5628659" cy="415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543135" y="1873090"/>
            <a:ext cx="260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698318" y="2358310"/>
            <a:ext cx="581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543135" y="2390639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43135" y="3385910"/>
            <a:ext cx="260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698318" y="3871130"/>
            <a:ext cx="581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543135" y="3903459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43135" y="4898729"/>
            <a:ext cx="260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6698318" y="5383949"/>
            <a:ext cx="581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43135" y="5416278"/>
            <a:ext cx="5150592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78924" y="365398"/>
            <a:ext cx="38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154721" y="31516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692071" y="295904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63880" y="-977952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25848" y="97569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2889" y="1783119"/>
            <a:ext cx="264621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2503" y="3786900"/>
            <a:ext cx="9626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THANK YOU</a:t>
            </a:r>
          </a:p>
        </p:txBody>
      </p:sp>
      <p:sp>
        <p:nvSpPr>
          <p:cNvPr id="24" name="等腰三角形 23"/>
          <p:cNvSpPr/>
          <p:nvPr/>
        </p:nvSpPr>
        <p:spPr>
          <a:xfrm flipV="1">
            <a:off x="4670643" y="1448438"/>
            <a:ext cx="2850714" cy="2168361"/>
          </a:xfrm>
          <a:prstGeom prst="triangle">
            <a:avLst/>
          </a:prstGeom>
          <a:noFill/>
          <a:ln w="38100">
            <a:gradFill>
              <a:gsLst>
                <a:gs pos="0">
                  <a:srgbClr val="31F0FA"/>
                </a:gs>
                <a:gs pos="62000">
                  <a:srgbClr val="5753C9"/>
                </a:gs>
                <a:gs pos="100000">
                  <a:srgbClr val="D41F8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4886657" y="1341935"/>
            <a:ext cx="2418682" cy="1955989"/>
          </a:xfrm>
          <a:prstGeom prst="triangle">
            <a:avLst/>
          </a:prstGeom>
          <a:noFill/>
          <a:ln>
            <a:solidFill>
              <a:schemeClr val="bg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363029" y="4664887"/>
            <a:ext cx="1465943" cy="4585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-2623106" y="5304303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015921" y="5874338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187880" y="-1268238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2748" y="-333738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891508" y="892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867400" y="1008644"/>
            <a:ext cx="45720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31F0FA"/>
                </a:gs>
                <a:gs pos="46000">
                  <a:srgbClr val="5753C9"/>
                </a:gs>
                <a:gs pos="100000">
                  <a:srgbClr val="D41F8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1494971"/>
            <a:ext cx="12192000" cy="131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Shape 4196"/>
          <p:cNvSpPr/>
          <p:nvPr/>
        </p:nvSpPr>
        <p:spPr>
          <a:xfrm>
            <a:off x="5710890" y="3536494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5588" y="0"/>
                </a:moveTo>
                <a:lnTo>
                  <a:pt x="5402" y="47"/>
                </a:lnTo>
                <a:lnTo>
                  <a:pt x="5216" y="93"/>
                </a:lnTo>
                <a:lnTo>
                  <a:pt x="4843" y="279"/>
                </a:lnTo>
                <a:lnTo>
                  <a:pt x="4517" y="559"/>
                </a:lnTo>
                <a:lnTo>
                  <a:pt x="3819" y="1211"/>
                </a:lnTo>
                <a:lnTo>
                  <a:pt x="979" y="559"/>
                </a:lnTo>
                <a:lnTo>
                  <a:pt x="886" y="559"/>
                </a:lnTo>
                <a:lnTo>
                  <a:pt x="327" y="1117"/>
                </a:lnTo>
                <a:lnTo>
                  <a:pt x="280" y="1164"/>
                </a:lnTo>
                <a:lnTo>
                  <a:pt x="280" y="1211"/>
                </a:lnTo>
                <a:lnTo>
                  <a:pt x="327" y="1304"/>
                </a:lnTo>
                <a:lnTo>
                  <a:pt x="373" y="1350"/>
                </a:lnTo>
                <a:lnTo>
                  <a:pt x="2515" y="2514"/>
                </a:lnTo>
                <a:lnTo>
                  <a:pt x="1398" y="3632"/>
                </a:lnTo>
                <a:lnTo>
                  <a:pt x="606" y="3399"/>
                </a:lnTo>
                <a:lnTo>
                  <a:pt x="560" y="3399"/>
                </a:lnTo>
                <a:lnTo>
                  <a:pt x="467" y="3446"/>
                </a:lnTo>
                <a:lnTo>
                  <a:pt x="48" y="3865"/>
                </a:lnTo>
                <a:lnTo>
                  <a:pt x="1" y="3958"/>
                </a:lnTo>
                <a:lnTo>
                  <a:pt x="48" y="4051"/>
                </a:lnTo>
                <a:lnTo>
                  <a:pt x="1118" y="4842"/>
                </a:lnTo>
                <a:lnTo>
                  <a:pt x="1957" y="5913"/>
                </a:lnTo>
                <a:lnTo>
                  <a:pt x="2050" y="5960"/>
                </a:lnTo>
                <a:lnTo>
                  <a:pt x="2143" y="5960"/>
                </a:lnTo>
                <a:lnTo>
                  <a:pt x="2562" y="5541"/>
                </a:lnTo>
                <a:lnTo>
                  <a:pt x="2608" y="5448"/>
                </a:lnTo>
                <a:lnTo>
                  <a:pt x="2608" y="5401"/>
                </a:lnTo>
                <a:lnTo>
                  <a:pt x="2376" y="4563"/>
                </a:lnTo>
                <a:lnTo>
                  <a:pt x="3447" y="3492"/>
                </a:lnTo>
                <a:lnTo>
                  <a:pt x="4657" y="5634"/>
                </a:lnTo>
                <a:lnTo>
                  <a:pt x="4704" y="5681"/>
                </a:lnTo>
                <a:lnTo>
                  <a:pt x="4750" y="5681"/>
                </a:lnTo>
                <a:lnTo>
                  <a:pt x="4750" y="5727"/>
                </a:lnTo>
                <a:lnTo>
                  <a:pt x="4843" y="5681"/>
                </a:lnTo>
                <a:lnTo>
                  <a:pt x="5402" y="5261"/>
                </a:lnTo>
                <a:lnTo>
                  <a:pt x="5449" y="5215"/>
                </a:lnTo>
                <a:lnTo>
                  <a:pt x="5449" y="5122"/>
                </a:lnTo>
                <a:lnTo>
                  <a:pt x="4750" y="2188"/>
                </a:lnTo>
                <a:lnTo>
                  <a:pt x="5449" y="1490"/>
                </a:lnTo>
                <a:lnTo>
                  <a:pt x="5728" y="1164"/>
                </a:lnTo>
                <a:lnTo>
                  <a:pt x="5914" y="745"/>
                </a:lnTo>
                <a:lnTo>
                  <a:pt x="5961" y="559"/>
                </a:lnTo>
                <a:lnTo>
                  <a:pt x="5961" y="372"/>
                </a:lnTo>
                <a:lnTo>
                  <a:pt x="5914" y="233"/>
                </a:lnTo>
                <a:lnTo>
                  <a:pt x="5868" y="140"/>
                </a:lnTo>
                <a:lnTo>
                  <a:pt x="5728" y="47"/>
                </a:lnTo>
                <a:lnTo>
                  <a:pt x="55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7" name="Shape 4223"/>
          <p:cNvSpPr/>
          <p:nvPr/>
        </p:nvSpPr>
        <p:spPr>
          <a:xfrm>
            <a:off x="2824333" y="3536494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1165" y="0"/>
                </a:moveTo>
                <a:lnTo>
                  <a:pt x="978" y="47"/>
                </a:lnTo>
                <a:lnTo>
                  <a:pt x="839" y="140"/>
                </a:lnTo>
                <a:lnTo>
                  <a:pt x="140" y="792"/>
                </a:lnTo>
                <a:lnTo>
                  <a:pt x="47" y="978"/>
                </a:lnTo>
                <a:lnTo>
                  <a:pt x="1" y="1164"/>
                </a:lnTo>
                <a:lnTo>
                  <a:pt x="47" y="1350"/>
                </a:lnTo>
                <a:lnTo>
                  <a:pt x="140" y="1490"/>
                </a:lnTo>
                <a:lnTo>
                  <a:pt x="1630" y="2980"/>
                </a:lnTo>
                <a:lnTo>
                  <a:pt x="140" y="4423"/>
                </a:lnTo>
                <a:lnTo>
                  <a:pt x="47" y="4610"/>
                </a:lnTo>
                <a:lnTo>
                  <a:pt x="1" y="4796"/>
                </a:lnTo>
                <a:lnTo>
                  <a:pt x="47" y="4982"/>
                </a:lnTo>
                <a:lnTo>
                  <a:pt x="140" y="5122"/>
                </a:lnTo>
                <a:lnTo>
                  <a:pt x="839" y="5820"/>
                </a:lnTo>
                <a:lnTo>
                  <a:pt x="978" y="5913"/>
                </a:lnTo>
                <a:lnTo>
                  <a:pt x="1165" y="5960"/>
                </a:lnTo>
                <a:lnTo>
                  <a:pt x="1351" y="5913"/>
                </a:lnTo>
                <a:lnTo>
                  <a:pt x="1537" y="5820"/>
                </a:lnTo>
                <a:lnTo>
                  <a:pt x="2981" y="4330"/>
                </a:lnTo>
                <a:lnTo>
                  <a:pt x="4471" y="5820"/>
                </a:lnTo>
                <a:lnTo>
                  <a:pt x="4610" y="5913"/>
                </a:lnTo>
                <a:lnTo>
                  <a:pt x="4797" y="5960"/>
                </a:lnTo>
                <a:lnTo>
                  <a:pt x="4983" y="5913"/>
                </a:lnTo>
                <a:lnTo>
                  <a:pt x="5169" y="5820"/>
                </a:lnTo>
                <a:lnTo>
                  <a:pt x="5821" y="5122"/>
                </a:lnTo>
                <a:lnTo>
                  <a:pt x="5914" y="4982"/>
                </a:lnTo>
                <a:lnTo>
                  <a:pt x="5961" y="4796"/>
                </a:lnTo>
                <a:lnTo>
                  <a:pt x="5914" y="4610"/>
                </a:lnTo>
                <a:lnTo>
                  <a:pt x="5821" y="4423"/>
                </a:lnTo>
                <a:lnTo>
                  <a:pt x="4378" y="2980"/>
                </a:lnTo>
                <a:lnTo>
                  <a:pt x="5821" y="1490"/>
                </a:lnTo>
                <a:lnTo>
                  <a:pt x="5914" y="1350"/>
                </a:lnTo>
                <a:lnTo>
                  <a:pt x="5961" y="1164"/>
                </a:lnTo>
                <a:lnTo>
                  <a:pt x="5914" y="978"/>
                </a:lnTo>
                <a:lnTo>
                  <a:pt x="5821" y="792"/>
                </a:lnTo>
                <a:lnTo>
                  <a:pt x="5169" y="140"/>
                </a:lnTo>
                <a:lnTo>
                  <a:pt x="4983" y="47"/>
                </a:lnTo>
                <a:lnTo>
                  <a:pt x="4797" y="0"/>
                </a:lnTo>
                <a:lnTo>
                  <a:pt x="4610" y="47"/>
                </a:lnTo>
                <a:lnTo>
                  <a:pt x="4471" y="140"/>
                </a:lnTo>
                <a:lnTo>
                  <a:pt x="2981" y="1583"/>
                </a:lnTo>
                <a:lnTo>
                  <a:pt x="1537" y="140"/>
                </a:lnTo>
                <a:lnTo>
                  <a:pt x="1351" y="47"/>
                </a:lnTo>
                <a:lnTo>
                  <a:pt x="1165" y="0"/>
                </a:lnTo>
                <a:close/>
              </a:path>
            </a:pathLst>
          </a:custGeom>
          <a:solidFill>
            <a:srgbClr val="D41F8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9" name="Shape 4243"/>
          <p:cNvSpPr/>
          <p:nvPr/>
        </p:nvSpPr>
        <p:spPr>
          <a:xfrm>
            <a:off x="8597447" y="3536459"/>
            <a:ext cx="423663" cy="423663"/>
          </a:xfrm>
          <a:custGeom>
            <a:avLst/>
            <a:gdLst/>
            <a:ahLst/>
            <a:cxnLst/>
            <a:rect l="0" t="0" r="0" b="0"/>
            <a:pathLst>
              <a:path w="5961" h="5961" extrusionOk="0">
                <a:moveTo>
                  <a:pt x="5681" y="1"/>
                </a:moveTo>
                <a:lnTo>
                  <a:pt x="140" y="3214"/>
                </a:lnTo>
                <a:lnTo>
                  <a:pt x="47" y="3307"/>
                </a:lnTo>
                <a:lnTo>
                  <a:pt x="1" y="3400"/>
                </a:lnTo>
                <a:lnTo>
                  <a:pt x="47" y="3493"/>
                </a:lnTo>
                <a:lnTo>
                  <a:pt x="140" y="3586"/>
                </a:lnTo>
                <a:lnTo>
                  <a:pt x="1491" y="4145"/>
                </a:lnTo>
                <a:lnTo>
                  <a:pt x="5029" y="1025"/>
                </a:lnTo>
                <a:lnTo>
                  <a:pt x="2143" y="4564"/>
                </a:lnTo>
                <a:lnTo>
                  <a:pt x="2143" y="5728"/>
                </a:lnTo>
                <a:lnTo>
                  <a:pt x="2189" y="5868"/>
                </a:lnTo>
                <a:lnTo>
                  <a:pt x="2282" y="5914"/>
                </a:lnTo>
                <a:lnTo>
                  <a:pt x="2375" y="5961"/>
                </a:lnTo>
                <a:lnTo>
                  <a:pt x="2469" y="5914"/>
                </a:lnTo>
                <a:lnTo>
                  <a:pt x="2515" y="5868"/>
                </a:lnTo>
                <a:lnTo>
                  <a:pt x="3353" y="4890"/>
                </a:lnTo>
                <a:lnTo>
                  <a:pt x="4843" y="5495"/>
                </a:lnTo>
                <a:lnTo>
                  <a:pt x="5029" y="5495"/>
                </a:lnTo>
                <a:lnTo>
                  <a:pt x="5076" y="5449"/>
                </a:lnTo>
                <a:lnTo>
                  <a:pt x="5123" y="5356"/>
                </a:lnTo>
                <a:lnTo>
                  <a:pt x="5961" y="234"/>
                </a:lnTo>
                <a:lnTo>
                  <a:pt x="5961" y="94"/>
                </a:lnTo>
                <a:lnTo>
                  <a:pt x="5868" y="1"/>
                </a:lnTo>
                <a:close/>
              </a:path>
            </a:pathLst>
          </a:custGeom>
          <a:solidFill>
            <a:srgbClr val="5753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500753" y="3212879"/>
            <a:ext cx="1072092" cy="1072092"/>
          </a:xfrm>
          <a:prstGeom prst="ellipse">
            <a:avLst/>
          </a:prstGeom>
          <a:noFill/>
          <a:ln>
            <a:solidFill>
              <a:srgbClr val="D41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386675" y="3212244"/>
            <a:ext cx="1072092" cy="10720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73232" y="3212244"/>
            <a:ext cx="1072092" cy="1072092"/>
          </a:xfrm>
          <a:prstGeom prst="ellipse">
            <a:avLst/>
          </a:prstGeom>
          <a:noFill/>
          <a:ln>
            <a:solidFill>
              <a:srgbClr val="5753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33572" y="5098629"/>
            <a:ext cx="2605183" cy="766817"/>
            <a:chOff x="654795" y="4898726"/>
            <a:chExt cx="2605183" cy="766817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654795" y="4989717"/>
              <a:ext cx="2605183" cy="675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300" dirty="0" smtClean="0">
                  <a:solidFill>
                    <a:schemeClr val="bg1"/>
                  </a:solidFill>
                  <a:cs typeface="+mn-ea"/>
                  <a:sym typeface="+mn-lt"/>
                </a:rPr>
                <a:t>Functions in </a:t>
              </a:r>
              <a:r>
                <a:rPr lang="en-US" altLang="zh-CN" sz="1300" dirty="0" err="1" smtClean="0">
                  <a:solidFill>
                    <a:schemeClr val="bg1"/>
                  </a:solidFill>
                  <a:cs typeface="+mn-ea"/>
                  <a:sym typeface="+mn-lt"/>
                </a:rPr>
                <a:t>Kotlin</a:t>
              </a:r>
              <a:r>
                <a:rPr lang="en-US" altLang="zh-CN" sz="1300" dirty="0" smtClean="0">
                  <a:solidFill>
                    <a:schemeClr val="bg1"/>
                  </a:solidFill>
                  <a:cs typeface="+mn-ea"/>
                  <a:sym typeface="+mn-lt"/>
                </a:rPr>
                <a:t> are declared using the “fun” keyword	</a:t>
              </a:r>
              <a:endParaRPr lang="en-US" altLang="zh-CN" sz="1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2003875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cs typeface="+mn-ea"/>
                <a:sym typeface="+mn-lt"/>
              </a:rPr>
              <a:t>Dec</a:t>
            </a:r>
            <a:r>
              <a:rPr lang="en-US" sz="1600" dirty="0" smtClean="0">
                <a:solidFill>
                  <a:schemeClr val="bg1"/>
                </a:solidFill>
                <a:cs typeface="+mn-ea"/>
                <a:sym typeface="+mn-lt"/>
              </a:rPr>
              <a:t>laration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620129" y="5098629"/>
            <a:ext cx="2605183" cy="1066899"/>
            <a:chOff x="654795" y="4898726"/>
            <a:chExt cx="2605183" cy="1066899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654795" y="4989717"/>
              <a:ext cx="2605183" cy="975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300" dirty="0">
                  <a:solidFill>
                    <a:schemeClr val="bg1"/>
                  </a:solidFill>
                  <a:cs typeface="+mn-ea"/>
                  <a:sym typeface="+mn-lt"/>
                </a:rPr>
                <a:t>fun getSum(x : Int, y : Int) : Int{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300" dirty="0">
                  <a:solidFill>
                    <a:schemeClr val="bg1"/>
                  </a:solidFill>
                  <a:cs typeface="+mn-ea"/>
                  <a:sym typeface="+mn-lt"/>
                </a:rPr>
                <a:t>	return x+y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300" dirty="0">
                  <a:solidFill>
                    <a:schemeClr val="bg1"/>
                  </a:solidFill>
                  <a:cs typeface="+mn-ea"/>
                  <a:sym typeface="+mn-lt"/>
                </a:rPr>
                <a:t>} </a:t>
              </a: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890432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600" dirty="0">
                <a:solidFill>
                  <a:schemeClr val="bg1"/>
                </a:solidFill>
                <a:cs typeface="+mn-ea"/>
                <a:sym typeface="+mn-lt"/>
              </a:rPr>
              <a:t>Example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7506686" y="5098629"/>
            <a:ext cx="2605183" cy="1366981"/>
            <a:chOff x="654795" y="4898726"/>
            <a:chExt cx="2605183" cy="1366981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1726564" y="4898726"/>
              <a:ext cx="4616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54795" y="4989717"/>
              <a:ext cx="2605183" cy="1275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sz="1300" dirty="0" smtClean="0">
                  <a:solidFill>
                    <a:schemeClr val="bg1"/>
                  </a:solidFill>
                  <a:cs typeface="+mn-ea"/>
                  <a:sym typeface="+mn-lt"/>
                </a:rPr>
                <a:t>Parameter ( name : type), </a:t>
              </a:r>
              <a:r>
                <a:rPr lang="en-US" sz="1300" dirty="0" smtClean="0">
                  <a:solidFill>
                    <a:schemeClr val="bg1"/>
                  </a:solidFill>
                  <a:cs typeface="+mn-ea"/>
                  <a:sym typeface="+mn-lt"/>
                </a:rPr>
                <a:t>Parameter are separated using commas. Each parameter must be explicitly typed</a:t>
              </a:r>
              <a:endParaRPr sz="1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76989" y="4608586"/>
            <a:ext cx="2064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Parameter</a:t>
            </a:r>
            <a:endParaRPr lang="x-none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31444" y="36539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declaration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1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756127" y="1261039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 can be called in 2 ways: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231444" y="36539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Function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usage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Text Box 10"/>
          <p:cNvSpPr txBox="1"/>
          <p:nvPr/>
        </p:nvSpPr>
        <p:spPr>
          <a:xfrm>
            <a:off x="1823860" y="1766217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 </a:t>
            </a:r>
            <a:r>
              <a:rPr lang="en-US" dirty="0" smtClean="0">
                <a:solidFill>
                  <a:schemeClr val="bg1"/>
                </a:solidFill>
              </a:rPr>
              <a:t>Positional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Box 10"/>
          <p:cNvSpPr txBox="1"/>
          <p:nvPr/>
        </p:nvSpPr>
        <p:spPr>
          <a:xfrm>
            <a:off x="1908527" y="2457661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sum(1,2) // a = 1, b =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10"/>
          <p:cNvSpPr txBox="1"/>
          <p:nvPr/>
        </p:nvSpPr>
        <p:spPr>
          <a:xfrm>
            <a:off x="1821038" y="3160396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</a:rPr>
              <a:t>name argument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 Box 10"/>
          <p:cNvSpPr txBox="1"/>
          <p:nvPr/>
        </p:nvSpPr>
        <p:spPr>
          <a:xfrm>
            <a:off x="1905705" y="3710728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sum(a = 1, b = 2) // a = 1, b = 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sum(b = 2, a = 3) // a = 3, b =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1818216" y="4977907"/>
            <a:ext cx="628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Note: when function is called with both ways, all the positional arguments should be placed before the first named one.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 Box 10"/>
          <p:cNvSpPr txBox="1"/>
          <p:nvPr/>
        </p:nvSpPr>
        <p:spPr>
          <a:xfrm>
            <a:off x="1900060" y="5929447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sum(1, b = 2) // ok print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sum(a = 2, 1) // error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939572" y="1529150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Default argument is default value of parameter, which are used when a corresponding argument is omitted.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231444" y="365398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Default argument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1993194" y="3191440"/>
            <a:ext cx="628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fun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(a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0, b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0)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return a + b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 Box 10"/>
          <p:cNvSpPr txBox="1"/>
          <p:nvPr/>
        </p:nvSpPr>
        <p:spPr>
          <a:xfrm>
            <a:off x="2007305" y="4912995"/>
            <a:ext cx="628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Print(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(2,3)) // print 5</a:t>
            </a:r>
          </a:p>
          <a:p>
            <a:r>
              <a:rPr lang="en-US" dirty="0">
                <a:solidFill>
                  <a:schemeClr val="bg1"/>
                </a:solidFill>
              </a:rPr>
              <a:t>Print(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(3</a:t>
            </a:r>
            <a:r>
              <a:rPr lang="en-US" dirty="0">
                <a:solidFill>
                  <a:schemeClr val="bg1"/>
                </a:solidFill>
              </a:rPr>
              <a:t>)) // </a:t>
            </a:r>
            <a:r>
              <a:rPr lang="en-US" dirty="0" smtClean="0">
                <a:solidFill>
                  <a:schemeClr val="bg1"/>
                </a:solidFill>
              </a:rPr>
              <a:t>a = 3, b =0 =&gt; print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Print(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(b=2)) // a = 0, b = 2 =&gt; print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6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869017" y="1176372"/>
            <a:ext cx="628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Default argument allow fo</a:t>
            </a:r>
            <a:r>
              <a:rPr lang="en-US" dirty="0" smtClean="0">
                <a:solidFill>
                  <a:schemeClr val="bg1"/>
                </a:solidFill>
              </a:rPr>
              <a:t>r a reduced number of overloads method compared to java.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132666" y="577065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Default argument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2007305" y="2118995"/>
            <a:ext cx="628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public in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a,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b){ return </a:t>
            </a:r>
            <a:r>
              <a:rPr lang="en-US" dirty="0" err="1" smtClean="0">
                <a:solidFill>
                  <a:schemeClr val="bg1"/>
                </a:solidFill>
              </a:rPr>
              <a:t>a+b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a){ return a+10}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public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b){ return b+10}</a:t>
            </a:r>
          </a:p>
        </p:txBody>
      </p:sp>
      <p:sp>
        <p:nvSpPr>
          <p:cNvPr id="14" name="Text Box 10"/>
          <p:cNvSpPr txBox="1"/>
          <p:nvPr/>
        </p:nvSpPr>
        <p:spPr>
          <a:xfrm>
            <a:off x="2046816" y="3753062"/>
            <a:ext cx="6287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kotlin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(a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10, b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10){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return </a:t>
            </a:r>
            <a:r>
              <a:rPr lang="en-US" dirty="0" err="1" smtClean="0">
                <a:solidFill>
                  <a:schemeClr val="bg1"/>
                </a:solidFill>
              </a:rPr>
              <a:t>a+b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12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939572" y="1529150"/>
            <a:ext cx="6287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Override methods always use th</a:t>
            </a:r>
            <a:r>
              <a:rPr lang="en-US" dirty="0" smtClean="0">
                <a:solidFill>
                  <a:schemeClr val="bg1"/>
                </a:solidFill>
              </a:rPr>
              <a:t>e same default parameter values as the base </a:t>
            </a:r>
            <a:r>
              <a:rPr lang="en-US" dirty="0" err="1" smtClean="0">
                <a:solidFill>
                  <a:schemeClr val="bg1"/>
                </a:solidFill>
              </a:rPr>
              <a:t>method.when</a:t>
            </a:r>
            <a:r>
              <a:rPr lang="en-US" dirty="0" smtClean="0">
                <a:solidFill>
                  <a:schemeClr val="bg1"/>
                </a:solidFill>
              </a:rPr>
              <a:t> override a method with default parameter values, the default parameter values must be omitted from the signature: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062111" y="308954"/>
            <a:ext cx="517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Override method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 Box 10"/>
          <p:cNvSpPr txBox="1"/>
          <p:nvPr/>
        </p:nvSpPr>
        <p:spPr>
          <a:xfrm>
            <a:off x="2035528" y="2965661"/>
            <a:ext cx="6287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open class A {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open </a:t>
            </a:r>
            <a:r>
              <a:rPr lang="en-US" dirty="0" smtClean="0">
                <a:solidFill>
                  <a:schemeClr val="bg1"/>
                </a:solidFill>
              </a:rPr>
              <a:t>fun </a:t>
            </a:r>
            <a:r>
              <a:rPr lang="en-US" dirty="0" err="1" smtClean="0">
                <a:solidFill>
                  <a:schemeClr val="bg1"/>
                </a:solidFill>
              </a:rPr>
              <a:t>getSum</a:t>
            </a:r>
            <a:r>
              <a:rPr lang="en-US" dirty="0" smtClean="0">
                <a:solidFill>
                  <a:schemeClr val="bg1"/>
                </a:solidFill>
              </a:rPr>
              <a:t>(a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0, b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= 0)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{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	return a + b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7333" y="4750558"/>
            <a:ext cx="83396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lass B : 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{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Override </a:t>
            </a:r>
            <a:r>
              <a:rPr lang="en-US" dirty="0" smtClean="0">
                <a:solidFill>
                  <a:schemeClr val="bg1"/>
                </a:solidFill>
              </a:rPr>
              <a:t>fun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(a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b :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	return a + b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2" y="112889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-2217055" y="280405"/>
            <a:ext cx="3774870" cy="377487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875345" y="4599162"/>
            <a:ext cx="3138689" cy="3138689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400052" y="-990277"/>
            <a:ext cx="2008240" cy="2008240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5390" y="5877486"/>
            <a:ext cx="667476" cy="667476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04172" y="2035926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821765" y="5610510"/>
            <a:ext cx="263828" cy="263828"/>
          </a:xfrm>
          <a:prstGeom prst="ellipse">
            <a:avLst/>
          </a:prstGeom>
          <a:gradFill flip="none" rotWithShape="1">
            <a:gsLst>
              <a:gs pos="0">
                <a:srgbClr val="31F0FA"/>
              </a:gs>
              <a:gs pos="46000">
                <a:srgbClr val="5753C9"/>
              </a:gs>
              <a:gs pos="100000">
                <a:srgbClr val="D41F8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479493" y="4594790"/>
            <a:ext cx="111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168525" y="2129085"/>
            <a:ext cx="6901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ingle-expression function is a function which return only 1 expression. The curly braces of this function can be omitted and the body is specified after a “=“ symbol 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fun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(x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0, y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0)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x + y 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2179461" y="4153818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Explicitly declaring the return type is optional 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文本框 46"/>
          <p:cNvSpPr txBox="1"/>
          <p:nvPr/>
        </p:nvSpPr>
        <p:spPr>
          <a:xfrm>
            <a:off x="3487491" y="746125"/>
            <a:ext cx="4262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Single-expression Function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 Box 10"/>
          <p:cNvSpPr txBox="1"/>
          <p:nvPr/>
        </p:nvSpPr>
        <p:spPr>
          <a:xfrm>
            <a:off x="2233084" y="4983551"/>
            <a:ext cx="628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 </a:t>
            </a:r>
            <a:r>
              <a:rPr lang="en-US" dirty="0" err="1">
                <a:solidFill>
                  <a:schemeClr val="bg1"/>
                </a:solidFill>
              </a:rPr>
              <a:t>getSum</a:t>
            </a:r>
            <a:r>
              <a:rPr lang="en-US" dirty="0">
                <a:solidFill>
                  <a:schemeClr val="bg1"/>
                </a:solidFill>
              </a:rPr>
              <a:t>(x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0, y :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= 0) 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x + y </a:t>
            </a:r>
            <a:r>
              <a:rPr lang="en-US" dirty="0" smtClean="0">
                <a:solidFill>
                  <a:schemeClr val="bg1"/>
                </a:solidFill>
              </a:rPr>
              <a:t>// </a:t>
            </a:r>
            <a:r>
              <a:rPr lang="en-US" dirty="0" smtClean="0">
                <a:solidFill>
                  <a:schemeClr val="bg1"/>
                </a:solidFill>
              </a:rPr>
              <a:t>still ok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qqjpnbu">
      <a:majorFont>
        <a:latin typeface="Montserrat Light"/>
        <a:ea typeface="Arial"/>
        <a:cs typeface=""/>
      </a:majorFont>
      <a:minorFont>
        <a:latin typeface="Montserrat Light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1959</Words>
  <Application>Microsoft Macintosh PowerPoint</Application>
  <PresentationFormat>Custom</PresentationFormat>
  <Paragraphs>247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</dc:title>
  <dc:creator>Administrator</dc:creator>
  <cp:lastModifiedBy>MAC OS</cp:lastModifiedBy>
  <cp:revision>66</cp:revision>
  <dcterms:created xsi:type="dcterms:W3CDTF">2019-07-15T15:28:05Z</dcterms:created>
  <dcterms:modified xsi:type="dcterms:W3CDTF">2019-07-16T07:51:15Z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