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279" r:id="rId4"/>
    <p:sldId id="258" r:id="rId5"/>
    <p:sldId id="318" r:id="rId6"/>
    <p:sldId id="319" r:id="rId7"/>
    <p:sldId id="321" r:id="rId8"/>
    <p:sldId id="320" r:id="rId9"/>
    <p:sldId id="314" r:id="rId10"/>
    <p:sldId id="315" r:id="rId11"/>
    <p:sldId id="322" r:id="rId12"/>
    <p:sldId id="323" r:id="rId13"/>
    <p:sldId id="324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2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altLang="en-US" sz="44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 and Lambdas in Kotlin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422719" y="464583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logo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5" y="4493895"/>
            <a:ext cx="3381375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function’s parameter may be marked with </a:t>
            </a:r>
            <a:r>
              <a:rPr lang="en-US" dirty="0" err="1" smtClean="0">
                <a:solidFill>
                  <a:schemeClr val="bg1"/>
                </a:solidFill>
              </a:rPr>
              <a:t>varargs</a:t>
            </a:r>
            <a:r>
              <a:rPr lang="en-US" dirty="0" smtClean="0">
                <a:solidFill>
                  <a:schemeClr val="bg1"/>
                </a:solidFill>
              </a:rPr>
              <a:t> allowing a variable number of arguments to be passed to the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15374" y="2404181"/>
            <a:ext cx="6486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964054" y="445593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(1,2,3)) // </a:t>
            </a:r>
            <a:r>
              <a:rPr lang="en-US" dirty="0" smtClean="0">
                <a:solidFill>
                  <a:schemeClr val="bg1"/>
                </a:solidFill>
              </a:rPr>
              <a:t>print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(1,2,3,4,5)) // </a:t>
            </a:r>
            <a:r>
              <a:rPr lang="en-US" dirty="0" smtClean="0">
                <a:solidFill>
                  <a:schemeClr val="bg1"/>
                </a:solidFill>
              </a:rPr>
              <a:t>print </a:t>
            </a:r>
            <a:r>
              <a:rPr lang="x-none" altLang="en-US" dirty="0" smtClean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 Box 10"/>
          <p:cNvSpPr txBox="1"/>
          <p:nvPr/>
        </p:nvSpPr>
        <p:spPr>
          <a:xfrm>
            <a:off x="1922638" y="585522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Inside function, numbers has type array&lt;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function, only 1 parameter may be marked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 err="1" smtClean="0">
                <a:solidFill>
                  <a:schemeClr val="bg1"/>
                </a:solidFill>
              </a:rPr>
              <a:t>varargs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strings: String)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{// error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3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</a:t>
            </a:r>
            <a:r>
              <a:rPr lang="en-US" dirty="0" err="1" smtClean="0">
                <a:solidFill>
                  <a:schemeClr val="bg1"/>
                </a:solidFill>
              </a:rPr>
              <a:t>vararg</a:t>
            </a:r>
            <a:r>
              <a:rPr lang="en-US" dirty="0" smtClean="0">
                <a:solidFill>
                  <a:schemeClr val="bg1"/>
                </a:solidFill>
              </a:rPr>
              <a:t> parameter is not the last one, values for the following parameters can be passed using named argument syntax.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: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0, b 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sum + a + b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1, b = 1)) // print 1212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//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 11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7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Functions marked with the infix keyword can be called without the dot and the parentheses.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21864" y="2553758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Infix functions must be satisfy the following requirements: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be member function or extension functions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have single parameter.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not accept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must have no default value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07752" y="4416424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) : Boolean = this &gt;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number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Print(1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2) // false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Print(2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82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type </a:t>
            </a:r>
            <a:r>
              <a:rPr lang="en-US" dirty="0" smtClean="0">
                <a:solidFill>
                  <a:schemeClr val="bg1"/>
                </a:solidFill>
              </a:rPr>
              <a:t>casts operator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</a:p>
        </p:txBody>
      </p:sp>
      <p:pic>
        <p:nvPicPr>
          <p:cNvPr id="13" name="Picture 12" descr="Screen Shot 2019-07-16 at 22.23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10" y="3085507"/>
            <a:ext cx="8757893" cy="24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 and type casts operator.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 casts operator:</a:t>
            </a:r>
          </a:p>
        </p:txBody>
      </p:sp>
      <p:pic>
        <p:nvPicPr>
          <p:cNvPr id="3" name="Picture 2" descr="Screen Shot 2019-07-16 at 22.2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1" y="3227713"/>
            <a:ext cx="9242072" cy="27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&amp;&amp; and ||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Screen Shot 2019-07-16 at 22.3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3" y="3104444"/>
            <a:ext cx="7407885" cy="23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Is, 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6 at 22.4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56" y="3030587"/>
            <a:ext cx="7507111" cy="23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Functions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Local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Member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Generic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Extension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High-order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Inline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Local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060802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function is a function which declared inside other function, it can access local variable or parameter of outer function 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6 at 23.1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84" y="2094863"/>
            <a:ext cx="9045581" cy="4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48467" y="16169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8467" y="26721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748467" y="3727291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42470" y="1616977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  <p:sp>
        <p:nvSpPr>
          <p:cNvPr id="27" name="矩形 26"/>
          <p:cNvSpPr/>
          <p:nvPr/>
        </p:nvSpPr>
        <p:spPr>
          <a:xfrm>
            <a:off x="6942470" y="2672134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</a:p>
        </p:txBody>
      </p:sp>
      <p:sp>
        <p:nvSpPr>
          <p:cNvPr id="30" name="矩形 29"/>
          <p:cNvSpPr/>
          <p:nvPr/>
        </p:nvSpPr>
        <p:spPr>
          <a:xfrm>
            <a:off x="6942470" y="3703048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Member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function is a function which declared inside a class or object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7 at 07.5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5" y="2512439"/>
            <a:ext cx="7617156" cy="32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3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Generic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can have type parameters. Type parameters are declared before the name of the function.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 descr="Screen Shot 2019-07-17 at 08.2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5" y="2487789"/>
            <a:ext cx="6032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Kotlin</a:t>
            </a:r>
            <a:r>
              <a:rPr lang="en-US" dirty="0" smtClean="0">
                <a:solidFill>
                  <a:schemeClr val="bg1"/>
                </a:solidFill>
              </a:rPr>
              <a:t> provides the ability to extend a class with new functionality without having to inherit from the class or use any type of design pattern.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7 at 08.4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3" y="2460787"/>
            <a:ext cx="8159044" cy="30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0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Extensions do not add a new member function into a class.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Screen Shot 2019-07-17 at 10.0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4" y="2651477"/>
            <a:ext cx="4368800" cy="990600"/>
          </a:xfrm>
          <a:prstGeom prst="rect">
            <a:avLst/>
          </a:prstGeom>
        </p:spPr>
      </p:pic>
      <p:pic>
        <p:nvPicPr>
          <p:cNvPr id="11" name="Picture 10" descr="Screen Shot 2019-07-17 at 10.1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386439"/>
            <a:ext cx="5092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Extensions are resolved statically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7 at 20.26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06" y="1888772"/>
            <a:ext cx="4559300" cy="2374900"/>
          </a:xfrm>
          <a:prstGeom prst="rect">
            <a:avLst/>
          </a:prstGeom>
        </p:spPr>
      </p:pic>
      <p:pic>
        <p:nvPicPr>
          <p:cNvPr id="5" name="Picture 4" descr="Screen Shot 2019-07-17 at 20.26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4" y="4809772"/>
            <a:ext cx="4051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-order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higher-order function is a function that takes functions as parameter or return as a function.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2387529" y="2534167"/>
            <a:ext cx="6791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fetchApi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(callback: () -&gt; Unit)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{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	// do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fetchApi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	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onSuccess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(){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		callback()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	}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}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		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&gt;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fetchApi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({() -&gt; //do some update UI })</a:t>
            </a:r>
          </a:p>
        </p:txBody>
      </p:sp>
    </p:spTree>
    <p:extLst>
      <p:ext uri="{BB962C8B-B14F-4D97-AF65-F5344CB8AC3E}">
        <p14:creationId xmlns:p14="http://schemas.microsoft.com/office/powerpoint/2010/main" val="98272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49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Inline 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higher-order functions impose certain runtime penalties: each function is an object, and it captures a closure, </a:t>
            </a:r>
            <a:r>
              <a:rPr lang="en-US" dirty="0" smtClean="0">
                <a:solidFill>
                  <a:schemeClr val="bg1"/>
                </a:solidFill>
              </a:rPr>
              <a:t>such as those variable, another function,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 Box 1"/>
          <p:cNvSpPr txBox="1"/>
          <p:nvPr/>
        </p:nvSpPr>
        <p:spPr>
          <a:xfrm>
            <a:off x="2152638" y="2253189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Inline function is a function which put all code inside function to the place where it was </a:t>
            </a:r>
            <a:r>
              <a:rPr lang="en-US" dirty="0" err="1" smtClean="0">
                <a:solidFill>
                  <a:schemeClr val="bg1"/>
                </a:solidFill>
              </a:rPr>
              <a:t>called.Inline</a:t>
            </a:r>
            <a:r>
              <a:rPr lang="en-US" dirty="0" smtClean="0">
                <a:solidFill>
                  <a:schemeClr val="bg1"/>
                </a:solidFill>
              </a:rPr>
              <a:t> modifier affects both function itself and lambdas pass to it.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7 at 18.4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7" y="4384316"/>
            <a:ext cx="5372100" cy="647700"/>
          </a:xfrm>
          <a:prstGeom prst="rect">
            <a:avLst/>
          </a:prstGeom>
        </p:spPr>
      </p:pic>
      <p:pic>
        <p:nvPicPr>
          <p:cNvPr id="5" name="Picture 4" descr="Screen Shot 2019-07-17 at 18.43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70" y="3427788"/>
            <a:ext cx="3733800" cy="609600"/>
          </a:xfrm>
          <a:prstGeom prst="rect">
            <a:avLst/>
          </a:prstGeom>
        </p:spPr>
      </p:pic>
      <p:sp>
        <p:nvSpPr>
          <p:cNvPr id="15" name="Text Box 1"/>
          <p:cNvSpPr txBox="1"/>
          <p:nvPr/>
        </p:nvSpPr>
        <p:spPr>
          <a:xfrm>
            <a:off x="2071511" y="536638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Inline may cause the generated code to grow.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8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Noinline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182323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Noinline</a:t>
            </a:r>
            <a:r>
              <a:rPr lang="en-US" dirty="0" smtClean="0">
                <a:solidFill>
                  <a:schemeClr val="bg1"/>
                </a:solidFill>
              </a:rPr>
              <a:t> would be used in case you want to pass a no-inline lambdas in a inline function.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Shot 2019-07-17 at 18.55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5" y="2293383"/>
            <a:ext cx="6134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5710890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2824333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8597447" y="3536459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00753" y="3212879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86675" y="3212244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73232" y="3212244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3572" y="5098629"/>
            <a:ext cx="2605183" cy="766817"/>
            <a:chOff x="654795" y="4898726"/>
            <a:chExt cx="2605183" cy="76681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675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Functions in </a:t>
              </a:r>
              <a:r>
                <a:rPr lang="en-US" altLang="zh-CN" sz="13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Kotlin</a:t>
              </a:r>
              <a:r>
                <a:rPr lang="en-US" altLang="zh-CN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 are declared using the “fun” keyword	</a:t>
              </a:r>
              <a:endParaRPr lang="en-US" altLang="zh-CN" sz="1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3875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cs typeface="+mn-ea"/>
                <a:sym typeface="+mn-lt"/>
              </a:rPr>
              <a:t>Declaration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20129" y="5098629"/>
            <a:ext cx="2605183" cy="1066899"/>
            <a:chOff x="654795" y="4898726"/>
            <a:chExt cx="2605183" cy="1066899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975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fun getSum(x : Int, y : Int) : Int{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	return x+y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} 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0432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dirty="0">
                <a:solidFill>
                  <a:schemeClr val="bg1"/>
                </a:solidFill>
                <a:cs typeface="+mn-ea"/>
                <a:sym typeface="+mn-lt"/>
              </a:rPr>
              <a:t>Example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506686" y="5098629"/>
            <a:ext cx="2605183" cy="1366981"/>
            <a:chOff x="654795" y="4898726"/>
            <a:chExt cx="2605183" cy="1366981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127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( name : type), </a:t>
              </a:r>
              <a:r>
                <a:rPr lang="en-US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are separated using commas. Each parameter must be explicitly typed</a:t>
              </a:r>
              <a:endParaRPr sz="1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76989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Parameter</a:t>
            </a:r>
            <a:endParaRPr lang="x-none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declaration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56127" y="1261039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can be called in 2 ways: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usage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823860" y="176621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Positional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/>
          <p:nvPr/>
        </p:nvSpPr>
        <p:spPr>
          <a:xfrm>
            <a:off x="1908527" y="245766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sum(1,2) // a = 1,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0"/>
          <p:cNvSpPr txBox="1"/>
          <p:nvPr/>
        </p:nvSpPr>
        <p:spPr>
          <a:xfrm>
            <a:off x="1821038" y="3160396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. name argument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/>
          <p:nvPr/>
        </p:nvSpPr>
        <p:spPr>
          <a:xfrm>
            <a:off x="1905705" y="3710728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sum(a = 1, b = 2) // a = 1, b =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sum(b = 2, a = 3) // a = 3,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818216" y="4977907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when function is called with both ways, all the positional arguments should be placed before the first named one.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1900060" y="5929447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sum(1, b = 2) // ok print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sum(a = 2, 1) // error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572" y="1529150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is default value of parameter, which are used when a corresponding argument is omitted.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993194" y="3191440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0)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a + 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2007305" y="4912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(2,3)) // print 5</a:t>
            </a:r>
          </a:p>
          <a:p>
            <a:r>
              <a:rPr lang="en-US" dirty="0">
                <a:solidFill>
                  <a:schemeClr val="bg1"/>
                </a:solidFill>
              </a:rPr>
              <a:t>Print(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(3</a:t>
            </a:r>
            <a:r>
              <a:rPr lang="en-US" dirty="0">
                <a:solidFill>
                  <a:schemeClr val="bg1"/>
                </a:solidFill>
              </a:rPr>
              <a:t>)) // </a:t>
            </a:r>
            <a:r>
              <a:rPr lang="en-US" dirty="0" smtClean="0">
                <a:solidFill>
                  <a:schemeClr val="bg1"/>
                </a:solidFill>
              </a:rPr>
              <a:t>a = 3, b =0 =&gt; print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(b=2)) // a = 0, b = 2 =&gt; print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6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69017" y="1176372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allow for a reduced number of overloads method compared to java.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32666" y="57706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07305" y="2118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in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a){ return a+10}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b+10}</a:t>
            </a:r>
          </a:p>
        </p:txBody>
      </p:sp>
      <p:sp>
        <p:nvSpPr>
          <p:cNvPr id="14" name="Text Box 10"/>
          <p:cNvSpPr txBox="1"/>
          <p:nvPr/>
        </p:nvSpPr>
        <p:spPr>
          <a:xfrm>
            <a:off x="2046816" y="3753062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kotlin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10){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2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572" y="1529150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Override methods always use the same default parameter values as the base </a:t>
            </a:r>
            <a:r>
              <a:rPr lang="en-US" dirty="0" err="1" smtClean="0">
                <a:solidFill>
                  <a:schemeClr val="bg1"/>
                </a:solidFill>
              </a:rPr>
              <a:t>method.when</a:t>
            </a:r>
            <a:r>
              <a:rPr lang="en-US" dirty="0" smtClean="0">
                <a:solidFill>
                  <a:schemeClr val="bg1"/>
                </a:solidFill>
              </a:rPr>
              <a:t> override a method with default parameter values, the default parameter values must be omitted from the signature: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062111" y="308954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Override method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35528" y="2965661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class A {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0)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7333" y="4750558"/>
            <a:ext cx="8339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lass B : A </a:t>
            </a:r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Override 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" y="112889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68525" y="2129085"/>
            <a:ext cx="6901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ingle-expression function is a function which return only 1 expression. The curly braces of this function can be omitted and the body is specified after a “=“ symbol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x + y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79461" y="4153818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Explicitly declaring the return type is optional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487491" y="746125"/>
            <a:ext cx="426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Single-expression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2233084" y="498355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x + y </a:t>
            </a:r>
            <a:r>
              <a:rPr lang="en-US" dirty="0" smtClean="0">
                <a:solidFill>
                  <a:schemeClr val="bg1"/>
                </a:solidFill>
              </a:rPr>
              <a:t>// still ok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1195</Words>
  <Application>Microsoft Macintosh PowerPoint</Application>
  <PresentationFormat>Custom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MAC OS</cp:lastModifiedBy>
  <cp:revision>98</cp:revision>
  <dcterms:created xsi:type="dcterms:W3CDTF">2019-07-15T15:28:05Z</dcterms:created>
  <dcterms:modified xsi:type="dcterms:W3CDTF">2019-07-17T13:27:51Z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