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257" r:id="rId2"/>
    <p:sldId id="278" r:id="rId3"/>
    <p:sldId id="279" r:id="rId4"/>
    <p:sldId id="356" r:id="rId5"/>
    <p:sldId id="357" r:id="rId6"/>
    <p:sldId id="358" r:id="rId7"/>
    <p:sldId id="455" r:id="rId8"/>
    <p:sldId id="359" r:id="rId9"/>
    <p:sldId id="360" r:id="rId10"/>
    <p:sldId id="361" r:id="rId11"/>
    <p:sldId id="362" r:id="rId12"/>
    <p:sldId id="363" r:id="rId13"/>
    <p:sldId id="364" r:id="rId14"/>
    <p:sldId id="454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26" r:id="rId27"/>
    <p:sldId id="427" r:id="rId28"/>
    <p:sldId id="428" r:id="rId29"/>
    <p:sldId id="429" r:id="rId30"/>
    <p:sldId id="280" r:id="rId31"/>
    <p:sldId id="297" r:id="rId32"/>
    <p:sldId id="284" r:id="rId33"/>
    <p:sldId id="337" r:id="rId34"/>
    <p:sldId id="299" r:id="rId35"/>
    <p:sldId id="452" r:id="rId36"/>
    <p:sldId id="453" r:id="rId37"/>
    <p:sldId id="300" r:id="rId38"/>
    <p:sldId id="301" r:id="rId39"/>
    <p:sldId id="430" r:id="rId40"/>
    <p:sldId id="302" r:id="rId41"/>
    <p:sldId id="285" r:id="rId42"/>
    <p:sldId id="293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F86"/>
    <a:srgbClr val="5753C9"/>
    <a:srgbClr val="31F0FA"/>
    <a:srgbClr val="19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1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9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7/29/19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7/29/19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7/29/19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7/29/19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7/29/19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7/29/19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7/29/19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7/29/19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7/29/19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7/29/19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7/29/19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53A9-57EE-406C-A023-DBB63BF89924}" type="datetimeFigureOut">
              <a:rPr lang="zh-CN" altLang="en-US" smtClean="0"/>
              <a:t>7/29/19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20</a:t>
            </a:r>
            <a:r>
              <a:rPr lang="en-US" altLang="en-US" sz="4400" dirty="0">
                <a:solidFill>
                  <a:schemeClr val="bg1"/>
                </a:solidFill>
                <a:cs typeface="+mn-ea"/>
                <a:sym typeface="+mn-lt"/>
              </a:rPr>
              <a:t>19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2503" y="3786900"/>
            <a:ext cx="9626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 and Lambdas in Kotlin</a:t>
            </a: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95" y="4493895"/>
            <a:ext cx="3381375" cy="13525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481060" y="5355590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Nguyễn Chính Thọ  </a:t>
            </a:r>
          </a:p>
          <a:p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Đặng Quốc Việt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4" grpId="0" animBg="1"/>
      <p:bldP spid="25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" y="-141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912255" y="236638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703895" y="417244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26390" y="74605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279468" y="603306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168525" y="2129085"/>
            <a:ext cx="69011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ingle-expression function is a function which return only 1 expression. The curly braces of this function can be omitted and the body is specified after a “=“ symbol :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(x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0, y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0)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x + y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179461" y="4153818"/>
            <a:ext cx="628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Explicitly declaring the return type is optional :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487491" y="746125"/>
            <a:ext cx="4262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Single-expression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 Box 10"/>
          <p:cNvSpPr txBox="1"/>
          <p:nvPr/>
        </p:nvSpPr>
        <p:spPr>
          <a:xfrm>
            <a:off x="2179109" y="4983551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(x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0, y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0)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x + y </a:t>
            </a:r>
            <a:r>
              <a:rPr lang="en-US" dirty="0" smtClean="0">
                <a:solidFill>
                  <a:schemeClr val="bg1"/>
                </a:solidFill>
              </a:rPr>
              <a:t>// still ok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直接连接符 11"/>
          <p:cNvCxnSpPr/>
          <p:nvPr/>
        </p:nvCxnSpPr>
        <p:spPr>
          <a:xfrm>
            <a:off x="5479415" y="1349639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rcRect l="24142" r="14849"/>
          <a:stretch>
            <a:fillRect/>
          </a:stretch>
        </p:blipFill>
        <p:spPr>
          <a:xfrm>
            <a:off x="9674860" y="-158750"/>
            <a:ext cx="4149090" cy="717550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 hidden="1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 hidden="1"/>
          <p:cNvSpPr/>
          <p:nvPr/>
        </p:nvSpPr>
        <p:spPr>
          <a:xfrm>
            <a:off x="9387987" y="-9775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 hidden="1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654487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186680" y="9045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29020" y="45106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40180"/>
            <a:ext cx="7034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 function’s parameter may be marked with </a:t>
            </a:r>
            <a:r>
              <a:rPr lang="en-US" b="1" dirty="0" err="1" smtClean="0">
                <a:solidFill>
                  <a:srgbClr val="00B050"/>
                </a:solidFill>
              </a:rPr>
              <a:t>varargs</a:t>
            </a:r>
            <a:r>
              <a:rPr lang="en-US" b="1" dirty="0" smtClean="0">
                <a:solidFill>
                  <a:srgbClr val="00B050"/>
                </a:solidFill>
              </a:rPr>
              <a:t> allowing a variable number of arguments to be passed to the function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062974" y="2312106"/>
            <a:ext cx="64865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sum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063114" y="4434345"/>
            <a:ext cx="4733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(1,2,3))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print 6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(1,2,3,4,5))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print </a:t>
            </a:r>
            <a:r>
              <a:rPr lang="x-none" altLang="en-US" dirty="0" smtClean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5" name="Text Box 10"/>
          <p:cNvSpPr txBox="1"/>
          <p:nvPr/>
        </p:nvSpPr>
        <p:spPr>
          <a:xfrm>
            <a:off x="1924685" y="5873750"/>
            <a:ext cx="6626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Inside function, numbers has type array&lt;</a:t>
            </a:r>
            <a:r>
              <a:rPr lang="en-US" sz="2000" b="1" dirty="0" err="1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>
    <p:randomBar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843858" y="621150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479415" y="9565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10935" y="43455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In function, only 1 parameter may be marked </a:t>
            </a:r>
            <a:r>
              <a:rPr lang="en-US" b="1" dirty="0" smtClean="0">
                <a:solidFill>
                  <a:srgbClr val="00B050"/>
                </a:solidFill>
              </a:rPr>
              <a:t>as </a:t>
            </a:r>
            <a:r>
              <a:rPr lang="en-US" b="1" dirty="0" err="1" smtClean="0">
                <a:solidFill>
                  <a:srgbClr val="00B050"/>
                </a:solidFill>
              </a:rPr>
              <a:t>varargs</a:t>
            </a:r>
          </a:p>
        </p:txBody>
      </p:sp>
      <p:sp>
        <p:nvSpPr>
          <p:cNvPr id="16" name="Text Box 1"/>
          <p:cNvSpPr txBox="1"/>
          <p:nvPr/>
        </p:nvSpPr>
        <p:spPr>
          <a:xfrm>
            <a:off x="1924615" y="2528358"/>
            <a:ext cx="6791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strings: String)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{// error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sum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rcRect l="24142" r="14849"/>
          <a:stretch>
            <a:fillRect/>
          </a:stretch>
        </p:blipFill>
        <p:spPr>
          <a:xfrm>
            <a:off x="9639300" y="-317500"/>
            <a:ext cx="4149090" cy="717550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</p:pic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095252" y="386874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241997" y="354087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If a </a:t>
            </a:r>
            <a:r>
              <a:rPr lang="en-US" dirty="0" err="1" smtClean="0">
                <a:solidFill>
                  <a:srgbClr val="00B050"/>
                </a:solidFill>
              </a:rPr>
              <a:t>vararg</a:t>
            </a:r>
            <a:r>
              <a:rPr lang="en-US" dirty="0" smtClean="0">
                <a:solidFill>
                  <a:srgbClr val="00B050"/>
                </a:solidFill>
              </a:rPr>
              <a:t> parameter is not the last one, values for the following parameters can be passed using named argument syntax.</a:t>
            </a:r>
          </a:p>
        </p:txBody>
      </p:sp>
      <p:sp>
        <p:nvSpPr>
          <p:cNvPr id="16" name="Text Box 1"/>
          <p:cNvSpPr txBox="1"/>
          <p:nvPr/>
        </p:nvSpPr>
        <p:spPr>
          <a:xfrm>
            <a:off x="2006530" y="2553758"/>
            <a:ext cx="67913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 :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0, b 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0)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sum + a + b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(1,2,3,4,a = 1, b = 1))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// print 12</a:t>
            </a:r>
            <a:endParaRPr lang="en-US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(1,2,3,4,a =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print 11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rcRect l="24142" r="14849"/>
          <a:stretch>
            <a:fillRect/>
          </a:stretch>
        </p:blipFill>
        <p:spPr>
          <a:xfrm>
            <a:off x="9674860" y="-252730"/>
            <a:ext cx="4149090" cy="726948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</p:pic>
    </p:spTree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08043" y="609021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348794" y="1994817"/>
            <a:ext cx="628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Why not just use List instead of </a:t>
            </a:r>
            <a:r>
              <a:rPr lang="en-US" sz="2400" smtClean="0">
                <a:solidFill>
                  <a:schemeClr val="bg1"/>
                </a:solidFill>
              </a:rPr>
              <a:t>varargs?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115521" y="405615"/>
            <a:ext cx="5178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Variable number of argument ( </a:t>
            </a:r>
            <a:r>
              <a:rPr lang="en-US" sz="2400" dirty="0" err="1">
                <a:solidFill>
                  <a:schemeClr val="bg1"/>
                </a:solidFill>
                <a:cs typeface="+mn-ea"/>
                <a:sym typeface="+mn-lt"/>
              </a:rPr>
              <a:t>Varargs</a:t>
            </a: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x-none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97296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26735" y="10188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11875" y="47074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66829" y="1413580"/>
            <a:ext cx="679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Functions marked with the infix keyword can be called without the dot and the parentheses.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4845" y="2553970"/>
            <a:ext cx="6873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Infix functions must be satisfy the following requirements: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be member function or extension functions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have single parameter.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not accept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varargs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and must have no default value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1907752" y="4416424"/>
            <a:ext cx="6791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infix fun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Int.isGreater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(number :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) : Boolean = this &gt;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number</a:t>
            </a: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Print(1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isGreater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2) // false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Print(2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isGreater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1) // true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xmlns:p14="http://schemas.microsoft.com/office/powerpoint/2010/main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07530" y="57631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404300" y="4780137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066802" y="29115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8240" y="561015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889697" y="217880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18810" y="103023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03950" y="46185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lower precedence than the arithmetic operator and type casts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5975" y="2299757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Arthmetic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operator:</a:t>
            </a:r>
          </a:p>
        </p:txBody>
      </p:sp>
      <p:pic>
        <p:nvPicPr>
          <p:cNvPr id="13" name="Picture 12" descr="Screen Shot 2019-07-16 at 22.23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10" y="3085507"/>
            <a:ext cx="8757893" cy="246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55310" y="10188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40450" y="449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Infix functions have lower precedence than the arithmetic operator and type casts operator.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5975" y="2299757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Type casts operator:</a:t>
            </a:r>
          </a:p>
        </p:txBody>
      </p:sp>
      <p:pic>
        <p:nvPicPr>
          <p:cNvPr id="3" name="Picture 2" descr="Screen Shot 2019-07-16 at 22.26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61" y="3227713"/>
            <a:ext cx="9242072" cy="276951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09615" y="9324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94755" y="47074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008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higher precedence than the </a:t>
            </a:r>
            <a:r>
              <a:rPr lang="en-US" dirty="0" err="1" smtClean="0">
                <a:solidFill>
                  <a:schemeClr val="bg1"/>
                </a:solidFill>
              </a:rPr>
              <a:t>boolean</a:t>
            </a:r>
            <a:r>
              <a:rPr lang="en-US" dirty="0" smtClean="0">
                <a:solidFill>
                  <a:schemeClr val="bg1"/>
                </a:solidFill>
              </a:rPr>
              <a:t> operator </a:t>
            </a:r>
            <a:r>
              <a:rPr lang="en-US" dirty="0" smtClean="0">
                <a:solidFill>
                  <a:srgbClr val="FF0000"/>
                </a:solidFill>
              </a:rPr>
              <a:t>&amp;&amp;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rgbClr val="FF0000"/>
                </a:solidFill>
              </a:rPr>
              <a:t>||</a:t>
            </a:r>
          </a:p>
        </p:txBody>
      </p:sp>
      <p:pic>
        <p:nvPicPr>
          <p:cNvPr id="11" name="Picture 10" descr="Screen Shot 2019-07-16 at 22.35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03" y="3091744"/>
            <a:ext cx="7407885" cy="237349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" y="-28222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654570" y="28712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256220" y="-3919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14402" y="482124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74190" y="34092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09615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94755" y="44407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Infix functions have higher precedence than the </a:t>
            </a:r>
            <a:r>
              <a:rPr lang="en-US" b="1" dirty="0" err="1" smtClean="0">
                <a:solidFill>
                  <a:schemeClr val="bg1"/>
                </a:solidFill>
              </a:rPr>
              <a:t>boolean</a:t>
            </a:r>
            <a:r>
              <a:rPr lang="en-US" b="1" dirty="0" smtClean="0">
                <a:solidFill>
                  <a:schemeClr val="bg1"/>
                </a:solidFill>
              </a:rPr>
              <a:t> operator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Is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in</a:t>
            </a:r>
          </a:p>
        </p:txBody>
      </p:sp>
      <p:pic>
        <p:nvPicPr>
          <p:cNvPr id="3" name="Picture 2" descr="Screen Shot 2019-07-16 at 22.4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56" y="3030587"/>
            <a:ext cx="7507111" cy="23993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heel spokes="8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623670" y="308313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289273" y="3075949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39652" y="-1474385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1870243" y="261886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086257" y="251236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757357" y="2810777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749102" y="3865934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96997" y="3359970"/>
            <a:ext cx="299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51360" y="2819667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</a:t>
            </a:r>
          </a:p>
        </p:txBody>
      </p:sp>
      <p:sp>
        <p:nvSpPr>
          <p:cNvPr id="27" name="矩形 26"/>
          <p:cNvSpPr/>
          <p:nvPr/>
        </p:nvSpPr>
        <p:spPr>
          <a:xfrm>
            <a:off x="6951360" y="3874824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Lambdas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9" grpId="1" animBg="1"/>
      <p:bldP spid="28" grpId="0" bldLvl="0" animBg="1"/>
      <p:bldP spid="28" grpId="1" animBg="1"/>
      <p:bldP spid="26" grpId="0"/>
      <p:bldP spid="26" grpId="1"/>
      <p:bldP spid="27" grpId="0"/>
      <p:bldP spid="2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94755" y="45042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Functions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79529" y="1462475"/>
            <a:ext cx="67913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Local 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Member 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Generic 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Extension 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High-order 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en-US" dirty="0" smtClean="0">
                <a:solidFill>
                  <a:schemeClr val="bg1"/>
                </a:solidFill>
              </a:rPr>
              <a:t>Inline function 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92445" y="756549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Local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061085"/>
            <a:ext cx="7565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Local function is a function which declared inside other function, it can access local variable or parameter of outer function </a:t>
            </a: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3" name="Picture 2" descr="Screen Shot 2019-07-16 at 23.10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1778000"/>
            <a:ext cx="9652000" cy="482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split orient="vert"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856617" y="94012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728657" y="446353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8180" y="4253865"/>
            <a:ext cx="520065" cy="682625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92445" y="756549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Member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Local function is a function which declared inside a class or object</a:t>
            </a: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3" name="Picture 2" descr="Screen Shot 2019-07-17 at 07.59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65" y="2512439"/>
            <a:ext cx="7617156" cy="3278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961902" y="-3806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232722" y="341705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Generic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Function can have type parameters. Type parameters are declared before the name of the function.</a:t>
            </a: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13" name="Picture 12" descr="Screen Shot 2019-07-17 at 08.24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95" y="2487789"/>
            <a:ext cx="6032500" cy="3886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224915"/>
            <a:ext cx="6854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Kotlin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 provides the ability to extend a class with new functionality without having to inherit from the class or use any type of design pattern.</a:t>
            </a:r>
          </a:p>
        </p:txBody>
      </p:sp>
      <p:pic>
        <p:nvPicPr>
          <p:cNvPr id="3" name="Picture 2" descr="Screen Shot 2019-07-17 at 08.43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23" y="2460787"/>
            <a:ext cx="8159044" cy="303619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Extensions do not add a new member function into a class. </a:t>
            </a:r>
          </a:p>
        </p:txBody>
      </p:sp>
      <p:pic>
        <p:nvPicPr>
          <p:cNvPr id="8" name="Picture 7" descr="Screen Shot 2019-07-17 at 10.0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3" y="2228144"/>
            <a:ext cx="4368800" cy="990600"/>
          </a:xfrm>
          <a:prstGeom prst="rect">
            <a:avLst/>
          </a:prstGeom>
        </p:spPr>
      </p:pic>
      <p:pic>
        <p:nvPicPr>
          <p:cNvPr id="11" name="Picture 10" descr="Screen Shot 2019-07-17 at 10.10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4386439"/>
            <a:ext cx="5092700" cy="596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" y="-28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78528" y="608767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50056"/>
            <a:ext cx="6791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41F86"/>
                </a:solidFill>
              </a:rPr>
              <a:t>Extensions are resolved statically</a:t>
            </a:r>
          </a:p>
        </p:txBody>
      </p:sp>
      <p:pic>
        <p:nvPicPr>
          <p:cNvPr id="3" name="Picture 2" descr="Screen Shot 2019-07-17 at 20.26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06" y="1914172"/>
            <a:ext cx="4559300" cy="2374900"/>
          </a:xfrm>
          <a:prstGeom prst="rect">
            <a:avLst/>
          </a:prstGeom>
        </p:spPr>
      </p:pic>
      <p:pic>
        <p:nvPicPr>
          <p:cNvPr id="5" name="Picture 4" descr="Screen Shot 2019-07-17 at 20.26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94" y="4809772"/>
            <a:ext cx="4051300" cy="596900"/>
          </a:xfrm>
          <a:prstGeom prst="rect">
            <a:avLst/>
          </a:prstGeom>
        </p:spPr>
      </p:pic>
      <p:sp>
        <p:nvSpPr>
          <p:cNvPr id="18" name="Shape 4233"/>
          <p:cNvSpPr/>
          <p:nvPr/>
        </p:nvSpPr>
        <p:spPr>
          <a:xfrm>
            <a:off x="1720215" y="1250315"/>
            <a:ext cx="316865" cy="29400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73448" y="567683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Higher</a:t>
            </a:r>
            <a:r>
              <a:rPr lang="en-US" sz="2400" dirty="0" smtClean="0">
                <a:solidFill>
                  <a:schemeClr val="bg1"/>
                </a:solidFill>
                <a:cs typeface="+mn-ea"/>
                <a:sym typeface="+mn-lt"/>
              </a:rPr>
              <a:t>-order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20829" y="1224656"/>
            <a:ext cx="679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41F86"/>
                </a:solidFill>
              </a:rPr>
              <a:t>A higher-order function is a function that takes functions as parameter or return as a function.</a:t>
            </a:r>
          </a:p>
        </p:txBody>
      </p:sp>
      <p:sp>
        <p:nvSpPr>
          <p:cNvPr id="11" name="Text Box 1"/>
          <p:cNvSpPr txBox="1"/>
          <p:nvPr/>
        </p:nvSpPr>
        <p:spPr>
          <a:xfrm>
            <a:off x="2216785" y="2202815"/>
            <a:ext cx="66001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fetchApi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(callback: () -&gt; Unit)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	// do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fetchApi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onSuccess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(){</a:t>
            </a: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		callback()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		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&gt;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fetchApi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({() -&gt; //do some update UI })</a:t>
            </a:r>
          </a:p>
        </p:txBody>
      </p:sp>
      <p:sp>
        <p:nvSpPr>
          <p:cNvPr id="18" name="Shape 4233"/>
          <p:cNvSpPr/>
          <p:nvPr/>
        </p:nvSpPr>
        <p:spPr>
          <a:xfrm>
            <a:off x="1720850" y="1364615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249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Inline </a:t>
            </a:r>
            <a:r>
              <a:rPr lang="en-US" sz="2400" dirty="0" smtClean="0">
                <a:solidFill>
                  <a:schemeClr val="bg1"/>
                </a:solidFill>
                <a:cs typeface="+mn-ea"/>
                <a:sym typeface="+mn-lt"/>
              </a:rPr>
              <a:t>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224915"/>
            <a:ext cx="6981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41F86"/>
                </a:solidFill>
              </a:rPr>
              <a:t>Using higher-order functions impose certain runtime penalties: each function is an object, and it captures a closure, such as those variable, another function,… </a:t>
            </a:r>
          </a:p>
        </p:txBody>
      </p:sp>
      <p:sp>
        <p:nvSpPr>
          <p:cNvPr id="13" name="Text Box 1"/>
          <p:cNvSpPr txBox="1"/>
          <p:nvPr/>
        </p:nvSpPr>
        <p:spPr>
          <a:xfrm>
            <a:off x="2152638" y="2253189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41F86"/>
                </a:solidFill>
                <a:effectLst/>
              </a:rPr>
              <a:t>Inline function is a function which put all code inside function to the place where it was </a:t>
            </a:r>
            <a:r>
              <a:rPr lang="en-US" dirty="0" err="1" smtClean="0">
                <a:solidFill>
                  <a:srgbClr val="D41F86"/>
                </a:solidFill>
                <a:effectLst/>
              </a:rPr>
              <a:t>called.Inline</a:t>
            </a:r>
            <a:r>
              <a:rPr lang="en-US" dirty="0" smtClean="0">
                <a:solidFill>
                  <a:srgbClr val="D41F86"/>
                </a:solidFill>
                <a:effectLst/>
              </a:rPr>
              <a:t> modifier affects both function itself and lambdas pass to it.</a:t>
            </a:r>
          </a:p>
        </p:txBody>
      </p:sp>
      <p:pic>
        <p:nvPicPr>
          <p:cNvPr id="3" name="Picture 2" descr="Screen Shot 2019-07-17 at 18.40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87" y="4384316"/>
            <a:ext cx="5372100" cy="647700"/>
          </a:xfrm>
          <a:prstGeom prst="rect">
            <a:avLst/>
          </a:prstGeom>
        </p:spPr>
      </p:pic>
      <p:pic>
        <p:nvPicPr>
          <p:cNvPr id="5" name="Picture 4" descr="Screen Shot 2019-07-17 at 18.43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70" y="3427788"/>
            <a:ext cx="3733800" cy="609600"/>
          </a:xfrm>
          <a:prstGeom prst="rect">
            <a:avLst/>
          </a:prstGeom>
        </p:spPr>
      </p:pic>
      <p:sp>
        <p:nvSpPr>
          <p:cNvPr id="15" name="Text Box 1"/>
          <p:cNvSpPr txBox="1"/>
          <p:nvPr/>
        </p:nvSpPr>
        <p:spPr>
          <a:xfrm>
            <a:off x="2071511" y="5366387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Inline may cause the generated code to grow.</a:t>
            </a:r>
          </a:p>
        </p:txBody>
      </p:sp>
      <p:sp>
        <p:nvSpPr>
          <p:cNvPr id="18" name="Shape 4233"/>
          <p:cNvSpPr/>
          <p:nvPr/>
        </p:nvSpPr>
        <p:spPr>
          <a:xfrm>
            <a:off x="1777365" y="2252980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6" name="Shape 4233"/>
          <p:cNvSpPr/>
          <p:nvPr/>
        </p:nvSpPr>
        <p:spPr>
          <a:xfrm>
            <a:off x="1777365" y="1295400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8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Noinline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182370"/>
            <a:ext cx="7056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D41F86"/>
                </a:solidFill>
              </a:rPr>
              <a:t>Noinline</a:t>
            </a:r>
            <a:r>
              <a:rPr lang="en-US" b="1" dirty="0" smtClean="0">
                <a:solidFill>
                  <a:srgbClr val="D41F86"/>
                </a:solidFill>
              </a:rPr>
              <a:t> would be used in case you want to pass a no-inline lambdas in a inline function. </a:t>
            </a:r>
          </a:p>
        </p:txBody>
      </p:sp>
      <p:pic>
        <p:nvPicPr>
          <p:cNvPr id="6" name="Picture 5" descr="Screen Shot 2019-07-17 at 18.55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5" y="2293383"/>
            <a:ext cx="6134100" cy="711200"/>
          </a:xfrm>
          <a:prstGeom prst="rect">
            <a:avLst/>
          </a:prstGeom>
        </p:spPr>
      </p:pic>
      <p:sp>
        <p:nvSpPr>
          <p:cNvPr id="18" name="Shape 4233"/>
          <p:cNvSpPr/>
          <p:nvPr/>
        </p:nvSpPr>
        <p:spPr>
          <a:xfrm>
            <a:off x="1814195" y="1182370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01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en-US" sz="72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Lambdas Expressions essentially anonymous functions that we can treat as values — we can, for example, pass them as arguments to methods, return them, or do any other thing we could do with a regular object</a:t>
            </a: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Lambdas</a:t>
            </a:r>
          </a:p>
        </p:txBody>
      </p:sp>
    </p:spTree>
  </p:cSld>
  <p:clrMapOvr>
    <a:masterClrMapping/>
  </p:clrMapOvr>
  <p:transition xmlns:p14="http://schemas.microsoft.com/office/powerpoint/2010/main">
    <p:wheel spokes="8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 animBg="1"/>
      <p:bldP spid="25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546043" y="629976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835" y="923925"/>
            <a:ext cx="4943475" cy="2781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35" y="4805045"/>
            <a:ext cx="3981450" cy="4857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835" y="3978910"/>
            <a:ext cx="3733800" cy="5524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randomBar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004185" y="1156335"/>
            <a:ext cx="8418830" cy="4136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64330" y="1548130"/>
            <a:ext cx="598170" cy="497840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Shape 4199"/>
          <p:cNvSpPr/>
          <p:nvPr/>
        </p:nvSpPr>
        <p:spPr>
          <a:xfrm>
            <a:off x="4282356" y="1635734"/>
            <a:ext cx="322941" cy="322887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2236" y="1490"/>
                </a:moveTo>
                <a:lnTo>
                  <a:pt x="2142" y="1537"/>
                </a:lnTo>
                <a:lnTo>
                  <a:pt x="2049" y="1630"/>
                </a:lnTo>
                <a:lnTo>
                  <a:pt x="2003" y="1769"/>
                </a:lnTo>
                <a:lnTo>
                  <a:pt x="2003" y="4237"/>
                </a:lnTo>
                <a:lnTo>
                  <a:pt x="2049" y="4377"/>
                </a:lnTo>
                <a:lnTo>
                  <a:pt x="2142" y="4470"/>
                </a:lnTo>
                <a:lnTo>
                  <a:pt x="2375" y="4470"/>
                </a:lnTo>
                <a:lnTo>
                  <a:pt x="4471" y="3213"/>
                </a:lnTo>
                <a:lnTo>
                  <a:pt x="4564" y="3120"/>
                </a:lnTo>
                <a:lnTo>
                  <a:pt x="4610" y="2980"/>
                </a:lnTo>
                <a:lnTo>
                  <a:pt x="4564" y="2887"/>
                </a:lnTo>
                <a:lnTo>
                  <a:pt x="4471" y="2794"/>
                </a:lnTo>
                <a:lnTo>
                  <a:pt x="2375" y="1537"/>
                </a:lnTo>
                <a:lnTo>
                  <a:pt x="2236" y="1490"/>
                </a:lnTo>
                <a:close/>
                <a:moveTo>
                  <a:pt x="3260" y="885"/>
                </a:moveTo>
                <a:lnTo>
                  <a:pt x="3539" y="978"/>
                </a:lnTo>
                <a:lnTo>
                  <a:pt x="3819" y="1024"/>
                </a:lnTo>
                <a:lnTo>
                  <a:pt x="4051" y="1164"/>
                </a:lnTo>
                <a:lnTo>
                  <a:pt x="4284" y="1304"/>
                </a:lnTo>
                <a:lnTo>
                  <a:pt x="4471" y="1490"/>
                </a:lnTo>
                <a:lnTo>
                  <a:pt x="4657" y="1723"/>
                </a:lnTo>
                <a:lnTo>
                  <a:pt x="4796" y="1956"/>
                </a:lnTo>
                <a:lnTo>
                  <a:pt x="4936" y="2188"/>
                </a:lnTo>
                <a:lnTo>
                  <a:pt x="5029" y="2468"/>
                </a:lnTo>
                <a:lnTo>
                  <a:pt x="5076" y="2701"/>
                </a:lnTo>
                <a:lnTo>
                  <a:pt x="5122" y="2980"/>
                </a:lnTo>
                <a:lnTo>
                  <a:pt x="5076" y="3259"/>
                </a:lnTo>
                <a:lnTo>
                  <a:pt x="5029" y="3539"/>
                </a:lnTo>
                <a:lnTo>
                  <a:pt x="4936" y="3818"/>
                </a:lnTo>
                <a:lnTo>
                  <a:pt x="4796" y="4051"/>
                </a:lnTo>
                <a:lnTo>
                  <a:pt x="4657" y="4284"/>
                </a:lnTo>
                <a:lnTo>
                  <a:pt x="4471" y="4470"/>
                </a:lnTo>
                <a:lnTo>
                  <a:pt x="4284" y="4656"/>
                </a:lnTo>
                <a:lnTo>
                  <a:pt x="4051" y="4842"/>
                </a:lnTo>
                <a:lnTo>
                  <a:pt x="3819" y="4936"/>
                </a:lnTo>
                <a:lnTo>
                  <a:pt x="3539" y="5029"/>
                </a:lnTo>
                <a:lnTo>
                  <a:pt x="3260" y="5075"/>
                </a:lnTo>
                <a:lnTo>
                  <a:pt x="2981" y="5122"/>
                </a:lnTo>
                <a:lnTo>
                  <a:pt x="2701" y="5075"/>
                </a:lnTo>
                <a:lnTo>
                  <a:pt x="2422" y="5029"/>
                </a:lnTo>
                <a:lnTo>
                  <a:pt x="2189" y="4936"/>
                </a:lnTo>
                <a:lnTo>
                  <a:pt x="1910" y="4842"/>
                </a:lnTo>
                <a:lnTo>
                  <a:pt x="1723" y="4656"/>
                </a:lnTo>
                <a:lnTo>
                  <a:pt x="1491" y="4470"/>
                </a:lnTo>
                <a:lnTo>
                  <a:pt x="1304" y="4284"/>
                </a:lnTo>
                <a:lnTo>
                  <a:pt x="1165" y="4051"/>
                </a:lnTo>
                <a:lnTo>
                  <a:pt x="1025" y="3818"/>
                </a:lnTo>
                <a:lnTo>
                  <a:pt x="932" y="3539"/>
                </a:lnTo>
                <a:lnTo>
                  <a:pt x="885" y="3259"/>
                </a:lnTo>
                <a:lnTo>
                  <a:pt x="885" y="2980"/>
                </a:lnTo>
                <a:lnTo>
                  <a:pt x="885" y="2701"/>
                </a:lnTo>
                <a:lnTo>
                  <a:pt x="932" y="2468"/>
                </a:lnTo>
                <a:lnTo>
                  <a:pt x="1025" y="2188"/>
                </a:lnTo>
                <a:lnTo>
                  <a:pt x="1165" y="1956"/>
                </a:lnTo>
                <a:lnTo>
                  <a:pt x="1304" y="1723"/>
                </a:lnTo>
                <a:lnTo>
                  <a:pt x="1491" y="1490"/>
                </a:lnTo>
                <a:lnTo>
                  <a:pt x="1723" y="1304"/>
                </a:lnTo>
                <a:lnTo>
                  <a:pt x="1910" y="1164"/>
                </a:lnTo>
                <a:lnTo>
                  <a:pt x="2189" y="1024"/>
                </a:lnTo>
                <a:lnTo>
                  <a:pt x="2422" y="978"/>
                </a:lnTo>
                <a:lnTo>
                  <a:pt x="2701" y="885"/>
                </a:lnTo>
                <a:close/>
                <a:moveTo>
                  <a:pt x="2981" y="0"/>
                </a:moveTo>
                <a:lnTo>
                  <a:pt x="2608" y="47"/>
                </a:lnTo>
                <a:lnTo>
                  <a:pt x="2189" y="140"/>
                </a:lnTo>
                <a:lnTo>
                  <a:pt x="1863" y="233"/>
                </a:lnTo>
                <a:lnTo>
                  <a:pt x="1491" y="419"/>
                </a:lnTo>
                <a:lnTo>
                  <a:pt x="1165" y="652"/>
                </a:lnTo>
                <a:lnTo>
                  <a:pt x="885" y="885"/>
                </a:lnTo>
                <a:lnTo>
                  <a:pt x="606" y="1164"/>
                </a:lnTo>
                <a:lnTo>
                  <a:pt x="420" y="1490"/>
                </a:lnTo>
                <a:lnTo>
                  <a:pt x="233" y="1862"/>
                </a:lnTo>
                <a:lnTo>
                  <a:pt x="94" y="2235"/>
                </a:lnTo>
                <a:lnTo>
                  <a:pt x="47" y="2607"/>
                </a:lnTo>
                <a:lnTo>
                  <a:pt x="1" y="2980"/>
                </a:lnTo>
                <a:lnTo>
                  <a:pt x="47" y="3399"/>
                </a:lnTo>
                <a:lnTo>
                  <a:pt x="94" y="3771"/>
                </a:lnTo>
                <a:lnTo>
                  <a:pt x="233" y="4144"/>
                </a:lnTo>
                <a:lnTo>
                  <a:pt x="420" y="4516"/>
                </a:lnTo>
                <a:lnTo>
                  <a:pt x="606" y="4796"/>
                </a:lnTo>
                <a:lnTo>
                  <a:pt x="885" y="5122"/>
                </a:lnTo>
                <a:lnTo>
                  <a:pt x="1165" y="5355"/>
                </a:lnTo>
                <a:lnTo>
                  <a:pt x="1491" y="5587"/>
                </a:lnTo>
                <a:lnTo>
                  <a:pt x="1863" y="5774"/>
                </a:lnTo>
                <a:lnTo>
                  <a:pt x="2189" y="5867"/>
                </a:lnTo>
                <a:lnTo>
                  <a:pt x="2608" y="5960"/>
                </a:lnTo>
                <a:lnTo>
                  <a:pt x="3400" y="5960"/>
                </a:lnTo>
                <a:lnTo>
                  <a:pt x="3772" y="5867"/>
                </a:lnTo>
                <a:lnTo>
                  <a:pt x="4145" y="5774"/>
                </a:lnTo>
                <a:lnTo>
                  <a:pt x="4471" y="5587"/>
                </a:lnTo>
                <a:lnTo>
                  <a:pt x="4796" y="5355"/>
                </a:lnTo>
                <a:lnTo>
                  <a:pt x="5076" y="5122"/>
                </a:lnTo>
                <a:lnTo>
                  <a:pt x="5355" y="4796"/>
                </a:lnTo>
                <a:lnTo>
                  <a:pt x="5588" y="4516"/>
                </a:lnTo>
                <a:lnTo>
                  <a:pt x="5728" y="4144"/>
                </a:lnTo>
                <a:lnTo>
                  <a:pt x="5867" y="3771"/>
                </a:lnTo>
                <a:lnTo>
                  <a:pt x="5961" y="3399"/>
                </a:lnTo>
                <a:lnTo>
                  <a:pt x="5961" y="2980"/>
                </a:lnTo>
                <a:lnTo>
                  <a:pt x="5961" y="2607"/>
                </a:lnTo>
                <a:lnTo>
                  <a:pt x="5867" y="2235"/>
                </a:lnTo>
                <a:lnTo>
                  <a:pt x="5728" y="1862"/>
                </a:lnTo>
                <a:lnTo>
                  <a:pt x="5588" y="1490"/>
                </a:lnTo>
                <a:lnTo>
                  <a:pt x="5355" y="1164"/>
                </a:lnTo>
                <a:lnTo>
                  <a:pt x="5076" y="885"/>
                </a:lnTo>
                <a:lnTo>
                  <a:pt x="4796" y="652"/>
                </a:lnTo>
                <a:lnTo>
                  <a:pt x="4471" y="419"/>
                </a:lnTo>
                <a:lnTo>
                  <a:pt x="4145" y="233"/>
                </a:lnTo>
                <a:lnTo>
                  <a:pt x="3772" y="140"/>
                </a:lnTo>
                <a:lnTo>
                  <a:pt x="3400" y="47"/>
                </a:lnTo>
                <a:lnTo>
                  <a:pt x="298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79180" y="1584325"/>
            <a:ext cx="576580" cy="497205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Shape 4293"/>
          <p:cNvSpPr/>
          <p:nvPr/>
        </p:nvSpPr>
        <p:spPr>
          <a:xfrm>
            <a:off x="8820785" y="1707515"/>
            <a:ext cx="292735" cy="2508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1211" y="2701"/>
                </a:moveTo>
                <a:lnTo>
                  <a:pt x="1118" y="2747"/>
                </a:lnTo>
                <a:lnTo>
                  <a:pt x="1071" y="2840"/>
                </a:lnTo>
                <a:lnTo>
                  <a:pt x="1071" y="3120"/>
                </a:lnTo>
                <a:lnTo>
                  <a:pt x="1118" y="3213"/>
                </a:lnTo>
                <a:lnTo>
                  <a:pt x="1211" y="3259"/>
                </a:lnTo>
                <a:lnTo>
                  <a:pt x="4750" y="3259"/>
                </a:lnTo>
                <a:lnTo>
                  <a:pt x="4843" y="3213"/>
                </a:lnTo>
                <a:lnTo>
                  <a:pt x="4890" y="3120"/>
                </a:lnTo>
                <a:lnTo>
                  <a:pt x="4890" y="2840"/>
                </a:lnTo>
                <a:lnTo>
                  <a:pt x="4843" y="2747"/>
                </a:lnTo>
                <a:lnTo>
                  <a:pt x="4750" y="2701"/>
                </a:lnTo>
                <a:close/>
                <a:moveTo>
                  <a:pt x="4750" y="559"/>
                </a:moveTo>
                <a:lnTo>
                  <a:pt x="4983" y="605"/>
                </a:lnTo>
                <a:lnTo>
                  <a:pt x="5215" y="745"/>
                </a:lnTo>
                <a:lnTo>
                  <a:pt x="5355" y="978"/>
                </a:lnTo>
                <a:lnTo>
                  <a:pt x="5402" y="1211"/>
                </a:lnTo>
                <a:lnTo>
                  <a:pt x="5402" y="4749"/>
                </a:lnTo>
                <a:lnTo>
                  <a:pt x="5355" y="4982"/>
                </a:lnTo>
                <a:lnTo>
                  <a:pt x="5215" y="5215"/>
                </a:lnTo>
                <a:lnTo>
                  <a:pt x="4983" y="5355"/>
                </a:lnTo>
                <a:lnTo>
                  <a:pt x="4750" y="5401"/>
                </a:lnTo>
                <a:lnTo>
                  <a:pt x="1211" y="5401"/>
                </a:lnTo>
                <a:lnTo>
                  <a:pt x="932" y="5355"/>
                </a:lnTo>
                <a:lnTo>
                  <a:pt x="746" y="5215"/>
                </a:lnTo>
                <a:lnTo>
                  <a:pt x="606" y="4982"/>
                </a:lnTo>
                <a:lnTo>
                  <a:pt x="513" y="4749"/>
                </a:lnTo>
                <a:lnTo>
                  <a:pt x="513" y="1211"/>
                </a:lnTo>
                <a:lnTo>
                  <a:pt x="606" y="978"/>
                </a:lnTo>
                <a:lnTo>
                  <a:pt x="746" y="745"/>
                </a:lnTo>
                <a:lnTo>
                  <a:pt x="932" y="605"/>
                </a:lnTo>
                <a:lnTo>
                  <a:pt x="1211" y="559"/>
                </a:lnTo>
                <a:close/>
                <a:moveTo>
                  <a:pt x="978" y="0"/>
                </a:moveTo>
                <a:lnTo>
                  <a:pt x="746" y="93"/>
                </a:lnTo>
                <a:lnTo>
                  <a:pt x="559" y="186"/>
                </a:lnTo>
                <a:lnTo>
                  <a:pt x="373" y="373"/>
                </a:lnTo>
                <a:lnTo>
                  <a:pt x="187" y="559"/>
                </a:lnTo>
                <a:lnTo>
                  <a:pt x="94" y="745"/>
                </a:lnTo>
                <a:lnTo>
                  <a:pt x="1" y="978"/>
                </a:lnTo>
                <a:lnTo>
                  <a:pt x="1" y="1211"/>
                </a:lnTo>
                <a:lnTo>
                  <a:pt x="1" y="4749"/>
                </a:lnTo>
                <a:lnTo>
                  <a:pt x="1" y="4982"/>
                </a:lnTo>
                <a:lnTo>
                  <a:pt x="94" y="5215"/>
                </a:lnTo>
                <a:lnTo>
                  <a:pt x="187" y="5401"/>
                </a:lnTo>
                <a:lnTo>
                  <a:pt x="373" y="5588"/>
                </a:lnTo>
                <a:lnTo>
                  <a:pt x="559" y="5774"/>
                </a:lnTo>
                <a:lnTo>
                  <a:pt x="746" y="5867"/>
                </a:lnTo>
                <a:lnTo>
                  <a:pt x="978" y="5960"/>
                </a:lnTo>
                <a:lnTo>
                  <a:pt x="4983" y="5960"/>
                </a:lnTo>
                <a:lnTo>
                  <a:pt x="5215" y="5867"/>
                </a:lnTo>
                <a:lnTo>
                  <a:pt x="5402" y="5774"/>
                </a:lnTo>
                <a:lnTo>
                  <a:pt x="5588" y="5588"/>
                </a:lnTo>
                <a:lnTo>
                  <a:pt x="5774" y="5401"/>
                </a:lnTo>
                <a:lnTo>
                  <a:pt x="5867" y="5215"/>
                </a:lnTo>
                <a:lnTo>
                  <a:pt x="5914" y="4982"/>
                </a:lnTo>
                <a:lnTo>
                  <a:pt x="5960" y="4749"/>
                </a:lnTo>
                <a:lnTo>
                  <a:pt x="5960" y="1211"/>
                </a:lnTo>
                <a:lnTo>
                  <a:pt x="5914" y="978"/>
                </a:lnTo>
                <a:lnTo>
                  <a:pt x="5867" y="745"/>
                </a:lnTo>
                <a:lnTo>
                  <a:pt x="5774" y="559"/>
                </a:lnTo>
                <a:lnTo>
                  <a:pt x="5588" y="373"/>
                </a:lnTo>
                <a:lnTo>
                  <a:pt x="5402" y="186"/>
                </a:lnTo>
                <a:lnTo>
                  <a:pt x="5215" y="93"/>
                </a:lnTo>
                <a:lnTo>
                  <a:pt x="49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1" name="Shape 4306"/>
          <p:cNvSpPr/>
          <p:nvPr/>
        </p:nvSpPr>
        <p:spPr>
          <a:xfrm>
            <a:off x="7498080" y="3477895"/>
            <a:ext cx="297815" cy="257810"/>
          </a:xfrm>
          <a:custGeom>
            <a:avLst/>
            <a:gdLst/>
            <a:ahLst/>
            <a:cxnLst/>
            <a:rect l="0" t="0" r="0" b="0"/>
            <a:pathLst>
              <a:path w="5961" h="5356" extrusionOk="0">
                <a:moveTo>
                  <a:pt x="4378" y="1538"/>
                </a:moveTo>
                <a:lnTo>
                  <a:pt x="4517" y="1584"/>
                </a:lnTo>
                <a:lnTo>
                  <a:pt x="4657" y="1677"/>
                </a:lnTo>
                <a:lnTo>
                  <a:pt x="4750" y="1817"/>
                </a:lnTo>
                <a:lnTo>
                  <a:pt x="4797" y="1957"/>
                </a:lnTo>
                <a:lnTo>
                  <a:pt x="4750" y="2096"/>
                </a:lnTo>
                <a:lnTo>
                  <a:pt x="4657" y="2236"/>
                </a:lnTo>
                <a:lnTo>
                  <a:pt x="3260" y="3586"/>
                </a:lnTo>
                <a:lnTo>
                  <a:pt x="3120" y="3679"/>
                </a:lnTo>
                <a:lnTo>
                  <a:pt x="2981" y="3726"/>
                </a:lnTo>
                <a:lnTo>
                  <a:pt x="2795" y="3679"/>
                </a:lnTo>
                <a:lnTo>
                  <a:pt x="2701" y="3586"/>
                </a:lnTo>
                <a:lnTo>
                  <a:pt x="1258" y="2236"/>
                </a:lnTo>
                <a:lnTo>
                  <a:pt x="1165" y="2096"/>
                </a:lnTo>
                <a:lnTo>
                  <a:pt x="1165" y="1957"/>
                </a:lnTo>
                <a:lnTo>
                  <a:pt x="1165" y="1817"/>
                </a:lnTo>
                <a:lnTo>
                  <a:pt x="1258" y="1677"/>
                </a:lnTo>
                <a:lnTo>
                  <a:pt x="1398" y="1584"/>
                </a:lnTo>
                <a:lnTo>
                  <a:pt x="1584" y="1538"/>
                </a:lnTo>
                <a:lnTo>
                  <a:pt x="1724" y="1584"/>
                </a:lnTo>
                <a:lnTo>
                  <a:pt x="1863" y="1677"/>
                </a:lnTo>
                <a:lnTo>
                  <a:pt x="2981" y="2748"/>
                </a:lnTo>
                <a:lnTo>
                  <a:pt x="4098" y="1677"/>
                </a:lnTo>
                <a:lnTo>
                  <a:pt x="4191" y="1584"/>
                </a:lnTo>
                <a:lnTo>
                  <a:pt x="4378" y="1538"/>
                </a:lnTo>
                <a:close/>
                <a:moveTo>
                  <a:pt x="513" y="1"/>
                </a:moveTo>
                <a:lnTo>
                  <a:pt x="327" y="48"/>
                </a:lnTo>
                <a:lnTo>
                  <a:pt x="141" y="187"/>
                </a:lnTo>
                <a:lnTo>
                  <a:pt x="1" y="373"/>
                </a:lnTo>
                <a:lnTo>
                  <a:pt x="1" y="560"/>
                </a:lnTo>
                <a:lnTo>
                  <a:pt x="1" y="2376"/>
                </a:lnTo>
                <a:lnTo>
                  <a:pt x="1" y="2655"/>
                </a:lnTo>
                <a:lnTo>
                  <a:pt x="47" y="2934"/>
                </a:lnTo>
                <a:lnTo>
                  <a:pt x="94" y="3260"/>
                </a:lnTo>
                <a:lnTo>
                  <a:pt x="234" y="3540"/>
                </a:lnTo>
                <a:lnTo>
                  <a:pt x="513" y="4052"/>
                </a:lnTo>
                <a:lnTo>
                  <a:pt x="653" y="4285"/>
                </a:lnTo>
                <a:lnTo>
                  <a:pt x="839" y="4471"/>
                </a:lnTo>
                <a:lnTo>
                  <a:pt x="1072" y="4657"/>
                </a:lnTo>
                <a:lnTo>
                  <a:pt x="1305" y="4843"/>
                </a:lnTo>
                <a:lnTo>
                  <a:pt x="1817" y="5123"/>
                </a:lnTo>
                <a:lnTo>
                  <a:pt x="2096" y="5216"/>
                </a:lnTo>
                <a:lnTo>
                  <a:pt x="2375" y="5262"/>
                </a:lnTo>
                <a:lnTo>
                  <a:pt x="2655" y="5309"/>
                </a:lnTo>
                <a:lnTo>
                  <a:pt x="2981" y="5356"/>
                </a:lnTo>
                <a:lnTo>
                  <a:pt x="3260" y="5309"/>
                </a:lnTo>
                <a:lnTo>
                  <a:pt x="3540" y="5262"/>
                </a:lnTo>
                <a:lnTo>
                  <a:pt x="3819" y="5216"/>
                </a:lnTo>
                <a:lnTo>
                  <a:pt x="4098" y="5123"/>
                </a:lnTo>
                <a:lnTo>
                  <a:pt x="4657" y="4843"/>
                </a:lnTo>
                <a:lnTo>
                  <a:pt x="4843" y="4657"/>
                </a:lnTo>
                <a:lnTo>
                  <a:pt x="5076" y="4471"/>
                </a:lnTo>
                <a:lnTo>
                  <a:pt x="5449" y="4052"/>
                </a:lnTo>
                <a:lnTo>
                  <a:pt x="5681" y="3540"/>
                </a:lnTo>
                <a:lnTo>
                  <a:pt x="5821" y="3260"/>
                </a:lnTo>
                <a:lnTo>
                  <a:pt x="5868" y="2934"/>
                </a:lnTo>
                <a:lnTo>
                  <a:pt x="5914" y="2655"/>
                </a:lnTo>
                <a:lnTo>
                  <a:pt x="5961" y="2376"/>
                </a:lnTo>
                <a:lnTo>
                  <a:pt x="5961" y="560"/>
                </a:lnTo>
                <a:lnTo>
                  <a:pt x="5914" y="373"/>
                </a:lnTo>
                <a:lnTo>
                  <a:pt x="5775" y="187"/>
                </a:lnTo>
                <a:lnTo>
                  <a:pt x="5588" y="48"/>
                </a:lnTo>
                <a:lnTo>
                  <a:pt x="540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07030" y="3477895"/>
            <a:ext cx="38195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cs typeface="+mn-ea"/>
                <a:sym typeface="+mn-lt"/>
              </a:rPr>
              <a:t>val array = arrayOf(1, 2, 3, 4, 5, 6)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8813550" y="2919183"/>
            <a:ext cx="481330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815455" y="3006725"/>
            <a:ext cx="451548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array.forEach { item -&gt; println(item * 4) }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771130" y="2463800"/>
            <a:ext cx="241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9122F"/>
                </a:solidFill>
                <a:cs typeface="+mn-ea"/>
                <a:sym typeface="+mn-lt"/>
              </a:rPr>
              <a:t>Longhand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8820505" y="4394288"/>
            <a:ext cx="461645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498080" y="4510405"/>
            <a:ext cx="335597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array.forEach { println(it * 4) }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862298" y="3851901"/>
            <a:ext cx="231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9122F"/>
                </a:solidFill>
                <a:cs typeface="+mn-ea"/>
                <a:sym typeface="+mn-lt"/>
              </a:rPr>
              <a:t>Shorthand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PARAMETER “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ea"/>
                <a:sym typeface="+mn-lt"/>
              </a:rPr>
              <a:t>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82575" y="1707515"/>
            <a:ext cx="24866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This value represents any lone that argument we pass to the lambda function.</a:t>
            </a:r>
          </a:p>
        </p:txBody>
      </p:sp>
    </p:spTree>
  </p:cSld>
  <p:clrMapOvr>
    <a:masterClrMapping/>
  </p:clrMapOvr>
  <p:transition xmlns:p14="http://schemas.microsoft.com/office/powerpoint/2010/main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9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9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6" grpId="0" animBg="1"/>
      <p:bldP spid="20" grpId="0" animBg="1"/>
      <p:bldP spid="29" grpId="0"/>
      <p:bldP spid="33" grpId="0"/>
      <p:bldP spid="34" grpId="0"/>
      <p:bldP spid="37" grpId="0"/>
      <p:bldP spid="38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lt"/>
              </a:rPr>
              <a:t>RETURN IN LAMBDA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67685" y="3566160"/>
            <a:ext cx="9525" cy="1142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491105" y="4803775"/>
            <a:ext cx="116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Nothing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172575" y="3566160"/>
            <a:ext cx="9525" cy="1142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7868285" y="4803775"/>
            <a:ext cx="3319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00B050"/>
                </a:solidFill>
              </a:rPr>
              <a:t>End of testRuturnFunction()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1270635"/>
            <a:ext cx="5524500" cy="2628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35" y="1389380"/>
            <a:ext cx="5619750" cy="23907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207078" y="616832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821430" y="393700"/>
            <a:ext cx="4433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ANONYMOUS FUNCTIONS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380615" y="1499870"/>
            <a:ext cx="7019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 anonymous function looks very much like a regular function declaration, except that its name is omitted. Its body can be either an expression  or a block: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80" y="2880995"/>
            <a:ext cx="5200650" cy="19716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556250" y="618008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680" y="469265"/>
            <a:ext cx="4287520" cy="36195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62380" y="740410"/>
            <a:ext cx="4631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Why does Kotlin have two syntaxes for lambdas / anonymous functions?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20" y="2153920"/>
            <a:ext cx="4895850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20" y="4390390"/>
            <a:ext cx="6343650" cy="857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1465" y="3286760"/>
            <a:ext cx="1224915" cy="9804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895" y="1008380"/>
            <a:ext cx="2619375" cy="1743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1008380"/>
            <a:ext cx="7905750" cy="1476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2952750"/>
            <a:ext cx="7991475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75" y="4852670"/>
            <a:ext cx="7353300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984010" y="148055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808795" y="47134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895227" y="-100043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558102" y="323671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821430" y="393700"/>
            <a:ext cx="4433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HIGHER-ODER FUNCTIONS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791335" y="1671320"/>
            <a:ext cx="6934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 higher-order function is a function that takes functions as parameters, or returns a function.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b="4908"/>
          <a:stretch>
            <a:fillRect/>
          </a:stretch>
        </p:blipFill>
        <p:spPr>
          <a:xfrm>
            <a:off x="1873250" y="2905760"/>
            <a:ext cx="4838700" cy="2350135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3" idx="3"/>
          </p:cNvCxnSpPr>
          <p:nvPr/>
        </p:nvCxnSpPr>
        <p:spPr>
          <a:xfrm flipV="1">
            <a:off x="6711950" y="4076065"/>
            <a:ext cx="1270635" cy="508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336280" y="3687445"/>
            <a:ext cx="2472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00B050"/>
                </a:solidFill>
              </a:rPr>
              <a:t>Tata</a:t>
            </a:r>
          </a:p>
          <a:p>
            <a:r>
              <a:rPr lang="en-US" altLang="en-US" b="1">
                <a:solidFill>
                  <a:srgbClr val="00B050"/>
                </a:solidFill>
              </a:rPr>
              <a:t>Say Hello Alan Đi Bộ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362470" y="203554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053020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038352" y="-12188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2515" y="86670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155643" y="59663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75" y="651510"/>
            <a:ext cx="9782175" cy="1647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rcRect t="-1075" r="3728" b="1075"/>
          <a:stretch>
            <a:fillRect/>
          </a:stretch>
        </p:blipFill>
        <p:spPr>
          <a:xfrm>
            <a:off x="1412875" y="2623820"/>
            <a:ext cx="9839325" cy="8858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188075" y="3756660"/>
            <a:ext cx="19050" cy="752475"/>
          </a:xfrm>
          <a:prstGeom prst="straightConnector1">
            <a:avLst/>
          </a:prstGeom>
          <a:ln w="38100" cmpd="sng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712970" y="4663440"/>
            <a:ext cx="3680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Sum of 10 and 10 is 20</a:t>
            </a:r>
          </a:p>
        </p:txBody>
      </p:sp>
    </p:spTree>
  </p:cSld>
  <p:clrMapOvr>
    <a:masterClrMapping/>
  </p:clrMapOvr>
  <p:transition xmlns:p14="http://schemas.microsoft.com/office/powerpoint/2010/main">
    <p:split orient="vert"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137535" y="1330325"/>
            <a:ext cx="5137150" cy="2476500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498465" y="1720850"/>
            <a:ext cx="686435" cy="6692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4233"/>
          <p:cNvSpPr/>
          <p:nvPr/>
        </p:nvSpPr>
        <p:spPr>
          <a:xfrm>
            <a:off x="5701030" y="1914525"/>
            <a:ext cx="281940" cy="281940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65107" y="2651331"/>
            <a:ext cx="3353243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cs typeface="+mn-ea"/>
                <a:sym typeface="+mn-lt"/>
              </a:rPr>
              <a:t>Kotlin automatically assigns the type for the lambda function parameters to match the function declaration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ATTEN</a:t>
            </a:r>
            <a:r>
              <a:rPr kumimoji="0" lang="x-none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ION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" y="1565275"/>
            <a:ext cx="2095500" cy="2095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035" y="1679575"/>
            <a:ext cx="2447925" cy="1866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455" y="4164330"/>
            <a:ext cx="8172450" cy="11239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blinds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8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623106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1494971"/>
            <a:ext cx="12192000" cy="131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Shape 4196"/>
          <p:cNvSpPr/>
          <p:nvPr/>
        </p:nvSpPr>
        <p:spPr>
          <a:xfrm>
            <a:off x="5710890" y="3536494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5588" y="0"/>
                </a:moveTo>
                <a:lnTo>
                  <a:pt x="5402" y="47"/>
                </a:lnTo>
                <a:lnTo>
                  <a:pt x="5216" y="93"/>
                </a:lnTo>
                <a:lnTo>
                  <a:pt x="4843" y="279"/>
                </a:lnTo>
                <a:lnTo>
                  <a:pt x="4517" y="559"/>
                </a:lnTo>
                <a:lnTo>
                  <a:pt x="3819" y="1211"/>
                </a:lnTo>
                <a:lnTo>
                  <a:pt x="979" y="559"/>
                </a:lnTo>
                <a:lnTo>
                  <a:pt x="886" y="559"/>
                </a:lnTo>
                <a:lnTo>
                  <a:pt x="327" y="1117"/>
                </a:lnTo>
                <a:lnTo>
                  <a:pt x="280" y="1164"/>
                </a:lnTo>
                <a:lnTo>
                  <a:pt x="280" y="1211"/>
                </a:lnTo>
                <a:lnTo>
                  <a:pt x="327" y="1304"/>
                </a:lnTo>
                <a:lnTo>
                  <a:pt x="373" y="1350"/>
                </a:lnTo>
                <a:lnTo>
                  <a:pt x="2515" y="2514"/>
                </a:lnTo>
                <a:lnTo>
                  <a:pt x="1398" y="3632"/>
                </a:lnTo>
                <a:lnTo>
                  <a:pt x="606" y="3399"/>
                </a:lnTo>
                <a:lnTo>
                  <a:pt x="560" y="3399"/>
                </a:lnTo>
                <a:lnTo>
                  <a:pt x="467" y="3446"/>
                </a:lnTo>
                <a:lnTo>
                  <a:pt x="48" y="3865"/>
                </a:lnTo>
                <a:lnTo>
                  <a:pt x="1" y="3958"/>
                </a:lnTo>
                <a:lnTo>
                  <a:pt x="48" y="4051"/>
                </a:lnTo>
                <a:lnTo>
                  <a:pt x="1118" y="4842"/>
                </a:lnTo>
                <a:lnTo>
                  <a:pt x="1957" y="5913"/>
                </a:lnTo>
                <a:lnTo>
                  <a:pt x="2050" y="5960"/>
                </a:lnTo>
                <a:lnTo>
                  <a:pt x="2143" y="5960"/>
                </a:lnTo>
                <a:lnTo>
                  <a:pt x="2562" y="5541"/>
                </a:lnTo>
                <a:lnTo>
                  <a:pt x="2608" y="5448"/>
                </a:lnTo>
                <a:lnTo>
                  <a:pt x="2608" y="5401"/>
                </a:lnTo>
                <a:lnTo>
                  <a:pt x="2376" y="4563"/>
                </a:lnTo>
                <a:lnTo>
                  <a:pt x="3447" y="3492"/>
                </a:lnTo>
                <a:lnTo>
                  <a:pt x="4657" y="5634"/>
                </a:lnTo>
                <a:lnTo>
                  <a:pt x="4704" y="5681"/>
                </a:lnTo>
                <a:lnTo>
                  <a:pt x="4750" y="5681"/>
                </a:lnTo>
                <a:lnTo>
                  <a:pt x="4750" y="5727"/>
                </a:lnTo>
                <a:lnTo>
                  <a:pt x="4843" y="5681"/>
                </a:lnTo>
                <a:lnTo>
                  <a:pt x="5402" y="5261"/>
                </a:lnTo>
                <a:lnTo>
                  <a:pt x="5449" y="5215"/>
                </a:lnTo>
                <a:lnTo>
                  <a:pt x="5449" y="5122"/>
                </a:lnTo>
                <a:lnTo>
                  <a:pt x="4750" y="2188"/>
                </a:lnTo>
                <a:lnTo>
                  <a:pt x="5449" y="1490"/>
                </a:lnTo>
                <a:lnTo>
                  <a:pt x="5728" y="1164"/>
                </a:lnTo>
                <a:lnTo>
                  <a:pt x="5914" y="745"/>
                </a:lnTo>
                <a:lnTo>
                  <a:pt x="5961" y="559"/>
                </a:lnTo>
                <a:lnTo>
                  <a:pt x="5961" y="372"/>
                </a:lnTo>
                <a:lnTo>
                  <a:pt x="5914" y="233"/>
                </a:lnTo>
                <a:lnTo>
                  <a:pt x="5868" y="140"/>
                </a:lnTo>
                <a:lnTo>
                  <a:pt x="5728" y="47"/>
                </a:lnTo>
                <a:lnTo>
                  <a:pt x="55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7" name="Shape 4223"/>
          <p:cNvSpPr/>
          <p:nvPr/>
        </p:nvSpPr>
        <p:spPr>
          <a:xfrm>
            <a:off x="2824333" y="3536494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1165" y="0"/>
                </a:moveTo>
                <a:lnTo>
                  <a:pt x="978" y="47"/>
                </a:lnTo>
                <a:lnTo>
                  <a:pt x="839" y="140"/>
                </a:lnTo>
                <a:lnTo>
                  <a:pt x="140" y="792"/>
                </a:lnTo>
                <a:lnTo>
                  <a:pt x="47" y="978"/>
                </a:lnTo>
                <a:lnTo>
                  <a:pt x="1" y="1164"/>
                </a:lnTo>
                <a:lnTo>
                  <a:pt x="47" y="1350"/>
                </a:lnTo>
                <a:lnTo>
                  <a:pt x="140" y="1490"/>
                </a:lnTo>
                <a:lnTo>
                  <a:pt x="1630" y="2980"/>
                </a:lnTo>
                <a:lnTo>
                  <a:pt x="140" y="4423"/>
                </a:lnTo>
                <a:lnTo>
                  <a:pt x="47" y="4610"/>
                </a:lnTo>
                <a:lnTo>
                  <a:pt x="1" y="4796"/>
                </a:lnTo>
                <a:lnTo>
                  <a:pt x="47" y="4982"/>
                </a:lnTo>
                <a:lnTo>
                  <a:pt x="140" y="5122"/>
                </a:lnTo>
                <a:lnTo>
                  <a:pt x="839" y="5820"/>
                </a:lnTo>
                <a:lnTo>
                  <a:pt x="978" y="5913"/>
                </a:lnTo>
                <a:lnTo>
                  <a:pt x="1165" y="5960"/>
                </a:lnTo>
                <a:lnTo>
                  <a:pt x="1351" y="5913"/>
                </a:lnTo>
                <a:lnTo>
                  <a:pt x="1537" y="5820"/>
                </a:lnTo>
                <a:lnTo>
                  <a:pt x="2981" y="4330"/>
                </a:lnTo>
                <a:lnTo>
                  <a:pt x="4471" y="5820"/>
                </a:lnTo>
                <a:lnTo>
                  <a:pt x="4610" y="5913"/>
                </a:lnTo>
                <a:lnTo>
                  <a:pt x="4797" y="5960"/>
                </a:lnTo>
                <a:lnTo>
                  <a:pt x="4983" y="5913"/>
                </a:lnTo>
                <a:lnTo>
                  <a:pt x="5169" y="5820"/>
                </a:lnTo>
                <a:lnTo>
                  <a:pt x="5821" y="5122"/>
                </a:lnTo>
                <a:lnTo>
                  <a:pt x="5914" y="4982"/>
                </a:lnTo>
                <a:lnTo>
                  <a:pt x="5961" y="4796"/>
                </a:lnTo>
                <a:lnTo>
                  <a:pt x="5914" y="4610"/>
                </a:lnTo>
                <a:lnTo>
                  <a:pt x="5821" y="4423"/>
                </a:lnTo>
                <a:lnTo>
                  <a:pt x="4378" y="2980"/>
                </a:lnTo>
                <a:lnTo>
                  <a:pt x="5821" y="1490"/>
                </a:lnTo>
                <a:lnTo>
                  <a:pt x="5914" y="1350"/>
                </a:lnTo>
                <a:lnTo>
                  <a:pt x="5961" y="1164"/>
                </a:lnTo>
                <a:lnTo>
                  <a:pt x="5914" y="978"/>
                </a:lnTo>
                <a:lnTo>
                  <a:pt x="5821" y="792"/>
                </a:lnTo>
                <a:lnTo>
                  <a:pt x="5169" y="140"/>
                </a:lnTo>
                <a:lnTo>
                  <a:pt x="4983" y="47"/>
                </a:lnTo>
                <a:lnTo>
                  <a:pt x="4797" y="0"/>
                </a:lnTo>
                <a:lnTo>
                  <a:pt x="4610" y="47"/>
                </a:lnTo>
                <a:lnTo>
                  <a:pt x="4471" y="140"/>
                </a:lnTo>
                <a:lnTo>
                  <a:pt x="2981" y="1583"/>
                </a:lnTo>
                <a:lnTo>
                  <a:pt x="1537" y="140"/>
                </a:lnTo>
                <a:lnTo>
                  <a:pt x="1351" y="47"/>
                </a:lnTo>
                <a:lnTo>
                  <a:pt x="1165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9" name="Shape 4243"/>
          <p:cNvSpPr/>
          <p:nvPr/>
        </p:nvSpPr>
        <p:spPr>
          <a:xfrm>
            <a:off x="8597447" y="3536459"/>
            <a:ext cx="423663" cy="423663"/>
          </a:xfrm>
          <a:custGeom>
            <a:avLst/>
            <a:gdLst/>
            <a:ahLst/>
            <a:cxnLst/>
            <a:rect l="0" t="0" r="0" b="0"/>
            <a:pathLst>
              <a:path w="5961" h="5961" extrusionOk="0">
                <a:moveTo>
                  <a:pt x="5681" y="1"/>
                </a:moveTo>
                <a:lnTo>
                  <a:pt x="140" y="3214"/>
                </a:lnTo>
                <a:lnTo>
                  <a:pt x="47" y="3307"/>
                </a:lnTo>
                <a:lnTo>
                  <a:pt x="1" y="3400"/>
                </a:lnTo>
                <a:lnTo>
                  <a:pt x="47" y="3493"/>
                </a:lnTo>
                <a:lnTo>
                  <a:pt x="140" y="3586"/>
                </a:lnTo>
                <a:lnTo>
                  <a:pt x="1491" y="4145"/>
                </a:lnTo>
                <a:lnTo>
                  <a:pt x="5029" y="1025"/>
                </a:lnTo>
                <a:lnTo>
                  <a:pt x="2143" y="4564"/>
                </a:lnTo>
                <a:lnTo>
                  <a:pt x="2143" y="5728"/>
                </a:lnTo>
                <a:lnTo>
                  <a:pt x="2189" y="5868"/>
                </a:lnTo>
                <a:lnTo>
                  <a:pt x="2282" y="5914"/>
                </a:lnTo>
                <a:lnTo>
                  <a:pt x="2375" y="5961"/>
                </a:lnTo>
                <a:lnTo>
                  <a:pt x="2469" y="5914"/>
                </a:lnTo>
                <a:lnTo>
                  <a:pt x="2515" y="5868"/>
                </a:lnTo>
                <a:lnTo>
                  <a:pt x="3353" y="4890"/>
                </a:lnTo>
                <a:lnTo>
                  <a:pt x="4843" y="5495"/>
                </a:lnTo>
                <a:lnTo>
                  <a:pt x="5029" y="5495"/>
                </a:lnTo>
                <a:lnTo>
                  <a:pt x="5076" y="5449"/>
                </a:lnTo>
                <a:lnTo>
                  <a:pt x="5123" y="5356"/>
                </a:lnTo>
                <a:lnTo>
                  <a:pt x="5961" y="234"/>
                </a:lnTo>
                <a:lnTo>
                  <a:pt x="5961" y="94"/>
                </a:lnTo>
                <a:lnTo>
                  <a:pt x="5868" y="1"/>
                </a:lnTo>
                <a:close/>
              </a:path>
            </a:pathLst>
          </a:custGeom>
          <a:solidFill>
            <a:srgbClr val="5753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500753" y="3212879"/>
            <a:ext cx="1072092" cy="1072092"/>
          </a:xfrm>
          <a:prstGeom prst="ellipse">
            <a:avLst/>
          </a:prstGeom>
          <a:noFill/>
          <a:ln>
            <a:solidFill>
              <a:srgbClr val="D41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86675" y="3212244"/>
            <a:ext cx="1072092" cy="10720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73232" y="3212244"/>
            <a:ext cx="1072092" cy="1072092"/>
          </a:xfrm>
          <a:prstGeom prst="ellipse">
            <a:avLst/>
          </a:prstGeom>
          <a:noFill/>
          <a:ln>
            <a:solidFill>
              <a:srgbClr val="575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33572" y="5098629"/>
            <a:ext cx="2605183" cy="1082226"/>
            <a:chOff x="654795" y="4898726"/>
            <a:chExt cx="2605183" cy="1082226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654795" y="4989717"/>
              <a:ext cx="2605183" cy="991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Functions in </a:t>
              </a:r>
              <a:r>
                <a:rPr lang="en-US" altLang="zh-CN" sz="1300" b="1" dirty="0" err="1" smtClean="0">
                  <a:solidFill>
                    <a:schemeClr val="bg1"/>
                  </a:solidFill>
                  <a:cs typeface="+mn-ea"/>
                  <a:sym typeface="+mn-lt"/>
                </a:rPr>
                <a:t>Kotlin</a:t>
              </a:r>
              <a:r>
                <a:rPr lang="en-US" altLang="zh-CN"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 are declared using the “fun” keyword	</a:t>
              </a:r>
              <a:endParaRPr lang="en-US" altLang="zh-CN" sz="1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003875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  <a:cs typeface="+mn-ea"/>
                <a:sym typeface="+mn-lt"/>
              </a:rPr>
              <a:t>Declaration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620129" y="5098629"/>
            <a:ext cx="2605183" cy="1382581"/>
            <a:chOff x="654795" y="4898726"/>
            <a:chExt cx="2605183" cy="1382581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654795" y="4989717"/>
              <a:ext cx="2605183" cy="1291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cs typeface="+mn-ea"/>
                  <a:sym typeface="+mn-lt"/>
                </a:rPr>
                <a:t>fun getSum(x : Int, y : Int) : Int{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cs typeface="+mn-ea"/>
                  <a:sym typeface="+mn-lt"/>
                </a:rPr>
                <a:t>	return x+y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cs typeface="+mn-ea"/>
                  <a:sym typeface="+mn-lt"/>
                </a:rPr>
                <a:t>} 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890432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600" b="1" dirty="0">
                <a:solidFill>
                  <a:srgbClr val="FF0000"/>
                </a:solidFill>
                <a:cs typeface="+mn-ea"/>
                <a:sym typeface="+mn-lt"/>
              </a:rPr>
              <a:t>Example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7506970" y="5098415"/>
            <a:ext cx="2785110" cy="1382571"/>
            <a:chOff x="654795" y="4898726"/>
            <a:chExt cx="2605183" cy="1382724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54795" y="4989717"/>
              <a:ext cx="2605183" cy="1291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Parameter ( name : type), </a:t>
              </a:r>
              <a:r>
                <a:rPr lang="en-US"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Parameter are separated using commas. Each parameter must be explicitly typed</a:t>
              </a:r>
              <a:endParaRPr sz="1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76989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FF00"/>
                </a:solidFill>
                <a:cs typeface="+mn-ea"/>
                <a:sym typeface="+mn-lt"/>
              </a:rPr>
              <a:t>Parameter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declaration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9" grpId="0"/>
      <p:bldP spid="29" grpId="1"/>
      <p:bldP spid="34" grpId="0"/>
      <p:bldP spid="34" grpId="1"/>
      <p:bldP spid="39" grpId="0"/>
      <p:bldP spid="3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88210" y="1018540"/>
            <a:ext cx="6076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/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altLang="en-US" b="1">
                <a:solidFill>
                  <a:schemeClr val="bg1"/>
                </a:solidFill>
              </a:rPr>
              <a:t>Can't </a:t>
            </a:r>
            <a:r>
              <a:rPr lang="en-US" b="1">
                <a:solidFill>
                  <a:schemeClr val="bg1"/>
                </a:solidFill>
              </a:rPr>
              <a:t> use the </a:t>
            </a:r>
            <a:r>
              <a:rPr lang="en-US" b="1">
                <a:solidFill>
                  <a:srgbClr val="FF0000"/>
                </a:solidFill>
              </a:rPr>
              <a:t>return </a:t>
            </a:r>
            <a:r>
              <a:rPr lang="en-US" b="1">
                <a:solidFill>
                  <a:schemeClr val="bg1"/>
                </a:solidFill>
              </a:rPr>
              <a:t>keyword</a:t>
            </a:r>
          </a:p>
          <a:p>
            <a:r>
              <a:rPr lang="en-US" altLang="en-US" b="1">
                <a:solidFill>
                  <a:schemeClr val="bg1"/>
                </a:solidFill>
              </a:rPr>
              <a:t>We</a:t>
            </a:r>
            <a:r>
              <a:rPr lang="en-US" b="1">
                <a:solidFill>
                  <a:schemeClr val="bg1"/>
                </a:solidFill>
              </a:rPr>
              <a:t> can specify as many values as </a:t>
            </a:r>
            <a:r>
              <a:rPr lang="en-US" altLang="en-US" b="1">
                <a:solidFill>
                  <a:schemeClr val="bg1"/>
                </a:solidFill>
              </a:rPr>
              <a:t>we </a:t>
            </a:r>
            <a:r>
              <a:rPr lang="en-US" b="1">
                <a:solidFill>
                  <a:schemeClr val="bg1"/>
                </a:solidFill>
              </a:rPr>
              <a:t>want</a:t>
            </a:r>
          </a:p>
          <a:p>
            <a:r>
              <a:rPr lang="en-US" altLang="en-US" b="1">
                <a:solidFill>
                  <a:schemeClr val="bg1"/>
                </a:solidFill>
              </a:rPr>
              <a:t>G</a:t>
            </a:r>
            <a:r>
              <a:rPr lang="en-US" b="1">
                <a:solidFill>
                  <a:schemeClr val="bg1"/>
                </a:solidFill>
              </a:rPr>
              <a:t>et the final value as the return value of the function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210" y="3022600"/>
            <a:ext cx="8001000" cy="14001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198235" y="4471035"/>
            <a:ext cx="7620" cy="768985"/>
          </a:xfrm>
          <a:prstGeom prst="straightConnector1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371340" y="5349875"/>
            <a:ext cx="389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Sum of 10 and 10 is 100</a:t>
            </a:r>
          </a:p>
        </p:txBody>
      </p:sp>
    </p:spTree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15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03265" y="576225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318385" y="1557655"/>
            <a:ext cx="37598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If the lambda function is </a:t>
            </a:r>
            <a:r>
              <a:rPr lang="en-US" b="1">
                <a:solidFill>
                  <a:srgbClr val="FF0000"/>
                </a:solidFill>
              </a:rPr>
              <a:t>the last parameter</a:t>
            </a:r>
            <a:r>
              <a:rPr lang="en-US" b="1">
                <a:solidFill>
                  <a:schemeClr val="bg1"/>
                </a:solidFill>
              </a:rPr>
              <a:t> of a function, we can write the content of the lambda function outside the pair </a:t>
            </a:r>
            <a:r>
              <a:rPr lang="en-US" b="1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3352165"/>
            <a:ext cx="6629400" cy="723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heck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2503" y="3786900"/>
            <a:ext cx="9626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THANK YOU</a:t>
            </a: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363029" y="4664887"/>
            <a:ext cx="1465943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1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55668" y="66902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756127" y="1248339"/>
            <a:ext cx="628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Function can be called in 2 ways: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212394" y="55716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usage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 Box 10"/>
          <p:cNvSpPr txBox="1"/>
          <p:nvPr/>
        </p:nvSpPr>
        <p:spPr>
          <a:xfrm>
            <a:off x="1823860" y="1753517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1. Positional</a:t>
            </a:r>
          </a:p>
        </p:txBody>
      </p:sp>
      <p:sp>
        <p:nvSpPr>
          <p:cNvPr id="16" name="Text Box 10"/>
          <p:cNvSpPr txBox="1"/>
          <p:nvPr/>
        </p:nvSpPr>
        <p:spPr>
          <a:xfrm>
            <a:off x="1908527" y="2444961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sum(1,2) // a = 1, b 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10"/>
          <p:cNvSpPr txBox="1"/>
          <p:nvPr/>
        </p:nvSpPr>
        <p:spPr>
          <a:xfrm>
            <a:off x="1821038" y="3160396"/>
            <a:ext cx="628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. name argumen</a:t>
            </a:r>
            <a:r>
              <a:rPr lang="en-US" altLang="en-US" dirty="0" smtClean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18" name="Text Box 10"/>
          <p:cNvSpPr txBox="1"/>
          <p:nvPr/>
        </p:nvSpPr>
        <p:spPr>
          <a:xfrm>
            <a:off x="1905705" y="3710728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sum(a = 1, b = 2) // a = 1, b = 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sum(b = 2, a = 3) // a = 3, b 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1818216" y="4977907"/>
            <a:ext cx="628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>
                <a:solidFill>
                  <a:schemeClr val="bg1"/>
                </a:solidFill>
              </a:rPr>
              <a:t>: when function is called with both ways, all the positional arguments should be placed before the first named one.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1900060" y="5929447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sum(1, b = 2) // ok print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sum(a = 2, 1) // error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573395" y="10188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969405" y="71919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761045" y="3405997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323852" y="-70452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26340" y="571810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05637" y="31916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55668" y="63854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952272" y="1529150"/>
            <a:ext cx="6287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Default argument is default value of parameter, which are used when a corresponding argument is omitted.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Default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2005894" y="3191440"/>
            <a:ext cx="6287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fun </a:t>
            </a:r>
            <a:r>
              <a:rPr lang="en-US" i="1" dirty="0" err="1" smtClean="0">
                <a:solidFill>
                  <a:schemeClr val="bg1"/>
                </a:solidFill>
              </a:rPr>
              <a:t>getSum</a:t>
            </a:r>
            <a:r>
              <a:rPr lang="en-US" i="1" dirty="0" smtClean="0">
                <a:solidFill>
                  <a:schemeClr val="bg1"/>
                </a:solidFill>
              </a:rPr>
              <a:t>(a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= 0, b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= 0)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	return a + b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 }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2020005" y="4912995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Print(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(2,3)) </a:t>
            </a:r>
            <a:r>
              <a:rPr lang="en-US" dirty="0" smtClean="0">
                <a:solidFill>
                  <a:srgbClr val="92D050"/>
                </a:solidFill>
              </a:rPr>
              <a:t>// print 5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(3</a:t>
            </a:r>
            <a:r>
              <a:rPr lang="en-US" dirty="0">
                <a:solidFill>
                  <a:schemeClr val="bg1"/>
                </a:solidFill>
              </a:rPr>
              <a:t>))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smtClean="0">
                <a:solidFill>
                  <a:srgbClr val="92D050"/>
                </a:solidFill>
              </a:rPr>
              <a:t>a = 3, b =0 =&gt; print 3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Print(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(b=2)) </a:t>
            </a:r>
            <a:r>
              <a:rPr lang="en-US" dirty="0" smtClean="0">
                <a:solidFill>
                  <a:srgbClr val="92D050"/>
                </a:solidFill>
              </a:rPr>
              <a:t>// a = 0, b = 2 =&gt; print 2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8"/>
          <p:cNvSpPr/>
          <p:nvPr/>
        </p:nvSpPr>
        <p:spPr>
          <a:xfrm>
            <a:off x="1688162" y="152919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8"/>
          <p:cNvSpPr/>
          <p:nvPr/>
        </p:nvSpPr>
        <p:spPr>
          <a:xfrm>
            <a:off x="10261297" y="23026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8"/>
          <p:cNvSpPr/>
          <p:nvPr/>
        </p:nvSpPr>
        <p:spPr>
          <a:xfrm>
            <a:off x="1688162" y="491311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0" grpId="0"/>
      <p:bldP spid="20" grpId="1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08043" y="609021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348794" y="1994817"/>
            <a:ext cx="628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When should we use default argument?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115521" y="405615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Default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81854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08043" y="609021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869017" y="1176372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Default argument allow for a reduced number of overloads method compared to java.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115521" y="405615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Default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1950155" y="2116455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Java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public in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a,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b){ return </a:t>
            </a:r>
            <a:r>
              <a:rPr lang="en-US" dirty="0" err="1" smtClean="0">
                <a:solidFill>
                  <a:schemeClr val="bg1"/>
                </a:solidFill>
              </a:rPr>
              <a:t>a+b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a){ return a+10}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b){ return b+10}</a:t>
            </a:r>
          </a:p>
        </p:txBody>
      </p:sp>
      <p:sp>
        <p:nvSpPr>
          <p:cNvPr id="14" name="Text Box 10"/>
          <p:cNvSpPr txBox="1"/>
          <p:nvPr/>
        </p:nvSpPr>
        <p:spPr>
          <a:xfrm>
            <a:off x="1869016" y="3610187"/>
            <a:ext cx="62871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>
                <a:solidFill>
                  <a:srgbClr val="00B050"/>
                </a:solidFill>
              </a:rPr>
              <a:t>K</a:t>
            </a:r>
            <a:r>
              <a:rPr lang="en-US" dirty="0" err="1" smtClean="0">
                <a:solidFill>
                  <a:srgbClr val="00B050"/>
                </a:solidFill>
              </a:rPr>
              <a:t>otlin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en-US" dirty="0" smtClean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un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(a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10, b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10){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return </a:t>
            </a:r>
            <a:r>
              <a:rPr lang="en-US" dirty="0" err="1" smtClean="0">
                <a:solidFill>
                  <a:schemeClr val="bg1"/>
                </a:solidFill>
              </a:rPr>
              <a:t>a+b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739535" y="-71019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199070" y="4513437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38177" y="-19970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8240" y="531551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165803" y="640454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939290" y="1529080"/>
            <a:ext cx="6583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Override methods always use the same default parameter values as the base </a:t>
            </a:r>
            <a:r>
              <a:rPr lang="en-US" b="1" dirty="0" err="1" smtClean="0">
                <a:solidFill>
                  <a:schemeClr val="bg1"/>
                </a:solidFill>
              </a:rPr>
              <a:t>method.when</a:t>
            </a:r>
            <a:r>
              <a:rPr lang="en-US" b="1" dirty="0" smtClean="0">
                <a:solidFill>
                  <a:schemeClr val="bg1"/>
                </a:solidFill>
              </a:rPr>
              <a:t> override a method with default parameter values, the default parameter values must be omitted from the signature:</a:t>
            </a:r>
          </a:p>
        </p:txBody>
      </p:sp>
      <p:sp>
        <p:nvSpPr>
          <p:cNvPr id="12" name="文本框 46"/>
          <p:cNvSpPr txBox="1"/>
          <p:nvPr/>
        </p:nvSpPr>
        <p:spPr>
          <a:xfrm>
            <a:off x="3062111" y="308954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Override method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2035528" y="2965661"/>
            <a:ext cx="6287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open class A { </a:t>
            </a: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open fun </a:t>
            </a:r>
            <a:r>
              <a:rPr lang="en-US" i="1" dirty="0" err="1" smtClean="0">
                <a:solidFill>
                  <a:schemeClr val="bg1"/>
                </a:solidFill>
              </a:rPr>
              <a:t>getSum</a:t>
            </a:r>
            <a:r>
              <a:rPr lang="en-US" i="1" dirty="0" smtClean="0">
                <a:solidFill>
                  <a:schemeClr val="bg1"/>
                </a:solidFill>
              </a:rPr>
              <a:t>(a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= 0, b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= 0)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{</a:t>
            </a: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	return a + b</a:t>
            </a: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US" i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7333" y="4750558"/>
            <a:ext cx="83396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c</a:t>
            </a:r>
            <a:r>
              <a:rPr lang="en-US" i="1" dirty="0" smtClean="0">
                <a:solidFill>
                  <a:schemeClr val="bg1"/>
                </a:solidFill>
              </a:rPr>
              <a:t>lass B : A </a:t>
            </a:r>
            <a:r>
              <a:rPr lang="en-US" i="1" dirty="0">
                <a:solidFill>
                  <a:schemeClr val="bg1"/>
                </a:solidFill>
              </a:rPr>
              <a:t>{ </a:t>
            </a: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Override fun </a:t>
            </a:r>
            <a:r>
              <a:rPr lang="en-US" i="1" dirty="0" err="1">
                <a:solidFill>
                  <a:schemeClr val="bg1"/>
                </a:solidFill>
              </a:rPr>
              <a:t>getSum</a:t>
            </a:r>
            <a:r>
              <a:rPr lang="en-US" i="1" dirty="0">
                <a:solidFill>
                  <a:schemeClr val="bg1"/>
                </a:solidFill>
              </a:rPr>
              <a:t>(a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b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) 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	return a + b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 }</a:t>
            </a:r>
          </a:p>
          <a:p>
            <a:r>
              <a:rPr lang="en-US" i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qqjpnbu">
      <a:majorFont>
        <a:latin typeface="Montserrat Light"/>
        <a:ea typeface="Arial"/>
        <a:cs typeface=""/>
      </a:majorFont>
      <a:minorFont>
        <a:latin typeface="Montserrat Light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1463</Words>
  <Application>Microsoft Macintosh PowerPoint</Application>
  <PresentationFormat>Custom</PresentationFormat>
  <Paragraphs>196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</dc:title>
  <dc:creator>Administrator</dc:creator>
  <cp:lastModifiedBy>MAC OS</cp:lastModifiedBy>
  <cp:revision>68</cp:revision>
  <dcterms:created xsi:type="dcterms:W3CDTF">2019-07-21T15:15:29Z</dcterms:created>
  <dcterms:modified xsi:type="dcterms:W3CDTF">2019-07-29T09:34:56Z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