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4"/>
  </p:notesMasterIdLst>
  <p:sldIdLst>
    <p:sldId id="257" r:id="rId3"/>
    <p:sldId id="278" r:id="rId4"/>
    <p:sldId id="279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454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26" r:id="rId27"/>
    <p:sldId id="280" r:id="rId28"/>
    <p:sldId id="297" r:id="rId29"/>
    <p:sldId id="284" r:id="rId30"/>
    <p:sldId id="337" r:id="rId31"/>
    <p:sldId id="299" r:id="rId32"/>
    <p:sldId id="452" r:id="rId33"/>
    <p:sldId id="453" r:id="rId34"/>
    <p:sldId id="300" r:id="rId35"/>
    <p:sldId id="301" r:id="rId36"/>
    <p:sldId id="430" r:id="rId37"/>
    <p:sldId id="302" r:id="rId38"/>
    <p:sldId id="285" r:id="rId39"/>
    <p:sldId id="482" r:id="rId40"/>
    <p:sldId id="455" r:id="rId41"/>
    <p:sldId id="456" r:id="rId42"/>
    <p:sldId id="457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1F86"/>
    <a:srgbClr val="5753C9"/>
    <a:srgbClr val="31F0FA"/>
    <a:srgbClr val="191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1" autoAdjust="0"/>
    <p:restoredTop sz="94660"/>
  </p:normalViewPr>
  <p:slideViewPr>
    <p:cSldViewPr snapToGrid="0">
      <p:cViewPr varScale="1">
        <p:scale>
          <a:sx n="92" d="100"/>
          <a:sy n="92" d="100"/>
        </p:scale>
        <p:origin x="-84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notesMaster" Target="notesMasters/notesMaster1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F53A9-57EE-406C-A023-DBB63BF89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A2B2C-52C8-448C-8221-BBE1A68BE789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154721" y="31516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692071" y="295904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663880" y="-977952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225848" y="97569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889" y="1783119"/>
            <a:ext cx="2646219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20</a:t>
            </a:r>
            <a:r>
              <a:rPr lang="en-US" altLang="en-US" sz="4400" dirty="0">
                <a:solidFill>
                  <a:schemeClr val="bg1"/>
                </a:solidFill>
                <a:cs typeface="+mn-ea"/>
                <a:sym typeface="+mn-lt"/>
              </a:rPr>
              <a:t>19</a:t>
            </a:r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zh-CN" altLang="en-US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82503" y="3786900"/>
            <a:ext cx="96269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Functions and Lambdas in Kotlin</a:t>
            </a:r>
            <a:endParaRPr lang="en-US" sz="4000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4670643" y="144843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886657" y="134193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995" y="4493895"/>
            <a:ext cx="3381375" cy="135255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481060" y="5355590"/>
            <a:ext cx="2990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Nguyễn Chính Thọ  </a:t>
            </a:r>
            <a:endParaRPr lang="en-US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Đặng Quốc Việt  </a:t>
            </a:r>
            <a:endParaRPr lang="en-US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4" grpId="0" animBg="1"/>
      <p:bldP spid="25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rcRect l="24142" r="14849"/>
          <a:stretch>
            <a:fillRect/>
          </a:stretch>
        </p:blipFill>
        <p:spPr>
          <a:xfrm>
            <a:off x="9674860" y="-158750"/>
            <a:ext cx="4149090" cy="7175500"/>
          </a:xfrm>
          <a:prstGeom prst="rect">
            <a:avLst/>
          </a:prstGeom>
          <a:ln>
            <a:solidFill>
              <a:schemeClr val="bg1"/>
            </a:solidFill>
          </a:ln>
          <a:effectLst>
            <a:softEdge rad="317500"/>
          </a:effectLst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 hidden="1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 hidden="1"/>
          <p:cNvSpPr/>
          <p:nvPr/>
        </p:nvSpPr>
        <p:spPr>
          <a:xfrm>
            <a:off x="9387987" y="-9775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 hidden="1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6544875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186680" y="90450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029020" y="451061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Variable number of argument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(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Varargs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924685" y="1440180"/>
            <a:ext cx="7034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 function’s parameter may be marked with </a:t>
            </a:r>
            <a:r>
              <a:rPr lang="en-US" b="1" dirty="0" err="1" smtClean="0">
                <a:solidFill>
                  <a:srgbClr val="00B050"/>
                </a:solidFill>
              </a:rPr>
              <a:t>varargs</a:t>
            </a:r>
            <a:r>
              <a:rPr lang="en-US" b="1" dirty="0" smtClean="0">
                <a:solidFill>
                  <a:srgbClr val="00B050"/>
                </a:solidFill>
              </a:rPr>
              <a:t> allowing a variable number of arguments to be passed to the function</a:t>
            </a:r>
            <a:endParaRPr lang="en-US" b="1" dirty="0" smtClean="0">
              <a:solidFill>
                <a:srgbClr val="00B05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062974" y="2312106"/>
            <a:ext cx="64865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fun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getSum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vararg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numbers: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):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{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sum = 0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for (n in numbers) {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    sum = sum + n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return sum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063114" y="4434345"/>
            <a:ext cx="47339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print(</a:t>
            </a:r>
            <a:r>
              <a:rPr lang="en-US" dirty="0" err="1">
                <a:solidFill>
                  <a:schemeClr val="bg1"/>
                </a:solidFill>
              </a:rPr>
              <a:t>getSum</a:t>
            </a:r>
            <a:r>
              <a:rPr lang="en-US" dirty="0">
                <a:solidFill>
                  <a:schemeClr val="bg1"/>
                </a:solidFill>
              </a:rPr>
              <a:t>(1,2,3))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smtClean="0">
                <a:solidFill>
                  <a:srgbClr val="00B050"/>
                </a:solidFill>
              </a:rPr>
              <a:t>print 6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print(</a:t>
            </a:r>
            <a:r>
              <a:rPr lang="en-US" dirty="0" err="1">
                <a:solidFill>
                  <a:schemeClr val="bg1"/>
                </a:solidFill>
              </a:rPr>
              <a:t>getSum</a:t>
            </a:r>
            <a:r>
              <a:rPr lang="en-US" dirty="0">
                <a:solidFill>
                  <a:schemeClr val="bg1"/>
                </a:solidFill>
              </a:rPr>
              <a:t>(1,2,3,4,5))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smtClean="0">
                <a:solidFill>
                  <a:srgbClr val="00B050"/>
                </a:solidFill>
              </a:rPr>
              <a:t>print </a:t>
            </a:r>
            <a:r>
              <a:rPr lang="x-none" altLang="en-US" dirty="0" smtClean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5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" name="Text Box 10"/>
          <p:cNvSpPr txBox="1"/>
          <p:nvPr/>
        </p:nvSpPr>
        <p:spPr>
          <a:xfrm>
            <a:off x="1924685" y="5873750"/>
            <a:ext cx="66268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Inside function, numbers has type array&lt;</a:t>
            </a:r>
            <a:r>
              <a:rPr lang="en-US" sz="2000" b="1" dirty="0" err="1" smtClean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&gt;</a:t>
            </a:r>
            <a:endParaRPr lang="en-US" sz="2000" b="1" dirty="0" smtClean="0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843858" y="621150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479415" y="95657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110935" y="434551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Variable number of argument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(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Varargs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924685" y="1427691"/>
            <a:ext cx="679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In function, only 1 parameter may be marked </a:t>
            </a:r>
            <a:r>
              <a:rPr lang="en-US" b="1" dirty="0" smtClean="0">
                <a:solidFill>
                  <a:srgbClr val="00B050"/>
                </a:solidFill>
              </a:rPr>
              <a:t>as </a:t>
            </a:r>
            <a:r>
              <a:rPr lang="en-US" b="1" dirty="0" err="1" smtClean="0">
                <a:solidFill>
                  <a:srgbClr val="00B050"/>
                </a:solidFill>
              </a:rPr>
              <a:t>varargs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16" name="Text Box 1"/>
          <p:cNvSpPr txBox="1"/>
          <p:nvPr/>
        </p:nvSpPr>
        <p:spPr>
          <a:xfrm>
            <a:off x="1924615" y="2528358"/>
            <a:ext cx="6791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fun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getSum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vararg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numbers: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vararg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strings: String)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{// error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sum = 0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for (n in numbers) {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    sum = sum + n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return sum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rcRect l="24142" r="14849"/>
          <a:stretch>
            <a:fillRect/>
          </a:stretch>
        </p:blipFill>
        <p:spPr>
          <a:xfrm>
            <a:off x="9639300" y="-317500"/>
            <a:ext cx="4149090" cy="7175500"/>
          </a:xfrm>
          <a:prstGeom prst="rect">
            <a:avLst/>
          </a:prstGeom>
          <a:ln>
            <a:solidFill>
              <a:schemeClr val="bg1"/>
            </a:solidFill>
          </a:ln>
          <a:effectLst>
            <a:softEdge rad="317500"/>
          </a:effectLst>
        </p:spPr>
      </p:pic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095252" y="3868743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241997" y="354087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91555" y="576791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Variable number of argument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(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Varargs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924685" y="1427691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If a </a:t>
            </a:r>
            <a:r>
              <a:rPr lang="en-US" dirty="0" err="1" smtClean="0">
                <a:solidFill>
                  <a:srgbClr val="00B050"/>
                </a:solidFill>
              </a:rPr>
              <a:t>vararg</a:t>
            </a:r>
            <a:r>
              <a:rPr lang="en-US" dirty="0" smtClean="0">
                <a:solidFill>
                  <a:srgbClr val="00B050"/>
                </a:solidFill>
              </a:rPr>
              <a:t> parameter is not the last one, values for the following parameters can be passed using named argument syntax.</a:t>
            </a: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16" name="Text Box 1"/>
          <p:cNvSpPr txBox="1"/>
          <p:nvPr/>
        </p:nvSpPr>
        <p:spPr>
          <a:xfrm>
            <a:off x="2006530" y="2553758"/>
            <a:ext cx="67913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fun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getSum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vararg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numbers: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 :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= 0, b :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= 0)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sum = 0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for (n in numbers) {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    sum = sum + n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return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sum + a + b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print(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getSum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(1,2,3,4,a = 1, b = 1))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// print 12</a:t>
            </a:r>
            <a:endParaRPr lang="en-US" dirty="0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print(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getSum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(1,2,3,4,a =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1)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) </a:t>
            </a:r>
            <a:r>
              <a:rPr lang="en-US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print 11</a:t>
            </a:r>
            <a:endParaRPr lang="en-US" dirty="0" smtClean="0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rcRect l="24142" r="14849"/>
          <a:stretch>
            <a:fillRect/>
          </a:stretch>
        </p:blipFill>
        <p:spPr>
          <a:xfrm>
            <a:off x="9674860" y="-252730"/>
            <a:ext cx="4149090" cy="7269480"/>
          </a:xfrm>
          <a:prstGeom prst="rect">
            <a:avLst/>
          </a:prstGeom>
          <a:ln>
            <a:solidFill>
              <a:schemeClr val="bg1"/>
            </a:solidFill>
          </a:ln>
          <a:effectLst>
            <a:softEdge rad="317500"/>
          </a:effec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308043" y="6090215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2348794" y="1994817"/>
            <a:ext cx="628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Why not just use List instead of </a:t>
            </a:r>
            <a:r>
              <a:rPr lang="en-US" sz="2400" smtClean="0">
                <a:solidFill>
                  <a:schemeClr val="bg1"/>
                </a:solidFill>
              </a:rPr>
              <a:t>varargs?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文本框 46"/>
          <p:cNvSpPr txBox="1"/>
          <p:nvPr/>
        </p:nvSpPr>
        <p:spPr>
          <a:xfrm>
            <a:off x="3115521" y="405615"/>
            <a:ext cx="5178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dirty="0">
                <a:solidFill>
                  <a:schemeClr val="bg1"/>
                </a:solidFill>
                <a:cs typeface="+mn-ea"/>
                <a:sym typeface="+mn-lt"/>
              </a:rPr>
              <a:t>Variable number of argument ( </a:t>
            </a:r>
            <a:r>
              <a:rPr lang="en-US" sz="2400" dirty="0" err="1">
                <a:solidFill>
                  <a:schemeClr val="bg1"/>
                </a:solidFill>
                <a:cs typeface="+mn-ea"/>
                <a:sym typeface="+mn-lt"/>
              </a:rPr>
              <a:t>Varargs</a:t>
            </a:r>
            <a:r>
              <a:rPr lang="en-US" sz="2400" dirty="0">
                <a:solidFill>
                  <a:schemeClr val="bg1"/>
                </a:solidFill>
                <a:cs typeface="+mn-ea"/>
                <a:sym typeface="+mn-lt"/>
              </a:rPr>
              <a:t>)</a:t>
            </a:r>
            <a:endParaRPr lang="x-none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" name="直接连接符 11"/>
          <p:cNvCxnSpPr/>
          <p:nvPr/>
        </p:nvCxnSpPr>
        <p:spPr>
          <a:xfrm>
            <a:off x="5495925" y="89307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11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626735" y="101880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011875" y="470746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Infix notation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66829" y="1413580"/>
            <a:ext cx="6791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Functions marked with the infix keyword can be called without the dot and the parentheses.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 Box 1"/>
          <p:cNvSpPr txBox="1"/>
          <p:nvPr/>
        </p:nvSpPr>
        <p:spPr>
          <a:xfrm>
            <a:off x="1934845" y="2553970"/>
            <a:ext cx="68732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Infix functions must be satisfy the following requirements:</a:t>
            </a:r>
            <a:endParaRPr lang="en-US" b="1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- Must be member function or extension functions</a:t>
            </a:r>
            <a:endParaRPr lang="en-US" b="1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- Must have single parameter.</a:t>
            </a:r>
            <a:endParaRPr lang="en-US" b="1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- Must not accept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varargs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and must have no default value</a:t>
            </a:r>
            <a:endParaRPr lang="en-US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1907752" y="4416424"/>
            <a:ext cx="67913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infix fun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Int.greaterThan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number :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) : Boolean = this &gt;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number</a:t>
            </a: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Print(1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greaterThan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 2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) // false</a:t>
            </a: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Print(2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greaterThan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 1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) // true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07530" y="57631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404300" y="4780137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066802" y="291153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88240" y="5610151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889697" y="2178801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718810" y="103023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103950" y="461856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Infix notation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Infix functions have lower precedence than the arithmetic operator and type casts 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Box 1"/>
          <p:cNvSpPr txBox="1"/>
          <p:nvPr/>
        </p:nvSpPr>
        <p:spPr>
          <a:xfrm>
            <a:off x="1935975" y="2299757"/>
            <a:ext cx="679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Arthmetic</a:t>
            </a:r>
            <a:r>
              <a:rPr lang="en-US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operator:</a:t>
            </a:r>
            <a:endParaRPr lang="en-US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" name="Picture 12" descr="Screen Shot 2019-07-16 at 22.23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110" y="3085507"/>
            <a:ext cx="8757893" cy="2460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655310" y="101880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040450" y="449791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Infix notation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Infix functions have lower precedence than the arithmetic operator and type casts operator.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 Box 1"/>
          <p:cNvSpPr txBox="1"/>
          <p:nvPr/>
        </p:nvSpPr>
        <p:spPr>
          <a:xfrm>
            <a:off x="1935975" y="2299757"/>
            <a:ext cx="679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Type casts operator:</a:t>
            </a:r>
            <a:endParaRPr lang="en-US" b="1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 descr="Screen Shot 2019-07-16 at 22.26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261" y="3227713"/>
            <a:ext cx="9242072" cy="276951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09615" y="9324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194755" y="470746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Infix notation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008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Infix functions have higher precedence than the </a:t>
            </a:r>
            <a:r>
              <a:rPr lang="en-US" dirty="0" err="1" smtClean="0">
                <a:solidFill>
                  <a:schemeClr val="bg1"/>
                </a:solidFill>
              </a:rPr>
              <a:t>boolean</a:t>
            </a:r>
            <a:r>
              <a:rPr lang="en-US" dirty="0" smtClean="0">
                <a:solidFill>
                  <a:schemeClr val="bg1"/>
                </a:solidFill>
              </a:rPr>
              <a:t> operator </a:t>
            </a:r>
            <a:r>
              <a:rPr lang="en-US" dirty="0" smtClean="0">
                <a:solidFill>
                  <a:srgbClr val="FF0000"/>
                </a:solidFill>
              </a:rPr>
              <a:t>&amp;&amp;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 smtClean="0">
                <a:solidFill>
                  <a:srgbClr val="FF0000"/>
                </a:solidFill>
              </a:rPr>
              <a:t>||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11" name="Picture 10" descr="Screen Shot 2019-07-16 at 22.35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03" y="3091744"/>
            <a:ext cx="7407885" cy="237349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" y="-28222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654570" y="28712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256220" y="-3919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914402" y="4821243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574190" y="340921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09615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194755" y="444076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Infix notation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Infix functions have higher precedence than the </a:t>
            </a:r>
            <a:r>
              <a:rPr lang="en-US" b="1" dirty="0" err="1" smtClean="0">
                <a:solidFill>
                  <a:schemeClr val="bg1"/>
                </a:solidFill>
              </a:rPr>
              <a:t>boolean</a:t>
            </a:r>
            <a:r>
              <a:rPr lang="en-US" b="1" dirty="0" smtClean="0">
                <a:solidFill>
                  <a:schemeClr val="bg1"/>
                </a:solidFill>
              </a:rPr>
              <a:t> operator 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Is</a:t>
            </a:r>
            <a:r>
              <a:rPr lang="en-US" b="1" dirty="0" smtClean="0">
                <a:solidFill>
                  <a:schemeClr val="bg1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in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3" name="Picture 2" descr="Screen Shot 2019-07-16 at 22.42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556" y="3030587"/>
            <a:ext cx="7507111" cy="2399367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-28222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194755" y="450426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Functions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79529" y="1462475"/>
            <a:ext cx="679132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Local function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Member function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Generic function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Extension function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High-order </a:t>
            </a:r>
            <a:r>
              <a:rPr lang="en-US" dirty="0" smtClean="0">
                <a:solidFill>
                  <a:schemeClr val="bg1"/>
                </a:solidFill>
              </a:rPr>
              <a:t>function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en-US" dirty="0" smtClean="0">
                <a:solidFill>
                  <a:schemeClr val="bg1"/>
                </a:solidFill>
              </a:rPr>
              <a:t>Inline function 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623670" y="3083130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289273" y="3075949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939652" y="-1474385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225848" y="97569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1870243" y="261886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2086257" y="251236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757357" y="2810777"/>
            <a:ext cx="1032609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749102" y="3865934"/>
            <a:ext cx="1032609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96997" y="3359970"/>
            <a:ext cx="2997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951360" y="2819667"/>
            <a:ext cx="400130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Functions</a:t>
            </a:r>
            <a:endParaRPr lang="en-US" sz="2400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951360" y="3874824"/>
            <a:ext cx="400130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Lambdas </a:t>
            </a:r>
            <a:endParaRPr lang="en-US" altLang="en-US" sz="2400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  <p:sp>
        <p:nvSpPr>
          <p:cNvPr id="16" name="圆角矩形 27"/>
          <p:cNvSpPr/>
          <p:nvPr/>
        </p:nvSpPr>
        <p:spPr>
          <a:xfrm>
            <a:off x="5735860" y="4943318"/>
            <a:ext cx="1032609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矩形 26"/>
          <p:cNvSpPr/>
          <p:nvPr/>
        </p:nvSpPr>
        <p:spPr>
          <a:xfrm>
            <a:off x="6938118" y="4952208"/>
            <a:ext cx="400130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 smtClean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Inline</a:t>
            </a:r>
            <a:endParaRPr lang="en-US" altLang="en-US" sz="2400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19" grpId="1" animBg="1"/>
      <p:bldP spid="28" grpId="0" bldLvl="0" animBg="1"/>
      <p:bldP spid="28" grpId="1" animBg="1"/>
      <p:bldP spid="26" grpId="0"/>
      <p:bldP spid="26" grpId="1"/>
      <p:bldP spid="27" grpId="0"/>
      <p:bldP spid="27" grpId="1"/>
      <p:bldP spid="16" grpId="0" bldLvl="0" animBg="1"/>
      <p:bldP spid="16" grpId="1" animBg="1"/>
      <p:bldP spid="17" grpId="0"/>
      <p:bldP spid="1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-2822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592445" y="756549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Local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200" y="1061085"/>
            <a:ext cx="75653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Local function is a function which declared inside other function, it can access local variable or parameter of outer function </a:t>
            </a:r>
            <a:endParaRPr lang="en-US" b="1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endParaRPr lang="en-US" b="1" dirty="0" smtClean="0">
              <a:solidFill>
                <a:srgbClr val="00B050"/>
              </a:solidFill>
            </a:endParaRPr>
          </a:p>
        </p:txBody>
      </p:sp>
      <p:pic>
        <p:nvPicPr>
          <p:cNvPr id="3" name="Picture 2" descr="Screen Shot 2019-07-16 at 23.10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66" y="1778000"/>
            <a:ext cx="9652000" cy="4826000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-2822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856617" y="940123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728657" y="4463531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78180" y="4253865"/>
            <a:ext cx="520065" cy="682625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592445" y="756549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Member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129" y="1224656"/>
            <a:ext cx="6791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Local function is a function which declared inside a class or object</a:t>
            </a:r>
            <a:endParaRPr lang="en-US" b="1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endParaRPr lang="en-US" b="1" dirty="0" smtClean="0">
              <a:solidFill>
                <a:srgbClr val="00B050"/>
              </a:solidFill>
            </a:endParaRPr>
          </a:p>
        </p:txBody>
      </p:sp>
      <p:pic>
        <p:nvPicPr>
          <p:cNvPr id="3" name="Picture 2" descr="Screen Shot 2019-07-17 at 07.59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65" y="2512439"/>
            <a:ext cx="7617156" cy="3278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-2822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8961902" y="-3806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232722" y="3417051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Generic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129" y="1224656"/>
            <a:ext cx="6791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Function can have type parameters. Type parameters are declared before the name of the function.</a:t>
            </a:r>
            <a:endParaRPr lang="en-US" b="1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endParaRPr lang="en-US" b="1" dirty="0" smtClean="0">
              <a:solidFill>
                <a:srgbClr val="00B050"/>
              </a:solidFill>
            </a:endParaRPr>
          </a:p>
        </p:txBody>
      </p:sp>
      <p:pic>
        <p:nvPicPr>
          <p:cNvPr id="13" name="Picture 12" descr="Screen Shot 2019-07-17 at 08.24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195" y="2487789"/>
            <a:ext cx="6032500" cy="3886200"/>
          </a:xfrm>
          <a:prstGeom prst="rect">
            <a:avLst/>
          </a:prstGeom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-2822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Extension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200" y="1224915"/>
            <a:ext cx="68548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Kotlin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 provides the ability to extend a class with new functionality without having to inherit from the class or use any type of design pattern.</a:t>
            </a:r>
            <a:endParaRPr lang="en-US" b="1" dirty="0" smtClean="0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 descr="Screen Shot 2019-07-17 at 08.43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623" y="2460787"/>
            <a:ext cx="8159044" cy="3036196"/>
          </a:xfrm>
          <a:prstGeom prst="rect">
            <a:avLst/>
          </a:prstGeom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-2822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Extension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129" y="1224656"/>
            <a:ext cx="679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Extensions do not add a new member function into a class. </a:t>
            </a:r>
            <a:endParaRPr lang="en-US" b="1" dirty="0" smtClean="0">
              <a:solidFill>
                <a:srgbClr val="FFFF00"/>
              </a:solidFill>
            </a:endParaRPr>
          </a:p>
        </p:txBody>
      </p:sp>
      <p:pic>
        <p:nvPicPr>
          <p:cNvPr id="8" name="Picture 7" descr="Screen Shot 2019-07-17 at 10.09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933" y="2228144"/>
            <a:ext cx="4368800" cy="990600"/>
          </a:xfrm>
          <a:prstGeom prst="rect">
            <a:avLst/>
          </a:prstGeom>
        </p:spPr>
      </p:pic>
      <p:pic>
        <p:nvPicPr>
          <p:cNvPr id="11" name="Picture 10" descr="Screen Shot 2019-07-17 at 10.10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4386439"/>
            <a:ext cx="5092700" cy="596900"/>
          </a:xfrm>
          <a:prstGeom prst="rect">
            <a:avLst/>
          </a:prstGeom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" y="-28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378528" y="6087675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Extension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129" y="1250056"/>
            <a:ext cx="6791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D41F86"/>
                </a:solidFill>
              </a:rPr>
              <a:t>Extensions are resolved statically</a:t>
            </a:r>
            <a:endParaRPr lang="en-US" sz="2000" b="1" dirty="0" smtClean="0">
              <a:solidFill>
                <a:srgbClr val="D41F86"/>
              </a:solidFill>
            </a:endParaRPr>
          </a:p>
        </p:txBody>
      </p:sp>
      <p:pic>
        <p:nvPicPr>
          <p:cNvPr id="3" name="Picture 2" descr="Screen Shot 2019-07-17 at 20.26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906" y="1914172"/>
            <a:ext cx="4559300" cy="2374900"/>
          </a:xfrm>
          <a:prstGeom prst="rect">
            <a:avLst/>
          </a:prstGeom>
        </p:spPr>
      </p:pic>
      <p:pic>
        <p:nvPicPr>
          <p:cNvPr id="5" name="Picture 4" descr="Screen Shot 2019-07-17 at 20.26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794" y="4809772"/>
            <a:ext cx="4051300" cy="596900"/>
          </a:xfrm>
          <a:prstGeom prst="rect">
            <a:avLst/>
          </a:prstGeom>
        </p:spPr>
      </p:pic>
      <p:sp>
        <p:nvSpPr>
          <p:cNvPr id="18" name="Shape 4233"/>
          <p:cNvSpPr/>
          <p:nvPr/>
        </p:nvSpPr>
        <p:spPr>
          <a:xfrm>
            <a:off x="1720215" y="1250315"/>
            <a:ext cx="316865" cy="294005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652" y="4330"/>
                </a:moveTo>
                <a:lnTo>
                  <a:pt x="512" y="4377"/>
                </a:lnTo>
                <a:lnTo>
                  <a:pt x="373" y="4470"/>
                </a:lnTo>
                <a:lnTo>
                  <a:pt x="233" y="4563"/>
                </a:lnTo>
                <a:lnTo>
                  <a:pt x="140" y="4703"/>
                </a:lnTo>
                <a:lnTo>
                  <a:pt x="47" y="4842"/>
                </a:lnTo>
                <a:lnTo>
                  <a:pt x="0" y="4982"/>
                </a:lnTo>
                <a:lnTo>
                  <a:pt x="0" y="5122"/>
                </a:lnTo>
                <a:lnTo>
                  <a:pt x="0" y="5308"/>
                </a:lnTo>
                <a:lnTo>
                  <a:pt x="47" y="5448"/>
                </a:lnTo>
                <a:lnTo>
                  <a:pt x="140" y="5587"/>
                </a:lnTo>
                <a:lnTo>
                  <a:pt x="233" y="5727"/>
                </a:lnTo>
                <a:lnTo>
                  <a:pt x="373" y="5820"/>
                </a:lnTo>
                <a:lnTo>
                  <a:pt x="512" y="5913"/>
                </a:lnTo>
                <a:lnTo>
                  <a:pt x="652" y="5913"/>
                </a:lnTo>
                <a:lnTo>
                  <a:pt x="792" y="5960"/>
                </a:lnTo>
                <a:lnTo>
                  <a:pt x="978" y="5913"/>
                </a:lnTo>
                <a:lnTo>
                  <a:pt x="1118" y="5913"/>
                </a:lnTo>
                <a:lnTo>
                  <a:pt x="1257" y="5820"/>
                </a:lnTo>
                <a:lnTo>
                  <a:pt x="1397" y="5727"/>
                </a:lnTo>
                <a:lnTo>
                  <a:pt x="1490" y="5587"/>
                </a:lnTo>
                <a:lnTo>
                  <a:pt x="1537" y="5448"/>
                </a:lnTo>
                <a:lnTo>
                  <a:pt x="1583" y="5308"/>
                </a:lnTo>
                <a:lnTo>
                  <a:pt x="1630" y="5122"/>
                </a:lnTo>
                <a:lnTo>
                  <a:pt x="1583" y="4982"/>
                </a:lnTo>
                <a:lnTo>
                  <a:pt x="1537" y="4842"/>
                </a:lnTo>
                <a:lnTo>
                  <a:pt x="1490" y="4703"/>
                </a:lnTo>
                <a:lnTo>
                  <a:pt x="1397" y="4563"/>
                </a:lnTo>
                <a:lnTo>
                  <a:pt x="1257" y="4470"/>
                </a:lnTo>
                <a:lnTo>
                  <a:pt x="1118" y="4377"/>
                </a:lnTo>
                <a:lnTo>
                  <a:pt x="978" y="4330"/>
                </a:lnTo>
                <a:close/>
                <a:moveTo>
                  <a:pt x="280" y="2142"/>
                </a:moveTo>
                <a:lnTo>
                  <a:pt x="186" y="2188"/>
                </a:lnTo>
                <a:lnTo>
                  <a:pt x="93" y="2235"/>
                </a:lnTo>
                <a:lnTo>
                  <a:pt x="0" y="2328"/>
                </a:lnTo>
                <a:lnTo>
                  <a:pt x="0" y="2421"/>
                </a:lnTo>
                <a:lnTo>
                  <a:pt x="0" y="2980"/>
                </a:lnTo>
                <a:lnTo>
                  <a:pt x="0" y="3120"/>
                </a:lnTo>
                <a:lnTo>
                  <a:pt x="47" y="3166"/>
                </a:lnTo>
                <a:lnTo>
                  <a:pt x="140" y="3259"/>
                </a:lnTo>
                <a:lnTo>
                  <a:pt x="233" y="3259"/>
                </a:lnTo>
                <a:lnTo>
                  <a:pt x="699" y="3353"/>
                </a:lnTo>
                <a:lnTo>
                  <a:pt x="1118" y="3492"/>
                </a:lnTo>
                <a:lnTo>
                  <a:pt x="1537" y="3725"/>
                </a:lnTo>
                <a:lnTo>
                  <a:pt x="1909" y="4051"/>
                </a:lnTo>
                <a:lnTo>
                  <a:pt x="2189" y="4423"/>
                </a:lnTo>
                <a:lnTo>
                  <a:pt x="2421" y="4796"/>
                </a:lnTo>
                <a:lnTo>
                  <a:pt x="2608" y="5215"/>
                </a:lnTo>
                <a:lnTo>
                  <a:pt x="2654" y="5727"/>
                </a:lnTo>
                <a:lnTo>
                  <a:pt x="2701" y="5820"/>
                </a:lnTo>
                <a:lnTo>
                  <a:pt x="2747" y="5867"/>
                </a:lnTo>
                <a:lnTo>
                  <a:pt x="2840" y="5913"/>
                </a:lnTo>
                <a:lnTo>
                  <a:pt x="2934" y="5960"/>
                </a:lnTo>
                <a:lnTo>
                  <a:pt x="3492" y="5960"/>
                </a:lnTo>
                <a:lnTo>
                  <a:pt x="3632" y="5913"/>
                </a:lnTo>
                <a:lnTo>
                  <a:pt x="3725" y="5867"/>
                </a:lnTo>
                <a:lnTo>
                  <a:pt x="3772" y="5774"/>
                </a:lnTo>
                <a:lnTo>
                  <a:pt x="3772" y="5681"/>
                </a:lnTo>
                <a:lnTo>
                  <a:pt x="3725" y="5308"/>
                </a:lnTo>
                <a:lnTo>
                  <a:pt x="3679" y="4982"/>
                </a:lnTo>
                <a:lnTo>
                  <a:pt x="3585" y="4656"/>
                </a:lnTo>
                <a:lnTo>
                  <a:pt x="3446" y="4377"/>
                </a:lnTo>
                <a:lnTo>
                  <a:pt x="3306" y="4051"/>
                </a:lnTo>
                <a:lnTo>
                  <a:pt x="3120" y="3772"/>
                </a:lnTo>
                <a:lnTo>
                  <a:pt x="2887" y="3492"/>
                </a:lnTo>
                <a:lnTo>
                  <a:pt x="2654" y="3259"/>
                </a:lnTo>
                <a:lnTo>
                  <a:pt x="2421" y="3027"/>
                </a:lnTo>
                <a:lnTo>
                  <a:pt x="2142" y="2840"/>
                </a:lnTo>
                <a:lnTo>
                  <a:pt x="1863" y="2654"/>
                </a:lnTo>
                <a:lnTo>
                  <a:pt x="1583" y="2514"/>
                </a:lnTo>
                <a:lnTo>
                  <a:pt x="1257" y="2375"/>
                </a:lnTo>
                <a:lnTo>
                  <a:pt x="931" y="2282"/>
                </a:lnTo>
                <a:lnTo>
                  <a:pt x="605" y="2188"/>
                </a:lnTo>
                <a:lnTo>
                  <a:pt x="280" y="2142"/>
                </a:lnTo>
                <a:close/>
                <a:moveTo>
                  <a:pt x="140" y="0"/>
                </a:moveTo>
                <a:lnTo>
                  <a:pt x="93" y="47"/>
                </a:lnTo>
                <a:lnTo>
                  <a:pt x="0" y="140"/>
                </a:lnTo>
                <a:lnTo>
                  <a:pt x="0" y="279"/>
                </a:lnTo>
                <a:lnTo>
                  <a:pt x="0" y="885"/>
                </a:lnTo>
                <a:lnTo>
                  <a:pt x="0" y="978"/>
                </a:lnTo>
                <a:lnTo>
                  <a:pt x="47" y="1071"/>
                </a:lnTo>
                <a:lnTo>
                  <a:pt x="140" y="1118"/>
                </a:lnTo>
                <a:lnTo>
                  <a:pt x="233" y="1118"/>
                </a:lnTo>
                <a:lnTo>
                  <a:pt x="699" y="1164"/>
                </a:lnTo>
                <a:lnTo>
                  <a:pt x="1118" y="1257"/>
                </a:lnTo>
                <a:lnTo>
                  <a:pt x="1583" y="1397"/>
                </a:lnTo>
                <a:lnTo>
                  <a:pt x="1956" y="1583"/>
                </a:lnTo>
                <a:lnTo>
                  <a:pt x="2375" y="1769"/>
                </a:lnTo>
                <a:lnTo>
                  <a:pt x="2747" y="2002"/>
                </a:lnTo>
                <a:lnTo>
                  <a:pt x="3073" y="2235"/>
                </a:lnTo>
                <a:lnTo>
                  <a:pt x="3399" y="2561"/>
                </a:lnTo>
                <a:lnTo>
                  <a:pt x="3679" y="2840"/>
                </a:lnTo>
                <a:lnTo>
                  <a:pt x="3958" y="3213"/>
                </a:lnTo>
                <a:lnTo>
                  <a:pt x="4191" y="3585"/>
                </a:lnTo>
                <a:lnTo>
                  <a:pt x="4377" y="3958"/>
                </a:lnTo>
                <a:lnTo>
                  <a:pt x="4563" y="4377"/>
                </a:lnTo>
                <a:lnTo>
                  <a:pt x="4656" y="4796"/>
                </a:lnTo>
                <a:lnTo>
                  <a:pt x="4749" y="5262"/>
                </a:lnTo>
                <a:lnTo>
                  <a:pt x="4796" y="5681"/>
                </a:lnTo>
                <a:lnTo>
                  <a:pt x="4843" y="5774"/>
                </a:lnTo>
                <a:lnTo>
                  <a:pt x="4889" y="5867"/>
                </a:lnTo>
                <a:lnTo>
                  <a:pt x="4982" y="5913"/>
                </a:lnTo>
                <a:lnTo>
                  <a:pt x="5075" y="5960"/>
                </a:lnTo>
                <a:lnTo>
                  <a:pt x="5681" y="5960"/>
                </a:lnTo>
                <a:lnTo>
                  <a:pt x="5774" y="5913"/>
                </a:lnTo>
                <a:lnTo>
                  <a:pt x="5867" y="5867"/>
                </a:lnTo>
                <a:lnTo>
                  <a:pt x="5960" y="5774"/>
                </a:lnTo>
                <a:lnTo>
                  <a:pt x="5960" y="5681"/>
                </a:lnTo>
                <a:lnTo>
                  <a:pt x="5914" y="5122"/>
                </a:lnTo>
                <a:lnTo>
                  <a:pt x="5820" y="4563"/>
                </a:lnTo>
                <a:lnTo>
                  <a:pt x="5634" y="4051"/>
                </a:lnTo>
                <a:lnTo>
                  <a:pt x="5448" y="3539"/>
                </a:lnTo>
                <a:lnTo>
                  <a:pt x="5215" y="3073"/>
                </a:lnTo>
                <a:lnTo>
                  <a:pt x="4889" y="2608"/>
                </a:lnTo>
                <a:lnTo>
                  <a:pt x="4563" y="2142"/>
                </a:lnTo>
                <a:lnTo>
                  <a:pt x="4191" y="1723"/>
                </a:lnTo>
                <a:lnTo>
                  <a:pt x="3772" y="1350"/>
                </a:lnTo>
                <a:lnTo>
                  <a:pt x="3353" y="1024"/>
                </a:lnTo>
                <a:lnTo>
                  <a:pt x="2887" y="745"/>
                </a:lnTo>
                <a:lnTo>
                  <a:pt x="2421" y="512"/>
                </a:lnTo>
                <a:lnTo>
                  <a:pt x="1909" y="279"/>
                </a:lnTo>
                <a:lnTo>
                  <a:pt x="1350" y="140"/>
                </a:lnTo>
                <a:lnTo>
                  <a:pt x="838" y="47"/>
                </a:lnTo>
                <a:lnTo>
                  <a:pt x="280" y="0"/>
                </a:lnTo>
                <a:close/>
              </a:path>
            </a:pathLst>
          </a:custGeom>
          <a:solidFill>
            <a:srgbClr val="D41F8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888" y="1758719"/>
            <a:ext cx="264621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en-US" altLang="en-US" sz="72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zh-CN" alt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4670643" y="144843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886657" y="134193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26092" y="4712382"/>
            <a:ext cx="8339809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Lambdas Expressions essentially anonymous functions that we can treat as values — we can, for example, pass them as arguments to methods, return them, or do any other thing we could do with a regular object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46095" y="3820171"/>
            <a:ext cx="389981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Lambdas</a:t>
            </a:r>
            <a:endParaRPr lang="en-US" sz="3200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9 0.091 L 0.125 0.091 L 0.048 0.147 L 0.077 0.238 L 0 0.182 L -0.077 0.238 L -0.048 0.147 L -0.125 0.091 L -0.029 0.091 L 0 0 Z" pathEditMode="relative" ptsTypes="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9 0.091 L 0.125 0.091 L 0.048 0.147 L 0.077 0.238 L 0 0.182 L -0.077 0.238 L -0.048 0.147 L -0.125 0.091 L -0.029 0.091 L 0 0 Z" pathEditMode="relative" ptsTypes="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9 0.091 L 0.125 0.091 L 0.048 0.147 L 0.077 0.238 L 0 0.182 L -0.077 0.238 L -0.048 0.147 L -0.125 0.091 L -0.029 0.091 L 0 0 Z" pathEditMode="relative" ptsTypes="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4" grpId="0" animBg="1"/>
      <p:bldP spid="25" grpId="0" animBg="1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1539722" y="336849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546043" y="6299765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835" y="923925"/>
            <a:ext cx="4943475" cy="27813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835" y="4805045"/>
            <a:ext cx="3981450" cy="4857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835" y="3978910"/>
            <a:ext cx="3733800" cy="5524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8885" y="5461635"/>
            <a:ext cx="3962400" cy="742950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7227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004185" y="1156335"/>
            <a:ext cx="8418830" cy="4136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64330" y="1548130"/>
            <a:ext cx="598170" cy="497840"/>
          </a:xfrm>
          <a:prstGeom prst="rect">
            <a:avLst/>
          </a:prstGeom>
          <a:solidFill>
            <a:srgbClr val="D41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Shape 4199"/>
          <p:cNvSpPr/>
          <p:nvPr/>
        </p:nvSpPr>
        <p:spPr>
          <a:xfrm>
            <a:off x="4282356" y="1635734"/>
            <a:ext cx="322941" cy="322887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2236" y="1490"/>
                </a:moveTo>
                <a:lnTo>
                  <a:pt x="2142" y="1537"/>
                </a:lnTo>
                <a:lnTo>
                  <a:pt x="2049" y="1630"/>
                </a:lnTo>
                <a:lnTo>
                  <a:pt x="2003" y="1769"/>
                </a:lnTo>
                <a:lnTo>
                  <a:pt x="2003" y="4237"/>
                </a:lnTo>
                <a:lnTo>
                  <a:pt x="2049" y="4377"/>
                </a:lnTo>
                <a:lnTo>
                  <a:pt x="2142" y="4470"/>
                </a:lnTo>
                <a:lnTo>
                  <a:pt x="2375" y="4470"/>
                </a:lnTo>
                <a:lnTo>
                  <a:pt x="4471" y="3213"/>
                </a:lnTo>
                <a:lnTo>
                  <a:pt x="4564" y="3120"/>
                </a:lnTo>
                <a:lnTo>
                  <a:pt x="4610" y="2980"/>
                </a:lnTo>
                <a:lnTo>
                  <a:pt x="4564" y="2887"/>
                </a:lnTo>
                <a:lnTo>
                  <a:pt x="4471" y="2794"/>
                </a:lnTo>
                <a:lnTo>
                  <a:pt x="2375" y="1537"/>
                </a:lnTo>
                <a:lnTo>
                  <a:pt x="2236" y="1490"/>
                </a:lnTo>
                <a:close/>
                <a:moveTo>
                  <a:pt x="3260" y="885"/>
                </a:moveTo>
                <a:lnTo>
                  <a:pt x="3539" y="978"/>
                </a:lnTo>
                <a:lnTo>
                  <a:pt x="3819" y="1024"/>
                </a:lnTo>
                <a:lnTo>
                  <a:pt x="4051" y="1164"/>
                </a:lnTo>
                <a:lnTo>
                  <a:pt x="4284" y="1304"/>
                </a:lnTo>
                <a:lnTo>
                  <a:pt x="4471" y="1490"/>
                </a:lnTo>
                <a:lnTo>
                  <a:pt x="4657" y="1723"/>
                </a:lnTo>
                <a:lnTo>
                  <a:pt x="4796" y="1956"/>
                </a:lnTo>
                <a:lnTo>
                  <a:pt x="4936" y="2188"/>
                </a:lnTo>
                <a:lnTo>
                  <a:pt x="5029" y="2468"/>
                </a:lnTo>
                <a:lnTo>
                  <a:pt x="5076" y="2701"/>
                </a:lnTo>
                <a:lnTo>
                  <a:pt x="5122" y="2980"/>
                </a:lnTo>
                <a:lnTo>
                  <a:pt x="5076" y="3259"/>
                </a:lnTo>
                <a:lnTo>
                  <a:pt x="5029" y="3539"/>
                </a:lnTo>
                <a:lnTo>
                  <a:pt x="4936" y="3818"/>
                </a:lnTo>
                <a:lnTo>
                  <a:pt x="4796" y="4051"/>
                </a:lnTo>
                <a:lnTo>
                  <a:pt x="4657" y="4284"/>
                </a:lnTo>
                <a:lnTo>
                  <a:pt x="4471" y="4470"/>
                </a:lnTo>
                <a:lnTo>
                  <a:pt x="4284" y="4656"/>
                </a:lnTo>
                <a:lnTo>
                  <a:pt x="4051" y="4842"/>
                </a:lnTo>
                <a:lnTo>
                  <a:pt x="3819" y="4936"/>
                </a:lnTo>
                <a:lnTo>
                  <a:pt x="3539" y="5029"/>
                </a:lnTo>
                <a:lnTo>
                  <a:pt x="3260" y="5075"/>
                </a:lnTo>
                <a:lnTo>
                  <a:pt x="2981" y="5122"/>
                </a:lnTo>
                <a:lnTo>
                  <a:pt x="2701" y="5075"/>
                </a:lnTo>
                <a:lnTo>
                  <a:pt x="2422" y="5029"/>
                </a:lnTo>
                <a:lnTo>
                  <a:pt x="2189" y="4936"/>
                </a:lnTo>
                <a:lnTo>
                  <a:pt x="1910" y="4842"/>
                </a:lnTo>
                <a:lnTo>
                  <a:pt x="1723" y="4656"/>
                </a:lnTo>
                <a:lnTo>
                  <a:pt x="1491" y="4470"/>
                </a:lnTo>
                <a:lnTo>
                  <a:pt x="1304" y="4284"/>
                </a:lnTo>
                <a:lnTo>
                  <a:pt x="1165" y="4051"/>
                </a:lnTo>
                <a:lnTo>
                  <a:pt x="1025" y="3818"/>
                </a:lnTo>
                <a:lnTo>
                  <a:pt x="932" y="3539"/>
                </a:lnTo>
                <a:lnTo>
                  <a:pt x="885" y="3259"/>
                </a:lnTo>
                <a:lnTo>
                  <a:pt x="885" y="2980"/>
                </a:lnTo>
                <a:lnTo>
                  <a:pt x="885" y="2701"/>
                </a:lnTo>
                <a:lnTo>
                  <a:pt x="932" y="2468"/>
                </a:lnTo>
                <a:lnTo>
                  <a:pt x="1025" y="2188"/>
                </a:lnTo>
                <a:lnTo>
                  <a:pt x="1165" y="1956"/>
                </a:lnTo>
                <a:lnTo>
                  <a:pt x="1304" y="1723"/>
                </a:lnTo>
                <a:lnTo>
                  <a:pt x="1491" y="1490"/>
                </a:lnTo>
                <a:lnTo>
                  <a:pt x="1723" y="1304"/>
                </a:lnTo>
                <a:lnTo>
                  <a:pt x="1910" y="1164"/>
                </a:lnTo>
                <a:lnTo>
                  <a:pt x="2189" y="1024"/>
                </a:lnTo>
                <a:lnTo>
                  <a:pt x="2422" y="978"/>
                </a:lnTo>
                <a:lnTo>
                  <a:pt x="2701" y="885"/>
                </a:lnTo>
                <a:close/>
                <a:moveTo>
                  <a:pt x="2981" y="0"/>
                </a:moveTo>
                <a:lnTo>
                  <a:pt x="2608" y="47"/>
                </a:lnTo>
                <a:lnTo>
                  <a:pt x="2189" y="140"/>
                </a:lnTo>
                <a:lnTo>
                  <a:pt x="1863" y="233"/>
                </a:lnTo>
                <a:lnTo>
                  <a:pt x="1491" y="419"/>
                </a:lnTo>
                <a:lnTo>
                  <a:pt x="1165" y="652"/>
                </a:lnTo>
                <a:lnTo>
                  <a:pt x="885" y="885"/>
                </a:lnTo>
                <a:lnTo>
                  <a:pt x="606" y="1164"/>
                </a:lnTo>
                <a:lnTo>
                  <a:pt x="420" y="1490"/>
                </a:lnTo>
                <a:lnTo>
                  <a:pt x="233" y="1862"/>
                </a:lnTo>
                <a:lnTo>
                  <a:pt x="94" y="2235"/>
                </a:lnTo>
                <a:lnTo>
                  <a:pt x="47" y="2607"/>
                </a:lnTo>
                <a:lnTo>
                  <a:pt x="1" y="2980"/>
                </a:lnTo>
                <a:lnTo>
                  <a:pt x="47" y="3399"/>
                </a:lnTo>
                <a:lnTo>
                  <a:pt x="94" y="3771"/>
                </a:lnTo>
                <a:lnTo>
                  <a:pt x="233" y="4144"/>
                </a:lnTo>
                <a:lnTo>
                  <a:pt x="420" y="4516"/>
                </a:lnTo>
                <a:lnTo>
                  <a:pt x="606" y="4796"/>
                </a:lnTo>
                <a:lnTo>
                  <a:pt x="885" y="5122"/>
                </a:lnTo>
                <a:lnTo>
                  <a:pt x="1165" y="5355"/>
                </a:lnTo>
                <a:lnTo>
                  <a:pt x="1491" y="5587"/>
                </a:lnTo>
                <a:lnTo>
                  <a:pt x="1863" y="5774"/>
                </a:lnTo>
                <a:lnTo>
                  <a:pt x="2189" y="5867"/>
                </a:lnTo>
                <a:lnTo>
                  <a:pt x="2608" y="5960"/>
                </a:lnTo>
                <a:lnTo>
                  <a:pt x="3400" y="5960"/>
                </a:lnTo>
                <a:lnTo>
                  <a:pt x="3772" y="5867"/>
                </a:lnTo>
                <a:lnTo>
                  <a:pt x="4145" y="5774"/>
                </a:lnTo>
                <a:lnTo>
                  <a:pt x="4471" y="5587"/>
                </a:lnTo>
                <a:lnTo>
                  <a:pt x="4796" y="5355"/>
                </a:lnTo>
                <a:lnTo>
                  <a:pt x="5076" y="5122"/>
                </a:lnTo>
                <a:lnTo>
                  <a:pt x="5355" y="4796"/>
                </a:lnTo>
                <a:lnTo>
                  <a:pt x="5588" y="4516"/>
                </a:lnTo>
                <a:lnTo>
                  <a:pt x="5728" y="4144"/>
                </a:lnTo>
                <a:lnTo>
                  <a:pt x="5867" y="3771"/>
                </a:lnTo>
                <a:lnTo>
                  <a:pt x="5961" y="3399"/>
                </a:lnTo>
                <a:lnTo>
                  <a:pt x="5961" y="2980"/>
                </a:lnTo>
                <a:lnTo>
                  <a:pt x="5961" y="2607"/>
                </a:lnTo>
                <a:lnTo>
                  <a:pt x="5867" y="2235"/>
                </a:lnTo>
                <a:lnTo>
                  <a:pt x="5728" y="1862"/>
                </a:lnTo>
                <a:lnTo>
                  <a:pt x="5588" y="1490"/>
                </a:lnTo>
                <a:lnTo>
                  <a:pt x="5355" y="1164"/>
                </a:lnTo>
                <a:lnTo>
                  <a:pt x="5076" y="885"/>
                </a:lnTo>
                <a:lnTo>
                  <a:pt x="4796" y="652"/>
                </a:lnTo>
                <a:lnTo>
                  <a:pt x="4471" y="419"/>
                </a:lnTo>
                <a:lnTo>
                  <a:pt x="4145" y="233"/>
                </a:lnTo>
                <a:lnTo>
                  <a:pt x="3772" y="140"/>
                </a:lnTo>
                <a:lnTo>
                  <a:pt x="3400" y="47"/>
                </a:lnTo>
                <a:lnTo>
                  <a:pt x="298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679180" y="1584325"/>
            <a:ext cx="576580" cy="497205"/>
          </a:xfrm>
          <a:prstGeom prst="rect">
            <a:avLst/>
          </a:prstGeom>
          <a:solidFill>
            <a:srgbClr val="575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Shape 4293"/>
          <p:cNvSpPr/>
          <p:nvPr/>
        </p:nvSpPr>
        <p:spPr>
          <a:xfrm>
            <a:off x="8820785" y="1707515"/>
            <a:ext cx="292735" cy="250825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1211" y="2701"/>
                </a:moveTo>
                <a:lnTo>
                  <a:pt x="1118" y="2747"/>
                </a:lnTo>
                <a:lnTo>
                  <a:pt x="1071" y="2840"/>
                </a:lnTo>
                <a:lnTo>
                  <a:pt x="1071" y="3120"/>
                </a:lnTo>
                <a:lnTo>
                  <a:pt x="1118" y="3213"/>
                </a:lnTo>
                <a:lnTo>
                  <a:pt x="1211" y="3259"/>
                </a:lnTo>
                <a:lnTo>
                  <a:pt x="4750" y="3259"/>
                </a:lnTo>
                <a:lnTo>
                  <a:pt x="4843" y="3213"/>
                </a:lnTo>
                <a:lnTo>
                  <a:pt x="4890" y="3120"/>
                </a:lnTo>
                <a:lnTo>
                  <a:pt x="4890" y="2840"/>
                </a:lnTo>
                <a:lnTo>
                  <a:pt x="4843" y="2747"/>
                </a:lnTo>
                <a:lnTo>
                  <a:pt x="4750" y="2701"/>
                </a:lnTo>
                <a:close/>
                <a:moveTo>
                  <a:pt x="4750" y="559"/>
                </a:moveTo>
                <a:lnTo>
                  <a:pt x="4983" y="605"/>
                </a:lnTo>
                <a:lnTo>
                  <a:pt x="5215" y="745"/>
                </a:lnTo>
                <a:lnTo>
                  <a:pt x="5355" y="978"/>
                </a:lnTo>
                <a:lnTo>
                  <a:pt x="5402" y="1211"/>
                </a:lnTo>
                <a:lnTo>
                  <a:pt x="5402" y="4749"/>
                </a:lnTo>
                <a:lnTo>
                  <a:pt x="5355" y="4982"/>
                </a:lnTo>
                <a:lnTo>
                  <a:pt x="5215" y="5215"/>
                </a:lnTo>
                <a:lnTo>
                  <a:pt x="4983" y="5355"/>
                </a:lnTo>
                <a:lnTo>
                  <a:pt x="4750" y="5401"/>
                </a:lnTo>
                <a:lnTo>
                  <a:pt x="1211" y="5401"/>
                </a:lnTo>
                <a:lnTo>
                  <a:pt x="932" y="5355"/>
                </a:lnTo>
                <a:lnTo>
                  <a:pt x="746" y="5215"/>
                </a:lnTo>
                <a:lnTo>
                  <a:pt x="606" y="4982"/>
                </a:lnTo>
                <a:lnTo>
                  <a:pt x="513" y="4749"/>
                </a:lnTo>
                <a:lnTo>
                  <a:pt x="513" y="1211"/>
                </a:lnTo>
                <a:lnTo>
                  <a:pt x="606" y="978"/>
                </a:lnTo>
                <a:lnTo>
                  <a:pt x="746" y="745"/>
                </a:lnTo>
                <a:lnTo>
                  <a:pt x="932" y="605"/>
                </a:lnTo>
                <a:lnTo>
                  <a:pt x="1211" y="559"/>
                </a:lnTo>
                <a:close/>
                <a:moveTo>
                  <a:pt x="978" y="0"/>
                </a:moveTo>
                <a:lnTo>
                  <a:pt x="746" y="93"/>
                </a:lnTo>
                <a:lnTo>
                  <a:pt x="559" y="186"/>
                </a:lnTo>
                <a:lnTo>
                  <a:pt x="373" y="373"/>
                </a:lnTo>
                <a:lnTo>
                  <a:pt x="187" y="559"/>
                </a:lnTo>
                <a:lnTo>
                  <a:pt x="94" y="745"/>
                </a:lnTo>
                <a:lnTo>
                  <a:pt x="1" y="978"/>
                </a:lnTo>
                <a:lnTo>
                  <a:pt x="1" y="1211"/>
                </a:lnTo>
                <a:lnTo>
                  <a:pt x="1" y="4749"/>
                </a:lnTo>
                <a:lnTo>
                  <a:pt x="1" y="4982"/>
                </a:lnTo>
                <a:lnTo>
                  <a:pt x="94" y="5215"/>
                </a:lnTo>
                <a:lnTo>
                  <a:pt x="187" y="5401"/>
                </a:lnTo>
                <a:lnTo>
                  <a:pt x="373" y="5588"/>
                </a:lnTo>
                <a:lnTo>
                  <a:pt x="559" y="5774"/>
                </a:lnTo>
                <a:lnTo>
                  <a:pt x="746" y="5867"/>
                </a:lnTo>
                <a:lnTo>
                  <a:pt x="978" y="5960"/>
                </a:lnTo>
                <a:lnTo>
                  <a:pt x="4983" y="5960"/>
                </a:lnTo>
                <a:lnTo>
                  <a:pt x="5215" y="5867"/>
                </a:lnTo>
                <a:lnTo>
                  <a:pt x="5402" y="5774"/>
                </a:lnTo>
                <a:lnTo>
                  <a:pt x="5588" y="5588"/>
                </a:lnTo>
                <a:lnTo>
                  <a:pt x="5774" y="5401"/>
                </a:lnTo>
                <a:lnTo>
                  <a:pt x="5867" y="5215"/>
                </a:lnTo>
                <a:lnTo>
                  <a:pt x="5914" y="4982"/>
                </a:lnTo>
                <a:lnTo>
                  <a:pt x="5960" y="4749"/>
                </a:lnTo>
                <a:lnTo>
                  <a:pt x="5960" y="1211"/>
                </a:lnTo>
                <a:lnTo>
                  <a:pt x="5914" y="978"/>
                </a:lnTo>
                <a:lnTo>
                  <a:pt x="5867" y="745"/>
                </a:lnTo>
                <a:lnTo>
                  <a:pt x="5774" y="559"/>
                </a:lnTo>
                <a:lnTo>
                  <a:pt x="5588" y="373"/>
                </a:lnTo>
                <a:lnTo>
                  <a:pt x="5402" y="186"/>
                </a:lnTo>
                <a:lnTo>
                  <a:pt x="5215" y="93"/>
                </a:lnTo>
                <a:lnTo>
                  <a:pt x="49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21" name="Shape 4306"/>
          <p:cNvSpPr/>
          <p:nvPr/>
        </p:nvSpPr>
        <p:spPr>
          <a:xfrm>
            <a:off x="7498080" y="3477895"/>
            <a:ext cx="297815" cy="257810"/>
          </a:xfrm>
          <a:custGeom>
            <a:avLst/>
            <a:gdLst/>
            <a:ahLst/>
            <a:cxnLst/>
            <a:rect l="0" t="0" r="0" b="0"/>
            <a:pathLst>
              <a:path w="5961" h="5356" extrusionOk="0">
                <a:moveTo>
                  <a:pt x="4378" y="1538"/>
                </a:moveTo>
                <a:lnTo>
                  <a:pt x="4517" y="1584"/>
                </a:lnTo>
                <a:lnTo>
                  <a:pt x="4657" y="1677"/>
                </a:lnTo>
                <a:lnTo>
                  <a:pt x="4750" y="1817"/>
                </a:lnTo>
                <a:lnTo>
                  <a:pt x="4797" y="1957"/>
                </a:lnTo>
                <a:lnTo>
                  <a:pt x="4750" y="2096"/>
                </a:lnTo>
                <a:lnTo>
                  <a:pt x="4657" y="2236"/>
                </a:lnTo>
                <a:lnTo>
                  <a:pt x="3260" y="3586"/>
                </a:lnTo>
                <a:lnTo>
                  <a:pt x="3120" y="3679"/>
                </a:lnTo>
                <a:lnTo>
                  <a:pt x="2981" y="3726"/>
                </a:lnTo>
                <a:lnTo>
                  <a:pt x="2795" y="3679"/>
                </a:lnTo>
                <a:lnTo>
                  <a:pt x="2701" y="3586"/>
                </a:lnTo>
                <a:lnTo>
                  <a:pt x="1258" y="2236"/>
                </a:lnTo>
                <a:lnTo>
                  <a:pt x="1165" y="2096"/>
                </a:lnTo>
                <a:lnTo>
                  <a:pt x="1165" y="1957"/>
                </a:lnTo>
                <a:lnTo>
                  <a:pt x="1165" y="1817"/>
                </a:lnTo>
                <a:lnTo>
                  <a:pt x="1258" y="1677"/>
                </a:lnTo>
                <a:lnTo>
                  <a:pt x="1398" y="1584"/>
                </a:lnTo>
                <a:lnTo>
                  <a:pt x="1584" y="1538"/>
                </a:lnTo>
                <a:lnTo>
                  <a:pt x="1724" y="1584"/>
                </a:lnTo>
                <a:lnTo>
                  <a:pt x="1863" y="1677"/>
                </a:lnTo>
                <a:lnTo>
                  <a:pt x="2981" y="2748"/>
                </a:lnTo>
                <a:lnTo>
                  <a:pt x="4098" y="1677"/>
                </a:lnTo>
                <a:lnTo>
                  <a:pt x="4191" y="1584"/>
                </a:lnTo>
                <a:lnTo>
                  <a:pt x="4378" y="1538"/>
                </a:lnTo>
                <a:close/>
                <a:moveTo>
                  <a:pt x="513" y="1"/>
                </a:moveTo>
                <a:lnTo>
                  <a:pt x="327" y="48"/>
                </a:lnTo>
                <a:lnTo>
                  <a:pt x="141" y="187"/>
                </a:lnTo>
                <a:lnTo>
                  <a:pt x="1" y="373"/>
                </a:lnTo>
                <a:lnTo>
                  <a:pt x="1" y="560"/>
                </a:lnTo>
                <a:lnTo>
                  <a:pt x="1" y="2376"/>
                </a:lnTo>
                <a:lnTo>
                  <a:pt x="1" y="2655"/>
                </a:lnTo>
                <a:lnTo>
                  <a:pt x="47" y="2934"/>
                </a:lnTo>
                <a:lnTo>
                  <a:pt x="94" y="3260"/>
                </a:lnTo>
                <a:lnTo>
                  <a:pt x="234" y="3540"/>
                </a:lnTo>
                <a:lnTo>
                  <a:pt x="513" y="4052"/>
                </a:lnTo>
                <a:lnTo>
                  <a:pt x="653" y="4285"/>
                </a:lnTo>
                <a:lnTo>
                  <a:pt x="839" y="4471"/>
                </a:lnTo>
                <a:lnTo>
                  <a:pt x="1072" y="4657"/>
                </a:lnTo>
                <a:lnTo>
                  <a:pt x="1305" y="4843"/>
                </a:lnTo>
                <a:lnTo>
                  <a:pt x="1817" y="5123"/>
                </a:lnTo>
                <a:lnTo>
                  <a:pt x="2096" y="5216"/>
                </a:lnTo>
                <a:lnTo>
                  <a:pt x="2375" y="5262"/>
                </a:lnTo>
                <a:lnTo>
                  <a:pt x="2655" y="5309"/>
                </a:lnTo>
                <a:lnTo>
                  <a:pt x="2981" y="5356"/>
                </a:lnTo>
                <a:lnTo>
                  <a:pt x="3260" y="5309"/>
                </a:lnTo>
                <a:lnTo>
                  <a:pt x="3540" y="5262"/>
                </a:lnTo>
                <a:lnTo>
                  <a:pt x="3819" y="5216"/>
                </a:lnTo>
                <a:lnTo>
                  <a:pt x="4098" y="5123"/>
                </a:lnTo>
                <a:lnTo>
                  <a:pt x="4657" y="4843"/>
                </a:lnTo>
                <a:lnTo>
                  <a:pt x="4843" y="4657"/>
                </a:lnTo>
                <a:lnTo>
                  <a:pt x="5076" y="4471"/>
                </a:lnTo>
                <a:lnTo>
                  <a:pt x="5449" y="4052"/>
                </a:lnTo>
                <a:lnTo>
                  <a:pt x="5681" y="3540"/>
                </a:lnTo>
                <a:lnTo>
                  <a:pt x="5821" y="3260"/>
                </a:lnTo>
                <a:lnTo>
                  <a:pt x="5868" y="2934"/>
                </a:lnTo>
                <a:lnTo>
                  <a:pt x="5914" y="2655"/>
                </a:lnTo>
                <a:lnTo>
                  <a:pt x="5961" y="2376"/>
                </a:lnTo>
                <a:lnTo>
                  <a:pt x="5961" y="560"/>
                </a:lnTo>
                <a:lnTo>
                  <a:pt x="5914" y="373"/>
                </a:lnTo>
                <a:lnTo>
                  <a:pt x="5775" y="187"/>
                </a:lnTo>
                <a:lnTo>
                  <a:pt x="5588" y="48"/>
                </a:lnTo>
                <a:lnTo>
                  <a:pt x="5402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07030" y="3477895"/>
            <a:ext cx="381952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>
                <a:solidFill>
                  <a:srgbClr val="FF0000"/>
                </a:solidFill>
                <a:cs typeface="+mn-ea"/>
                <a:sym typeface="+mn-lt"/>
              </a:rPr>
              <a:t>val array = arrayOf(1, 2, 3, 4, 5, 6)</a:t>
            </a:r>
            <a:endParaRPr lang="en-US" altLang="zh-CN" sz="16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8813550" y="2919183"/>
            <a:ext cx="481330" cy="0"/>
          </a:xfrm>
          <a:prstGeom prst="line">
            <a:avLst/>
          </a:prstGeom>
          <a:ln>
            <a:solidFill>
              <a:srgbClr val="191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815455" y="3006725"/>
            <a:ext cx="451548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array.forEach { item -&gt; println(item * 4) }</a:t>
            </a:r>
            <a:endParaRPr lang="en-US" altLang="zh-CN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771130" y="2463800"/>
            <a:ext cx="2417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9122F"/>
                </a:solidFill>
                <a:cs typeface="+mn-ea"/>
                <a:sym typeface="+mn-lt"/>
              </a:rPr>
              <a:t>Longhand</a:t>
            </a:r>
            <a:endParaRPr lang="en-US" dirty="0">
              <a:solidFill>
                <a:srgbClr val="19122F"/>
              </a:solidFill>
              <a:cs typeface="+mn-ea"/>
              <a:sym typeface="+mn-lt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8820505" y="4394288"/>
            <a:ext cx="461645" cy="0"/>
          </a:xfrm>
          <a:prstGeom prst="line">
            <a:avLst/>
          </a:prstGeom>
          <a:ln>
            <a:solidFill>
              <a:srgbClr val="191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7498080" y="4510405"/>
            <a:ext cx="335597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array.forEach { println(it * 4) }</a:t>
            </a:r>
            <a:endParaRPr lang="en-US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862298" y="3851901"/>
            <a:ext cx="2313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9122F"/>
                </a:solidFill>
                <a:cs typeface="+mn-ea"/>
                <a:sym typeface="+mn-lt"/>
              </a:rPr>
              <a:t>Shorthand</a:t>
            </a:r>
            <a:endParaRPr lang="en-US" dirty="0">
              <a:solidFill>
                <a:srgbClr val="19122F"/>
              </a:solidFill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178924" y="365398"/>
            <a:ext cx="38341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PARAMETER “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cs typeface="+mn-ea"/>
                <a:sym typeface="+mn-lt"/>
              </a:rPr>
              <a:t>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”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82575" y="1707515"/>
            <a:ext cx="24866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FF00"/>
                </a:solidFill>
              </a:rPr>
              <a:t>This value represents any lone that argument we pass to the lambda function.</a:t>
            </a:r>
            <a:endParaRPr lang="en-US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9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9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6" grpId="0" animBg="1"/>
      <p:bldP spid="20" grpId="0" animBg="1"/>
      <p:bldP spid="29" grpId="0"/>
      <p:bldP spid="33" grpId="0"/>
      <p:bldP spid="34" grpId="0"/>
      <p:bldP spid="37" grpId="0"/>
      <p:bldP spid="38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809184" y="5304303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178924" y="365398"/>
            <a:ext cx="38341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+mn-lt"/>
              </a:rPr>
              <a:t>RETURN IN LAMBDA</a:t>
            </a:r>
            <a:endParaRPr kumimoji="0" lang="en-US" altLang="en-US" sz="2400" b="1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067685" y="3566160"/>
            <a:ext cx="9525" cy="1142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2491105" y="4803775"/>
            <a:ext cx="1162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Nothing</a:t>
            </a:r>
            <a:endParaRPr lang="en-US" altLang="en-US" b="1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9172575" y="3566160"/>
            <a:ext cx="9525" cy="1142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7868285" y="4803775"/>
            <a:ext cx="3319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rgbClr val="00B050"/>
                </a:solidFill>
              </a:rPr>
              <a:t>End of testRuturnFunction()</a:t>
            </a:r>
            <a:endParaRPr lang="en-US" altLang="en-US" b="1">
              <a:solidFill>
                <a:srgbClr val="00B05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0" y="1270635"/>
            <a:ext cx="5524500" cy="26289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35" y="1389380"/>
            <a:ext cx="5619750" cy="2390775"/>
          </a:xfrm>
          <a:prstGeom prst="rect">
            <a:avLst/>
          </a:prstGeo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888" y="1758719"/>
            <a:ext cx="2646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01 </a:t>
            </a:r>
            <a:endParaRPr lang="zh-CN" alt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4670643" y="144843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886657" y="134193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26092" y="4712382"/>
            <a:ext cx="833980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46095" y="3820171"/>
            <a:ext cx="389981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Functions</a:t>
            </a:r>
            <a:endParaRPr lang="en-US" sz="3200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207078" y="616832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821430" y="393700"/>
            <a:ext cx="4433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ANONYMOUS FUNCTIONS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380615" y="1499870"/>
            <a:ext cx="70192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An anonymous function looks very much like a regular function declaration, except that its name is omitted. Its body can be either an expression  or a block:</a:t>
            </a:r>
            <a:endParaRPr lang="en-US" b="1">
              <a:solidFill>
                <a:srgbClr val="00B05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280" y="2880995"/>
            <a:ext cx="5200650" cy="197167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809184" y="5304303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556250" y="618008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80" y="469265"/>
            <a:ext cx="4287520" cy="36195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262380" y="740410"/>
            <a:ext cx="46316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Why does Kotlin have two syntaxes for lambdas / anonymous functions?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20" y="2153920"/>
            <a:ext cx="4895850" cy="1009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20" y="4390390"/>
            <a:ext cx="6343650" cy="857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1465" y="3286760"/>
            <a:ext cx="1224915" cy="98044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809184" y="5304303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895" y="1008380"/>
            <a:ext cx="2619375" cy="17430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1008380"/>
            <a:ext cx="7905750" cy="1476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75" y="2952750"/>
            <a:ext cx="7991475" cy="1466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75" y="4852670"/>
            <a:ext cx="7353300" cy="1438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1984010" y="148055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808795" y="47134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895227" y="-100043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558102" y="3236711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821430" y="393700"/>
            <a:ext cx="4433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HIGHER-ODER FUNCTIONS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791335" y="1671320"/>
            <a:ext cx="6934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 higher-order function is a function that takes functions as parameters, or returns a function.</a:t>
            </a:r>
            <a:endParaRPr lang="en-US" b="1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3" idx="3"/>
          </p:cNvCxnSpPr>
          <p:nvPr/>
        </p:nvCxnSpPr>
        <p:spPr>
          <a:xfrm flipV="1">
            <a:off x="6711950" y="4076065"/>
            <a:ext cx="1270635" cy="508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8336280" y="3687445"/>
            <a:ext cx="2472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rgbClr val="00B050"/>
                </a:solidFill>
              </a:rPr>
              <a:t>Tata</a:t>
            </a:r>
            <a:endParaRPr lang="en-US" altLang="en-US" b="1">
              <a:solidFill>
                <a:srgbClr val="00B050"/>
              </a:solidFill>
            </a:endParaRPr>
          </a:p>
          <a:p>
            <a:r>
              <a:rPr lang="en-US" altLang="en-US" b="1">
                <a:solidFill>
                  <a:srgbClr val="00B050"/>
                </a:solidFill>
              </a:rPr>
              <a:t>Say Hello Alan Đi Bộ</a:t>
            </a:r>
            <a:endParaRPr lang="en-US" altLang="en-US" b="1">
              <a:solidFill>
                <a:srgbClr val="00B05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925" y="2557145"/>
            <a:ext cx="4391025" cy="290512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362470" y="203554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053020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1038352" y="-12188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02515" y="866701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155643" y="59663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75" y="651510"/>
            <a:ext cx="9782175" cy="1647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 t="-1075" r="3728" b="1075"/>
          <a:stretch>
            <a:fillRect/>
          </a:stretch>
        </p:blipFill>
        <p:spPr>
          <a:xfrm>
            <a:off x="1412875" y="2623820"/>
            <a:ext cx="9839325" cy="88582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6188075" y="3756660"/>
            <a:ext cx="19050" cy="752475"/>
          </a:xfrm>
          <a:prstGeom prst="straightConnector1">
            <a:avLst/>
          </a:prstGeom>
          <a:ln w="38100" cmpd="sng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4712970" y="4663440"/>
            <a:ext cx="36804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Sum of 10 and 10 is 20</a:t>
            </a:r>
            <a:endParaRPr 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137535" y="1330325"/>
            <a:ext cx="5137150" cy="2476500"/>
          </a:xfrm>
          <a:prstGeom prst="rect">
            <a:avLst/>
          </a:prstGeom>
          <a:solidFill>
            <a:srgbClr val="D41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498465" y="1720850"/>
            <a:ext cx="686435" cy="6692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Shape 4233"/>
          <p:cNvSpPr/>
          <p:nvPr/>
        </p:nvSpPr>
        <p:spPr>
          <a:xfrm>
            <a:off x="5701030" y="1914525"/>
            <a:ext cx="281940" cy="281940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652" y="4330"/>
                </a:moveTo>
                <a:lnTo>
                  <a:pt x="512" y="4377"/>
                </a:lnTo>
                <a:lnTo>
                  <a:pt x="373" y="4470"/>
                </a:lnTo>
                <a:lnTo>
                  <a:pt x="233" y="4563"/>
                </a:lnTo>
                <a:lnTo>
                  <a:pt x="140" y="4703"/>
                </a:lnTo>
                <a:lnTo>
                  <a:pt x="47" y="4842"/>
                </a:lnTo>
                <a:lnTo>
                  <a:pt x="0" y="4982"/>
                </a:lnTo>
                <a:lnTo>
                  <a:pt x="0" y="5122"/>
                </a:lnTo>
                <a:lnTo>
                  <a:pt x="0" y="5308"/>
                </a:lnTo>
                <a:lnTo>
                  <a:pt x="47" y="5448"/>
                </a:lnTo>
                <a:lnTo>
                  <a:pt x="140" y="5587"/>
                </a:lnTo>
                <a:lnTo>
                  <a:pt x="233" y="5727"/>
                </a:lnTo>
                <a:lnTo>
                  <a:pt x="373" y="5820"/>
                </a:lnTo>
                <a:lnTo>
                  <a:pt x="512" y="5913"/>
                </a:lnTo>
                <a:lnTo>
                  <a:pt x="652" y="5913"/>
                </a:lnTo>
                <a:lnTo>
                  <a:pt x="792" y="5960"/>
                </a:lnTo>
                <a:lnTo>
                  <a:pt x="978" y="5913"/>
                </a:lnTo>
                <a:lnTo>
                  <a:pt x="1118" y="5913"/>
                </a:lnTo>
                <a:lnTo>
                  <a:pt x="1257" y="5820"/>
                </a:lnTo>
                <a:lnTo>
                  <a:pt x="1397" y="5727"/>
                </a:lnTo>
                <a:lnTo>
                  <a:pt x="1490" y="5587"/>
                </a:lnTo>
                <a:lnTo>
                  <a:pt x="1537" y="5448"/>
                </a:lnTo>
                <a:lnTo>
                  <a:pt x="1583" y="5308"/>
                </a:lnTo>
                <a:lnTo>
                  <a:pt x="1630" y="5122"/>
                </a:lnTo>
                <a:lnTo>
                  <a:pt x="1583" y="4982"/>
                </a:lnTo>
                <a:lnTo>
                  <a:pt x="1537" y="4842"/>
                </a:lnTo>
                <a:lnTo>
                  <a:pt x="1490" y="4703"/>
                </a:lnTo>
                <a:lnTo>
                  <a:pt x="1397" y="4563"/>
                </a:lnTo>
                <a:lnTo>
                  <a:pt x="1257" y="4470"/>
                </a:lnTo>
                <a:lnTo>
                  <a:pt x="1118" y="4377"/>
                </a:lnTo>
                <a:lnTo>
                  <a:pt x="978" y="4330"/>
                </a:lnTo>
                <a:close/>
                <a:moveTo>
                  <a:pt x="280" y="2142"/>
                </a:moveTo>
                <a:lnTo>
                  <a:pt x="186" y="2188"/>
                </a:lnTo>
                <a:lnTo>
                  <a:pt x="93" y="2235"/>
                </a:lnTo>
                <a:lnTo>
                  <a:pt x="0" y="2328"/>
                </a:lnTo>
                <a:lnTo>
                  <a:pt x="0" y="2421"/>
                </a:lnTo>
                <a:lnTo>
                  <a:pt x="0" y="2980"/>
                </a:lnTo>
                <a:lnTo>
                  <a:pt x="0" y="3120"/>
                </a:lnTo>
                <a:lnTo>
                  <a:pt x="47" y="3166"/>
                </a:lnTo>
                <a:lnTo>
                  <a:pt x="140" y="3259"/>
                </a:lnTo>
                <a:lnTo>
                  <a:pt x="233" y="3259"/>
                </a:lnTo>
                <a:lnTo>
                  <a:pt x="699" y="3353"/>
                </a:lnTo>
                <a:lnTo>
                  <a:pt x="1118" y="3492"/>
                </a:lnTo>
                <a:lnTo>
                  <a:pt x="1537" y="3725"/>
                </a:lnTo>
                <a:lnTo>
                  <a:pt x="1909" y="4051"/>
                </a:lnTo>
                <a:lnTo>
                  <a:pt x="2189" y="4423"/>
                </a:lnTo>
                <a:lnTo>
                  <a:pt x="2421" y="4796"/>
                </a:lnTo>
                <a:lnTo>
                  <a:pt x="2608" y="5215"/>
                </a:lnTo>
                <a:lnTo>
                  <a:pt x="2654" y="5727"/>
                </a:lnTo>
                <a:lnTo>
                  <a:pt x="2701" y="5820"/>
                </a:lnTo>
                <a:lnTo>
                  <a:pt x="2747" y="5867"/>
                </a:lnTo>
                <a:lnTo>
                  <a:pt x="2840" y="5913"/>
                </a:lnTo>
                <a:lnTo>
                  <a:pt x="2934" y="5960"/>
                </a:lnTo>
                <a:lnTo>
                  <a:pt x="3492" y="5960"/>
                </a:lnTo>
                <a:lnTo>
                  <a:pt x="3632" y="5913"/>
                </a:lnTo>
                <a:lnTo>
                  <a:pt x="3725" y="5867"/>
                </a:lnTo>
                <a:lnTo>
                  <a:pt x="3772" y="5774"/>
                </a:lnTo>
                <a:lnTo>
                  <a:pt x="3772" y="5681"/>
                </a:lnTo>
                <a:lnTo>
                  <a:pt x="3725" y="5308"/>
                </a:lnTo>
                <a:lnTo>
                  <a:pt x="3679" y="4982"/>
                </a:lnTo>
                <a:lnTo>
                  <a:pt x="3585" y="4656"/>
                </a:lnTo>
                <a:lnTo>
                  <a:pt x="3446" y="4377"/>
                </a:lnTo>
                <a:lnTo>
                  <a:pt x="3306" y="4051"/>
                </a:lnTo>
                <a:lnTo>
                  <a:pt x="3120" y="3772"/>
                </a:lnTo>
                <a:lnTo>
                  <a:pt x="2887" y="3492"/>
                </a:lnTo>
                <a:lnTo>
                  <a:pt x="2654" y="3259"/>
                </a:lnTo>
                <a:lnTo>
                  <a:pt x="2421" y="3027"/>
                </a:lnTo>
                <a:lnTo>
                  <a:pt x="2142" y="2840"/>
                </a:lnTo>
                <a:lnTo>
                  <a:pt x="1863" y="2654"/>
                </a:lnTo>
                <a:lnTo>
                  <a:pt x="1583" y="2514"/>
                </a:lnTo>
                <a:lnTo>
                  <a:pt x="1257" y="2375"/>
                </a:lnTo>
                <a:lnTo>
                  <a:pt x="931" y="2282"/>
                </a:lnTo>
                <a:lnTo>
                  <a:pt x="605" y="2188"/>
                </a:lnTo>
                <a:lnTo>
                  <a:pt x="280" y="2142"/>
                </a:lnTo>
                <a:close/>
                <a:moveTo>
                  <a:pt x="140" y="0"/>
                </a:moveTo>
                <a:lnTo>
                  <a:pt x="93" y="47"/>
                </a:lnTo>
                <a:lnTo>
                  <a:pt x="0" y="140"/>
                </a:lnTo>
                <a:lnTo>
                  <a:pt x="0" y="279"/>
                </a:lnTo>
                <a:lnTo>
                  <a:pt x="0" y="885"/>
                </a:lnTo>
                <a:lnTo>
                  <a:pt x="0" y="978"/>
                </a:lnTo>
                <a:lnTo>
                  <a:pt x="47" y="1071"/>
                </a:lnTo>
                <a:lnTo>
                  <a:pt x="140" y="1118"/>
                </a:lnTo>
                <a:lnTo>
                  <a:pt x="233" y="1118"/>
                </a:lnTo>
                <a:lnTo>
                  <a:pt x="699" y="1164"/>
                </a:lnTo>
                <a:lnTo>
                  <a:pt x="1118" y="1257"/>
                </a:lnTo>
                <a:lnTo>
                  <a:pt x="1583" y="1397"/>
                </a:lnTo>
                <a:lnTo>
                  <a:pt x="1956" y="1583"/>
                </a:lnTo>
                <a:lnTo>
                  <a:pt x="2375" y="1769"/>
                </a:lnTo>
                <a:lnTo>
                  <a:pt x="2747" y="2002"/>
                </a:lnTo>
                <a:lnTo>
                  <a:pt x="3073" y="2235"/>
                </a:lnTo>
                <a:lnTo>
                  <a:pt x="3399" y="2561"/>
                </a:lnTo>
                <a:lnTo>
                  <a:pt x="3679" y="2840"/>
                </a:lnTo>
                <a:lnTo>
                  <a:pt x="3958" y="3213"/>
                </a:lnTo>
                <a:lnTo>
                  <a:pt x="4191" y="3585"/>
                </a:lnTo>
                <a:lnTo>
                  <a:pt x="4377" y="3958"/>
                </a:lnTo>
                <a:lnTo>
                  <a:pt x="4563" y="4377"/>
                </a:lnTo>
                <a:lnTo>
                  <a:pt x="4656" y="4796"/>
                </a:lnTo>
                <a:lnTo>
                  <a:pt x="4749" y="5262"/>
                </a:lnTo>
                <a:lnTo>
                  <a:pt x="4796" y="5681"/>
                </a:lnTo>
                <a:lnTo>
                  <a:pt x="4843" y="5774"/>
                </a:lnTo>
                <a:lnTo>
                  <a:pt x="4889" y="5867"/>
                </a:lnTo>
                <a:lnTo>
                  <a:pt x="4982" y="5913"/>
                </a:lnTo>
                <a:lnTo>
                  <a:pt x="5075" y="5960"/>
                </a:lnTo>
                <a:lnTo>
                  <a:pt x="5681" y="5960"/>
                </a:lnTo>
                <a:lnTo>
                  <a:pt x="5774" y="5913"/>
                </a:lnTo>
                <a:lnTo>
                  <a:pt x="5867" y="5867"/>
                </a:lnTo>
                <a:lnTo>
                  <a:pt x="5960" y="5774"/>
                </a:lnTo>
                <a:lnTo>
                  <a:pt x="5960" y="5681"/>
                </a:lnTo>
                <a:lnTo>
                  <a:pt x="5914" y="5122"/>
                </a:lnTo>
                <a:lnTo>
                  <a:pt x="5820" y="4563"/>
                </a:lnTo>
                <a:lnTo>
                  <a:pt x="5634" y="4051"/>
                </a:lnTo>
                <a:lnTo>
                  <a:pt x="5448" y="3539"/>
                </a:lnTo>
                <a:lnTo>
                  <a:pt x="5215" y="3073"/>
                </a:lnTo>
                <a:lnTo>
                  <a:pt x="4889" y="2608"/>
                </a:lnTo>
                <a:lnTo>
                  <a:pt x="4563" y="2142"/>
                </a:lnTo>
                <a:lnTo>
                  <a:pt x="4191" y="1723"/>
                </a:lnTo>
                <a:lnTo>
                  <a:pt x="3772" y="1350"/>
                </a:lnTo>
                <a:lnTo>
                  <a:pt x="3353" y="1024"/>
                </a:lnTo>
                <a:lnTo>
                  <a:pt x="2887" y="745"/>
                </a:lnTo>
                <a:lnTo>
                  <a:pt x="2421" y="512"/>
                </a:lnTo>
                <a:lnTo>
                  <a:pt x="1909" y="279"/>
                </a:lnTo>
                <a:lnTo>
                  <a:pt x="1350" y="140"/>
                </a:lnTo>
                <a:lnTo>
                  <a:pt x="838" y="47"/>
                </a:lnTo>
                <a:lnTo>
                  <a:pt x="280" y="0"/>
                </a:lnTo>
                <a:close/>
              </a:path>
            </a:pathLst>
          </a:custGeom>
          <a:solidFill>
            <a:srgbClr val="D41F8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165107" y="2651331"/>
            <a:ext cx="3353243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b="1" dirty="0">
                <a:solidFill>
                  <a:schemeClr val="bg1"/>
                </a:solidFill>
                <a:cs typeface="+mn-ea"/>
                <a:sym typeface="+mn-lt"/>
              </a:rPr>
              <a:t>Kotlin automatically assigns the type for the lambda function parameters to match the function declaration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178924" y="365398"/>
            <a:ext cx="38341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ATTEN</a:t>
            </a:r>
            <a:r>
              <a:rPr kumimoji="0" lang="x-none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ION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0" y="1565275"/>
            <a:ext cx="2095500" cy="2095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035" y="1679575"/>
            <a:ext cx="2447925" cy="1866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455" y="4164330"/>
            <a:ext cx="8172450" cy="1123950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8" grpId="0" animBg="1"/>
      <p:bldP spid="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188210" y="1018540"/>
            <a:ext cx="60769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br>
              <a:rPr lang="en-US" b="1">
                <a:solidFill>
                  <a:schemeClr val="bg1"/>
                </a:solidFill>
              </a:rPr>
            </a:br>
            <a:r>
              <a:rPr lang="en-US" altLang="en-US" b="1">
                <a:solidFill>
                  <a:schemeClr val="bg1"/>
                </a:solidFill>
              </a:rPr>
              <a:t>Can't </a:t>
            </a:r>
            <a:r>
              <a:rPr lang="en-US" b="1">
                <a:solidFill>
                  <a:schemeClr val="bg1"/>
                </a:solidFill>
              </a:rPr>
              <a:t> use the </a:t>
            </a:r>
            <a:r>
              <a:rPr lang="en-US" b="1">
                <a:solidFill>
                  <a:srgbClr val="FF0000"/>
                </a:solidFill>
              </a:rPr>
              <a:t>return </a:t>
            </a:r>
            <a:r>
              <a:rPr lang="en-US" b="1">
                <a:solidFill>
                  <a:schemeClr val="bg1"/>
                </a:solidFill>
              </a:rPr>
              <a:t>keyword</a:t>
            </a:r>
            <a:endParaRPr lang="en-US" b="1">
              <a:solidFill>
                <a:schemeClr val="bg1"/>
              </a:solidFill>
            </a:endParaRPr>
          </a:p>
          <a:p>
            <a:r>
              <a:rPr lang="en-US" altLang="en-US" b="1">
                <a:solidFill>
                  <a:schemeClr val="bg1"/>
                </a:solidFill>
              </a:rPr>
              <a:t>We</a:t>
            </a:r>
            <a:r>
              <a:rPr lang="en-US" b="1">
                <a:solidFill>
                  <a:schemeClr val="bg1"/>
                </a:solidFill>
              </a:rPr>
              <a:t> can specify as many values as </a:t>
            </a:r>
            <a:r>
              <a:rPr lang="en-US" altLang="en-US" b="1">
                <a:solidFill>
                  <a:schemeClr val="bg1"/>
                </a:solidFill>
              </a:rPr>
              <a:t>we </a:t>
            </a:r>
            <a:r>
              <a:rPr lang="en-US" b="1">
                <a:solidFill>
                  <a:schemeClr val="bg1"/>
                </a:solidFill>
              </a:rPr>
              <a:t>want</a:t>
            </a:r>
            <a:endParaRPr lang="en-US" b="1">
              <a:solidFill>
                <a:schemeClr val="bg1"/>
              </a:solidFill>
            </a:endParaRPr>
          </a:p>
          <a:p>
            <a:r>
              <a:rPr lang="en-US" altLang="en-US" b="1">
                <a:solidFill>
                  <a:schemeClr val="bg1"/>
                </a:solidFill>
              </a:rPr>
              <a:t>G</a:t>
            </a:r>
            <a:r>
              <a:rPr lang="en-US" b="1">
                <a:solidFill>
                  <a:schemeClr val="bg1"/>
                </a:solidFill>
              </a:rPr>
              <a:t>et the final value as the return value of the function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210" y="3022600"/>
            <a:ext cx="8001000" cy="140017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6198235" y="4471035"/>
            <a:ext cx="7620" cy="768985"/>
          </a:xfrm>
          <a:prstGeom prst="straightConnector1">
            <a:avLst/>
          </a:prstGeom>
          <a:ln w="508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4371340" y="5349875"/>
            <a:ext cx="389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Sum of 10 and 10 is 100</a:t>
            </a:r>
            <a:endParaRPr lang="en-US" b="1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715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809184" y="5304303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03265" y="576225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2318385" y="1557655"/>
            <a:ext cx="37598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If the lambda function is </a:t>
            </a:r>
            <a:r>
              <a:rPr lang="en-US" b="1">
                <a:solidFill>
                  <a:srgbClr val="FF0000"/>
                </a:solidFill>
              </a:rPr>
              <a:t>the last parameter</a:t>
            </a:r>
            <a:r>
              <a:rPr lang="en-US" b="1">
                <a:solidFill>
                  <a:schemeClr val="bg1"/>
                </a:solidFill>
              </a:rPr>
              <a:t> of a function, we can write the content of the lambda function outside the pair </a:t>
            </a:r>
            <a:r>
              <a:rPr lang="en-US" b="1">
                <a:solidFill>
                  <a:srgbClr val="FF0000"/>
                </a:solidFill>
              </a:rPr>
              <a:t>()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0" y="3352165"/>
            <a:ext cx="6629400" cy="723900"/>
          </a:xfrm>
          <a:prstGeom prst="rect">
            <a:avLst/>
          </a:prstGeom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888" y="1758719"/>
            <a:ext cx="264621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0</a:t>
            </a:r>
            <a:r>
              <a:rPr lang="" altLang="en-US" sz="72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zh-CN" alt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4670643" y="144843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886657" y="134193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26092" y="4712382"/>
            <a:ext cx="833980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46095" y="3820171"/>
            <a:ext cx="389981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" altLang="en-US" sz="32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Inlilne</a:t>
            </a:r>
            <a:endParaRPr lang="" altLang="en-US" sz="3200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9 0.091 L 0.125 0.091 L 0.048 0.147 L 0.077 0.238 L 0 0.182 L -0.077 0.238 L -0.048 0.147 L -0.125 0.091 L -0.029 0.091 L 0 0 Z" pathEditMode="relative" ptsTypes="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9 0.091 L 0.125 0.091 L 0.048 0.147 L 0.077 0.238 L 0 0.182 L -0.077 0.238 L -0.048 0.147 L -0.125 0.091 L -0.029 0.091 L 0 0 Z" pathEditMode="relative" ptsTypes="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9 0.091 L 0.125 0.091 L 0.048 0.147 L 0.077 0.238 L 0 0.182 L -0.077 0.238 L -0.048 0.147 L -0.125 0.091 L -0.029 0.091 L 0 0 Z" pathEditMode="relative" ptsTypes="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4" grpId="0" bldLvl="0" animBg="1"/>
      <p:bldP spid="25" grpId="0" bldLvl="0" animBg="1"/>
      <p:bldP spid="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0249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Inline </a:t>
            </a:r>
            <a:r>
              <a:rPr lang="en-US" sz="2400" dirty="0" smtClean="0">
                <a:solidFill>
                  <a:schemeClr val="bg1"/>
                </a:solidFill>
                <a:cs typeface="+mn-ea"/>
                <a:sym typeface="+mn-lt"/>
              </a:rPr>
              <a:t>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200" y="1224915"/>
            <a:ext cx="69818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41F86"/>
                </a:solidFill>
              </a:rPr>
              <a:t>Using higher-order functions impose certain runtime penalties: each function is an object, and it captures a closure, such as those variable, another function,… </a:t>
            </a:r>
            <a:endParaRPr lang="en-US" dirty="0" smtClean="0">
              <a:solidFill>
                <a:srgbClr val="D41F86"/>
              </a:solidFill>
            </a:endParaRPr>
          </a:p>
        </p:txBody>
      </p:sp>
      <p:sp>
        <p:nvSpPr>
          <p:cNvPr id="13" name="Text Box 1"/>
          <p:cNvSpPr txBox="1"/>
          <p:nvPr/>
        </p:nvSpPr>
        <p:spPr>
          <a:xfrm>
            <a:off x="2152638" y="2253189"/>
            <a:ext cx="6791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41F86"/>
                </a:solidFill>
                <a:effectLst/>
              </a:rPr>
              <a:t>Inline function is a function which put all code inside function to the place where it was </a:t>
            </a:r>
            <a:r>
              <a:rPr lang="en-US" dirty="0" err="1" smtClean="0">
                <a:solidFill>
                  <a:srgbClr val="D41F86"/>
                </a:solidFill>
                <a:effectLst/>
              </a:rPr>
              <a:t>called.Inline</a:t>
            </a:r>
            <a:r>
              <a:rPr lang="en-US" dirty="0" smtClean="0">
                <a:solidFill>
                  <a:srgbClr val="D41F86"/>
                </a:solidFill>
                <a:effectLst/>
              </a:rPr>
              <a:t> modifier affects both function itself and lambdas pass to it.</a:t>
            </a:r>
            <a:endParaRPr lang="en-US" dirty="0" smtClean="0">
              <a:solidFill>
                <a:srgbClr val="D41F86"/>
              </a:solidFill>
              <a:effectLst/>
            </a:endParaRPr>
          </a:p>
        </p:txBody>
      </p:sp>
      <p:pic>
        <p:nvPicPr>
          <p:cNvPr id="3" name="Picture 2" descr="Screen Shot 2019-07-17 at 18.40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87" y="4384316"/>
            <a:ext cx="5372100" cy="647700"/>
          </a:xfrm>
          <a:prstGeom prst="rect">
            <a:avLst/>
          </a:prstGeom>
        </p:spPr>
      </p:pic>
      <p:pic>
        <p:nvPicPr>
          <p:cNvPr id="5" name="Picture 4" descr="Screen Shot 2019-07-17 at 18.43.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770" y="3427788"/>
            <a:ext cx="3733800" cy="609600"/>
          </a:xfrm>
          <a:prstGeom prst="rect">
            <a:avLst/>
          </a:prstGeom>
        </p:spPr>
      </p:pic>
      <p:sp>
        <p:nvSpPr>
          <p:cNvPr id="15" name="Text Box 1"/>
          <p:cNvSpPr txBox="1"/>
          <p:nvPr/>
        </p:nvSpPr>
        <p:spPr>
          <a:xfrm>
            <a:off x="2071511" y="5366387"/>
            <a:ext cx="679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Inline may cause the generated code to grow.</a:t>
            </a: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18" name="Shape 4233"/>
          <p:cNvSpPr/>
          <p:nvPr/>
        </p:nvSpPr>
        <p:spPr>
          <a:xfrm>
            <a:off x="1777365" y="2252980"/>
            <a:ext cx="294005" cy="365125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652" y="4330"/>
                </a:moveTo>
                <a:lnTo>
                  <a:pt x="512" y="4377"/>
                </a:lnTo>
                <a:lnTo>
                  <a:pt x="373" y="4470"/>
                </a:lnTo>
                <a:lnTo>
                  <a:pt x="233" y="4563"/>
                </a:lnTo>
                <a:lnTo>
                  <a:pt x="140" y="4703"/>
                </a:lnTo>
                <a:lnTo>
                  <a:pt x="47" y="4842"/>
                </a:lnTo>
                <a:lnTo>
                  <a:pt x="0" y="4982"/>
                </a:lnTo>
                <a:lnTo>
                  <a:pt x="0" y="5122"/>
                </a:lnTo>
                <a:lnTo>
                  <a:pt x="0" y="5308"/>
                </a:lnTo>
                <a:lnTo>
                  <a:pt x="47" y="5448"/>
                </a:lnTo>
                <a:lnTo>
                  <a:pt x="140" y="5587"/>
                </a:lnTo>
                <a:lnTo>
                  <a:pt x="233" y="5727"/>
                </a:lnTo>
                <a:lnTo>
                  <a:pt x="373" y="5820"/>
                </a:lnTo>
                <a:lnTo>
                  <a:pt x="512" y="5913"/>
                </a:lnTo>
                <a:lnTo>
                  <a:pt x="652" y="5913"/>
                </a:lnTo>
                <a:lnTo>
                  <a:pt x="792" y="5960"/>
                </a:lnTo>
                <a:lnTo>
                  <a:pt x="978" y="5913"/>
                </a:lnTo>
                <a:lnTo>
                  <a:pt x="1118" y="5913"/>
                </a:lnTo>
                <a:lnTo>
                  <a:pt x="1257" y="5820"/>
                </a:lnTo>
                <a:lnTo>
                  <a:pt x="1397" y="5727"/>
                </a:lnTo>
                <a:lnTo>
                  <a:pt x="1490" y="5587"/>
                </a:lnTo>
                <a:lnTo>
                  <a:pt x="1537" y="5448"/>
                </a:lnTo>
                <a:lnTo>
                  <a:pt x="1583" y="5308"/>
                </a:lnTo>
                <a:lnTo>
                  <a:pt x="1630" y="5122"/>
                </a:lnTo>
                <a:lnTo>
                  <a:pt x="1583" y="4982"/>
                </a:lnTo>
                <a:lnTo>
                  <a:pt x="1537" y="4842"/>
                </a:lnTo>
                <a:lnTo>
                  <a:pt x="1490" y="4703"/>
                </a:lnTo>
                <a:lnTo>
                  <a:pt x="1397" y="4563"/>
                </a:lnTo>
                <a:lnTo>
                  <a:pt x="1257" y="4470"/>
                </a:lnTo>
                <a:lnTo>
                  <a:pt x="1118" y="4377"/>
                </a:lnTo>
                <a:lnTo>
                  <a:pt x="978" y="4330"/>
                </a:lnTo>
                <a:close/>
                <a:moveTo>
                  <a:pt x="280" y="2142"/>
                </a:moveTo>
                <a:lnTo>
                  <a:pt x="186" y="2188"/>
                </a:lnTo>
                <a:lnTo>
                  <a:pt x="93" y="2235"/>
                </a:lnTo>
                <a:lnTo>
                  <a:pt x="0" y="2328"/>
                </a:lnTo>
                <a:lnTo>
                  <a:pt x="0" y="2421"/>
                </a:lnTo>
                <a:lnTo>
                  <a:pt x="0" y="2980"/>
                </a:lnTo>
                <a:lnTo>
                  <a:pt x="0" y="3120"/>
                </a:lnTo>
                <a:lnTo>
                  <a:pt x="47" y="3166"/>
                </a:lnTo>
                <a:lnTo>
                  <a:pt x="140" y="3259"/>
                </a:lnTo>
                <a:lnTo>
                  <a:pt x="233" y="3259"/>
                </a:lnTo>
                <a:lnTo>
                  <a:pt x="699" y="3353"/>
                </a:lnTo>
                <a:lnTo>
                  <a:pt x="1118" y="3492"/>
                </a:lnTo>
                <a:lnTo>
                  <a:pt x="1537" y="3725"/>
                </a:lnTo>
                <a:lnTo>
                  <a:pt x="1909" y="4051"/>
                </a:lnTo>
                <a:lnTo>
                  <a:pt x="2189" y="4423"/>
                </a:lnTo>
                <a:lnTo>
                  <a:pt x="2421" y="4796"/>
                </a:lnTo>
                <a:lnTo>
                  <a:pt x="2608" y="5215"/>
                </a:lnTo>
                <a:lnTo>
                  <a:pt x="2654" y="5727"/>
                </a:lnTo>
                <a:lnTo>
                  <a:pt x="2701" y="5820"/>
                </a:lnTo>
                <a:lnTo>
                  <a:pt x="2747" y="5867"/>
                </a:lnTo>
                <a:lnTo>
                  <a:pt x="2840" y="5913"/>
                </a:lnTo>
                <a:lnTo>
                  <a:pt x="2934" y="5960"/>
                </a:lnTo>
                <a:lnTo>
                  <a:pt x="3492" y="5960"/>
                </a:lnTo>
                <a:lnTo>
                  <a:pt x="3632" y="5913"/>
                </a:lnTo>
                <a:lnTo>
                  <a:pt x="3725" y="5867"/>
                </a:lnTo>
                <a:lnTo>
                  <a:pt x="3772" y="5774"/>
                </a:lnTo>
                <a:lnTo>
                  <a:pt x="3772" y="5681"/>
                </a:lnTo>
                <a:lnTo>
                  <a:pt x="3725" y="5308"/>
                </a:lnTo>
                <a:lnTo>
                  <a:pt x="3679" y="4982"/>
                </a:lnTo>
                <a:lnTo>
                  <a:pt x="3585" y="4656"/>
                </a:lnTo>
                <a:lnTo>
                  <a:pt x="3446" y="4377"/>
                </a:lnTo>
                <a:lnTo>
                  <a:pt x="3306" y="4051"/>
                </a:lnTo>
                <a:lnTo>
                  <a:pt x="3120" y="3772"/>
                </a:lnTo>
                <a:lnTo>
                  <a:pt x="2887" y="3492"/>
                </a:lnTo>
                <a:lnTo>
                  <a:pt x="2654" y="3259"/>
                </a:lnTo>
                <a:lnTo>
                  <a:pt x="2421" y="3027"/>
                </a:lnTo>
                <a:lnTo>
                  <a:pt x="2142" y="2840"/>
                </a:lnTo>
                <a:lnTo>
                  <a:pt x="1863" y="2654"/>
                </a:lnTo>
                <a:lnTo>
                  <a:pt x="1583" y="2514"/>
                </a:lnTo>
                <a:lnTo>
                  <a:pt x="1257" y="2375"/>
                </a:lnTo>
                <a:lnTo>
                  <a:pt x="931" y="2282"/>
                </a:lnTo>
                <a:lnTo>
                  <a:pt x="605" y="2188"/>
                </a:lnTo>
                <a:lnTo>
                  <a:pt x="280" y="2142"/>
                </a:lnTo>
                <a:close/>
                <a:moveTo>
                  <a:pt x="140" y="0"/>
                </a:moveTo>
                <a:lnTo>
                  <a:pt x="93" y="47"/>
                </a:lnTo>
                <a:lnTo>
                  <a:pt x="0" y="140"/>
                </a:lnTo>
                <a:lnTo>
                  <a:pt x="0" y="279"/>
                </a:lnTo>
                <a:lnTo>
                  <a:pt x="0" y="885"/>
                </a:lnTo>
                <a:lnTo>
                  <a:pt x="0" y="978"/>
                </a:lnTo>
                <a:lnTo>
                  <a:pt x="47" y="1071"/>
                </a:lnTo>
                <a:lnTo>
                  <a:pt x="140" y="1118"/>
                </a:lnTo>
                <a:lnTo>
                  <a:pt x="233" y="1118"/>
                </a:lnTo>
                <a:lnTo>
                  <a:pt x="699" y="1164"/>
                </a:lnTo>
                <a:lnTo>
                  <a:pt x="1118" y="1257"/>
                </a:lnTo>
                <a:lnTo>
                  <a:pt x="1583" y="1397"/>
                </a:lnTo>
                <a:lnTo>
                  <a:pt x="1956" y="1583"/>
                </a:lnTo>
                <a:lnTo>
                  <a:pt x="2375" y="1769"/>
                </a:lnTo>
                <a:lnTo>
                  <a:pt x="2747" y="2002"/>
                </a:lnTo>
                <a:lnTo>
                  <a:pt x="3073" y="2235"/>
                </a:lnTo>
                <a:lnTo>
                  <a:pt x="3399" y="2561"/>
                </a:lnTo>
                <a:lnTo>
                  <a:pt x="3679" y="2840"/>
                </a:lnTo>
                <a:lnTo>
                  <a:pt x="3958" y="3213"/>
                </a:lnTo>
                <a:lnTo>
                  <a:pt x="4191" y="3585"/>
                </a:lnTo>
                <a:lnTo>
                  <a:pt x="4377" y="3958"/>
                </a:lnTo>
                <a:lnTo>
                  <a:pt x="4563" y="4377"/>
                </a:lnTo>
                <a:lnTo>
                  <a:pt x="4656" y="4796"/>
                </a:lnTo>
                <a:lnTo>
                  <a:pt x="4749" y="5262"/>
                </a:lnTo>
                <a:lnTo>
                  <a:pt x="4796" y="5681"/>
                </a:lnTo>
                <a:lnTo>
                  <a:pt x="4843" y="5774"/>
                </a:lnTo>
                <a:lnTo>
                  <a:pt x="4889" y="5867"/>
                </a:lnTo>
                <a:lnTo>
                  <a:pt x="4982" y="5913"/>
                </a:lnTo>
                <a:lnTo>
                  <a:pt x="5075" y="5960"/>
                </a:lnTo>
                <a:lnTo>
                  <a:pt x="5681" y="5960"/>
                </a:lnTo>
                <a:lnTo>
                  <a:pt x="5774" y="5913"/>
                </a:lnTo>
                <a:lnTo>
                  <a:pt x="5867" y="5867"/>
                </a:lnTo>
                <a:lnTo>
                  <a:pt x="5960" y="5774"/>
                </a:lnTo>
                <a:lnTo>
                  <a:pt x="5960" y="5681"/>
                </a:lnTo>
                <a:lnTo>
                  <a:pt x="5914" y="5122"/>
                </a:lnTo>
                <a:lnTo>
                  <a:pt x="5820" y="4563"/>
                </a:lnTo>
                <a:lnTo>
                  <a:pt x="5634" y="4051"/>
                </a:lnTo>
                <a:lnTo>
                  <a:pt x="5448" y="3539"/>
                </a:lnTo>
                <a:lnTo>
                  <a:pt x="5215" y="3073"/>
                </a:lnTo>
                <a:lnTo>
                  <a:pt x="4889" y="2608"/>
                </a:lnTo>
                <a:lnTo>
                  <a:pt x="4563" y="2142"/>
                </a:lnTo>
                <a:lnTo>
                  <a:pt x="4191" y="1723"/>
                </a:lnTo>
                <a:lnTo>
                  <a:pt x="3772" y="1350"/>
                </a:lnTo>
                <a:lnTo>
                  <a:pt x="3353" y="1024"/>
                </a:lnTo>
                <a:lnTo>
                  <a:pt x="2887" y="745"/>
                </a:lnTo>
                <a:lnTo>
                  <a:pt x="2421" y="512"/>
                </a:lnTo>
                <a:lnTo>
                  <a:pt x="1909" y="279"/>
                </a:lnTo>
                <a:lnTo>
                  <a:pt x="1350" y="140"/>
                </a:lnTo>
                <a:lnTo>
                  <a:pt x="838" y="47"/>
                </a:lnTo>
                <a:lnTo>
                  <a:pt x="280" y="0"/>
                </a:lnTo>
                <a:close/>
              </a:path>
            </a:pathLst>
          </a:custGeom>
          <a:solidFill>
            <a:srgbClr val="D41F8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6" name="Shape 4233"/>
          <p:cNvSpPr/>
          <p:nvPr/>
        </p:nvSpPr>
        <p:spPr>
          <a:xfrm>
            <a:off x="1777365" y="1295400"/>
            <a:ext cx="294005" cy="365125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652" y="4330"/>
                </a:moveTo>
                <a:lnTo>
                  <a:pt x="512" y="4377"/>
                </a:lnTo>
                <a:lnTo>
                  <a:pt x="373" y="4470"/>
                </a:lnTo>
                <a:lnTo>
                  <a:pt x="233" y="4563"/>
                </a:lnTo>
                <a:lnTo>
                  <a:pt x="140" y="4703"/>
                </a:lnTo>
                <a:lnTo>
                  <a:pt x="47" y="4842"/>
                </a:lnTo>
                <a:lnTo>
                  <a:pt x="0" y="4982"/>
                </a:lnTo>
                <a:lnTo>
                  <a:pt x="0" y="5122"/>
                </a:lnTo>
                <a:lnTo>
                  <a:pt x="0" y="5308"/>
                </a:lnTo>
                <a:lnTo>
                  <a:pt x="47" y="5448"/>
                </a:lnTo>
                <a:lnTo>
                  <a:pt x="140" y="5587"/>
                </a:lnTo>
                <a:lnTo>
                  <a:pt x="233" y="5727"/>
                </a:lnTo>
                <a:lnTo>
                  <a:pt x="373" y="5820"/>
                </a:lnTo>
                <a:lnTo>
                  <a:pt x="512" y="5913"/>
                </a:lnTo>
                <a:lnTo>
                  <a:pt x="652" y="5913"/>
                </a:lnTo>
                <a:lnTo>
                  <a:pt x="792" y="5960"/>
                </a:lnTo>
                <a:lnTo>
                  <a:pt x="978" y="5913"/>
                </a:lnTo>
                <a:lnTo>
                  <a:pt x="1118" y="5913"/>
                </a:lnTo>
                <a:lnTo>
                  <a:pt x="1257" y="5820"/>
                </a:lnTo>
                <a:lnTo>
                  <a:pt x="1397" y="5727"/>
                </a:lnTo>
                <a:lnTo>
                  <a:pt x="1490" y="5587"/>
                </a:lnTo>
                <a:lnTo>
                  <a:pt x="1537" y="5448"/>
                </a:lnTo>
                <a:lnTo>
                  <a:pt x="1583" y="5308"/>
                </a:lnTo>
                <a:lnTo>
                  <a:pt x="1630" y="5122"/>
                </a:lnTo>
                <a:lnTo>
                  <a:pt x="1583" y="4982"/>
                </a:lnTo>
                <a:lnTo>
                  <a:pt x="1537" y="4842"/>
                </a:lnTo>
                <a:lnTo>
                  <a:pt x="1490" y="4703"/>
                </a:lnTo>
                <a:lnTo>
                  <a:pt x="1397" y="4563"/>
                </a:lnTo>
                <a:lnTo>
                  <a:pt x="1257" y="4470"/>
                </a:lnTo>
                <a:lnTo>
                  <a:pt x="1118" y="4377"/>
                </a:lnTo>
                <a:lnTo>
                  <a:pt x="978" y="4330"/>
                </a:lnTo>
                <a:close/>
                <a:moveTo>
                  <a:pt x="280" y="2142"/>
                </a:moveTo>
                <a:lnTo>
                  <a:pt x="186" y="2188"/>
                </a:lnTo>
                <a:lnTo>
                  <a:pt x="93" y="2235"/>
                </a:lnTo>
                <a:lnTo>
                  <a:pt x="0" y="2328"/>
                </a:lnTo>
                <a:lnTo>
                  <a:pt x="0" y="2421"/>
                </a:lnTo>
                <a:lnTo>
                  <a:pt x="0" y="2980"/>
                </a:lnTo>
                <a:lnTo>
                  <a:pt x="0" y="3120"/>
                </a:lnTo>
                <a:lnTo>
                  <a:pt x="47" y="3166"/>
                </a:lnTo>
                <a:lnTo>
                  <a:pt x="140" y="3259"/>
                </a:lnTo>
                <a:lnTo>
                  <a:pt x="233" y="3259"/>
                </a:lnTo>
                <a:lnTo>
                  <a:pt x="699" y="3353"/>
                </a:lnTo>
                <a:lnTo>
                  <a:pt x="1118" y="3492"/>
                </a:lnTo>
                <a:lnTo>
                  <a:pt x="1537" y="3725"/>
                </a:lnTo>
                <a:lnTo>
                  <a:pt x="1909" y="4051"/>
                </a:lnTo>
                <a:lnTo>
                  <a:pt x="2189" y="4423"/>
                </a:lnTo>
                <a:lnTo>
                  <a:pt x="2421" y="4796"/>
                </a:lnTo>
                <a:lnTo>
                  <a:pt x="2608" y="5215"/>
                </a:lnTo>
                <a:lnTo>
                  <a:pt x="2654" y="5727"/>
                </a:lnTo>
                <a:lnTo>
                  <a:pt x="2701" y="5820"/>
                </a:lnTo>
                <a:lnTo>
                  <a:pt x="2747" y="5867"/>
                </a:lnTo>
                <a:lnTo>
                  <a:pt x="2840" y="5913"/>
                </a:lnTo>
                <a:lnTo>
                  <a:pt x="2934" y="5960"/>
                </a:lnTo>
                <a:lnTo>
                  <a:pt x="3492" y="5960"/>
                </a:lnTo>
                <a:lnTo>
                  <a:pt x="3632" y="5913"/>
                </a:lnTo>
                <a:lnTo>
                  <a:pt x="3725" y="5867"/>
                </a:lnTo>
                <a:lnTo>
                  <a:pt x="3772" y="5774"/>
                </a:lnTo>
                <a:lnTo>
                  <a:pt x="3772" y="5681"/>
                </a:lnTo>
                <a:lnTo>
                  <a:pt x="3725" y="5308"/>
                </a:lnTo>
                <a:lnTo>
                  <a:pt x="3679" y="4982"/>
                </a:lnTo>
                <a:lnTo>
                  <a:pt x="3585" y="4656"/>
                </a:lnTo>
                <a:lnTo>
                  <a:pt x="3446" y="4377"/>
                </a:lnTo>
                <a:lnTo>
                  <a:pt x="3306" y="4051"/>
                </a:lnTo>
                <a:lnTo>
                  <a:pt x="3120" y="3772"/>
                </a:lnTo>
                <a:lnTo>
                  <a:pt x="2887" y="3492"/>
                </a:lnTo>
                <a:lnTo>
                  <a:pt x="2654" y="3259"/>
                </a:lnTo>
                <a:lnTo>
                  <a:pt x="2421" y="3027"/>
                </a:lnTo>
                <a:lnTo>
                  <a:pt x="2142" y="2840"/>
                </a:lnTo>
                <a:lnTo>
                  <a:pt x="1863" y="2654"/>
                </a:lnTo>
                <a:lnTo>
                  <a:pt x="1583" y="2514"/>
                </a:lnTo>
                <a:lnTo>
                  <a:pt x="1257" y="2375"/>
                </a:lnTo>
                <a:lnTo>
                  <a:pt x="931" y="2282"/>
                </a:lnTo>
                <a:lnTo>
                  <a:pt x="605" y="2188"/>
                </a:lnTo>
                <a:lnTo>
                  <a:pt x="280" y="2142"/>
                </a:lnTo>
                <a:close/>
                <a:moveTo>
                  <a:pt x="140" y="0"/>
                </a:moveTo>
                <a:lnTo>
                  <a:pt x="93" y="47"/>
                </a:lnTo>
                <a:lnTo>
                  <a:pt x="0" y="140"/>
                </a:lnTo>
                <a:lnTo>
                  <a:pt x="0" y="279"/>
                </a:lnTo>
                <a:lnTo>
                  <a:pt x="0" y="885"/>
                </a:lnTo>
                <a:lnTo>
                  <a:pt x="0" y="978"/>
                </a:lnTo>
                <a:lnTo>
                  <a:pt x="47" y="1071"/>
                </a:lnTo>
                <a:lnTo>
                  <a:pt x="140" y="1118"/>
                </a:lnTo>
                <a:lnTo>
                  <a:pt x="233" y="1118"/>
                </a:lnTo>
                <a:lnTo>
                  <a:pt x="699" y="1164"/>
                </a:lnTo>
                <a:lnTo>
                  <a:pt x="1118" y="1257"/>
                </a:lnTo>
                <a:lnTo>
                  <a:pt x="1583" y="1397"/>
                </a:lnTo>
                <a:lnTo>
                  <a:pt x="1956" y="1583"/>
                </a:lnTo>
                <a:lnTo>
                  <a:pt x="2375" y="1769"/>
                </a:lnTo>
                <a:lnTo>
                  <a:pt x="2747" y="2002"/>
                </a:lnTo>
                <a:lnTo>
                  <a:pt x="3073" y="2235"/>
                </a:lnTo>
                <a:lnTo>
                  <a:pt x="3399" y="2561"/>
                </a:lnTo>
                <a:lnTo>
                  <a:pt x="3679" y="2840"/>
                </a:lnTo>
                <a:lnTo>
                  <a:pt x="3958" y="3213"/>
                </a:lnTo>
                <a:lnTo>
                  <a:pt x="4191" y="3585"/>
                </a:lnTo>
                <a:lnTo>
                  <a:pt x="4377" y="3958"/>
                </a:lnTo>
                <a:lnTo>
                  <a:pt x="4563" y="4377"/>
                </a:lnTo>
                <a:lnTo>
                  <a:pt x="4656" y="4796"/>
                </a:lnTo>
                <a:lnTo>
                  <a:pt x="4749" y="5262"/>
                </a:lnTo>
                <a:lnTo>
                  <a:pt x="4796" y="5681"/>
                </a:lnTo>
                <a:lnTo>
                  <a:pt x="4843" y="5774"/>
                </a:lnTo>
                <a:lnTo>
                  <a:pt x="4889" y="5867"/>
                </a:lnTo>
                <a:lnTo>
                  <a:pt x="4982" y="5913"/>
                </a:lnTo>
                <a:lnTo>
                  <a:pt x="5075" y="5960"/>
                </a:lnTo>
                <a:lnTo>
                  <a:pt x="5681" y="5960"/>
                </a:lnTo>
                <a:lnTo>
                  <a:pt x="5774" y="5913"/>
                </a:lnTo>
                <a:lnTo>
                  <a:pt x="5867" y="5867"/>
                </a:lnTo>
                <a:lnTo>
                  <a:pt x="5960" y="5774"/>
                </a:lnTo>
                <a:lnTo>
                  <a:pt x="5960" y="5681"/>
                </a:lnTo>
                <a:lnTo>
                  <a:pt x="5914" y="5122"/>
                </a:lnTo>
                <a:lnTo>
                  <a:pt x="5820" y="4563"/>
                </a:lnTo>
                <a:lnTo>
                  <a:pt x="5634" y="4051"/>
                </a:lnTo>
                <a:lnTo>
                  <a:pt x="5448" y="3539"/>
                </a:lnTo>
                <a:lnTo>
                  <a:pt x="5215" y="3073"/>
                </a:lnTo>
                <a:lnTo>
                  <a:pt x="4889" y="2608"/>
                </a:lnTo>
                <a:lnTo>
                  <a:pt x="4563" y="2142"/>
                </a:lnTo>
                <a:lnTo>
                  <a:pt x="4191" y="1723"/>
                </a:lnTo>
                <a:lnTo>
                  <a:pt x="3772" y="1350"/>
                </a:lnTo>
                <a:lnTo>
                  <a:pt x="3353" y="1024"/>
                </a:lnTo>
                <a:lnTo>
                  <a:pt x="2887" y="745"/>
                </a:lnTo>
                <a:lnTo>
                  <a:pt x="2421" y="512"/>
                </a:lnTo>
                <a:lnTo>
                  <a:pt x="1909" y="279"/>
                </a:lnTo>
                <a:lnTo>
                  <a:pt x="1350" y="140"/>
                </a:lnTo>
                <a:lnTo>
                  <a:pt x="838" y="47"/>
                </a:lnTo>
                <a:lnTo>
                  <a:pt x="280" y="0"/>
                </a:lnTo>
                <a:close/>
              </a:path>
            </a:pathLst>
          </a:custGeom>
          <a:solidFill>
            <a:srgbClr val="D41F8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623106" y="5304303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495925" y="89307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0" y="1494971"/>
            <a:ext cx="12192000" cy="1312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Shape 4196"/>
          <p:cNvSpPr/>
          <p:nvPr/>
        </p:nvSpPr>
        <p:spPr>
          <a:xfrm>
            <a:off x="5710890" y="3536494"/>
            <a:ext cx="423663" cy="423592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5588" y="0"/>
                </a:moveTo>
                <a:lnTo>
                  <a:pt x="5402" y="47"/>
                </a:lnTo>
                <a:lnTo>
                  <a:pt x="5216" y="93"/>
                </a:lnTo>
                <a:lnTo>
                  <a:pt x="4843" y="279"/>
                </a:lnTo>
                <a:lnTo>
                  <a:pt x="4517" y="559"/>
                </a:lnTo>
                <a:lnTo>
                  <a:pt x="3819" y="1211"/>
                </a:lnTo>
                <a:lnTo>
                  <a:pt x="979" y="559"/>
                </a:lnTo>
                <a:lnTo>
                  <a:pt x="886" y="559"/>
                </a:lnTo>
                <a:lnTo>
                  <a:pt x="327" y="1117"/>
                </a:lnTo>
                <a:lnTo>
                  <a:pt x="280" y="1164"/>
                </a:lnTo>
                <a:lnTo>
                  <a:pt x="280" y="1211"/>
                </a:lnTo>
                <a:lnTo>
                  <a:pt x="327" y="1304"/>
                </a:lnTo>
                <a:lnTo>
                  <a:pt x="373" y="1350"/>
                </a:lnTo>
                <a:lnTo>
                  <a:pt x="2515" y="2514"/>
                </a:lnTo>
                <a:lnTo>
                  <a:pt x="1398" y="3632"/>
                </a:lnTo>
                <a:lnTo>
                  <a:pt x="606" y="3399"/>
                </a:lnTo>
                <a:lnTo>
                  <a:pt x="560" y="3399"/>
                </a:lnTo>
                <a:lnTo>
                  <a:pt x="467" y="3446"/>
                </a:lnTo>
                <a:lnTo>
                  <a:pt x="48" y="3865"/>
                </a:lnTo>
                <a:lnTo>
                  <a:pt x="1" y="3958"/>
                </a:lnTo>
                <a:lnTo>
                  <a:pt x="48" y="4051"/>
                </a:lnTo>
                <a:lnTo>
                  <a:pt x="1118" y="4842"/>
                </a:lnTo>
                <a:lnTo>
                  <a:pt x="1957" y="5913"/>
                </a:lnTo>
                <a:lnTo>
                  <a:pt x="2050" y="5960"/>
                </a:lnTo>
                <a:lnTo>
                  <a:pt x="2143" y="5960"/>
                </a:lnTo>
                <a:lnTo>
                  <a:pt x="2562" y="5541"/>
                </a:lnTo>
                <a:lnTo>
                  <a:pt x="2608" y="5448"/>
                </a:lnTo>
                <a:lnTo>
                  <a:pt x="2608" y="5401"/>
                </a:lnTo>
                <a:lnTo>
                  <a:pt x="2376" y="4563"/>
                </a:lnTo>
                <a:lnTo>
                  <a:pt x="3447" y="3492"/>
                </a:lnTo>
                <a:lnTo>
                  <a:pt x="4657" y="5634"/>
                </a:lnTo>
                <a:lnTo>
                  <a:pt x="4704" y="5681"/>
                </a:lnTo>
                <a:lnTo>
                  <a:pt x="4750" y="5681"/>
                </a:lnTo>
                <a:lnTo>
                  <a:pt x="4750" y="5727"/>
                </a:lnTo>
                <a:lnTo>
                  <a:pt x="4843" y="5681"/>
                </a:lnTo>
                <a:lnTo>
                  <a:pt x="5402" y="5261"/>
                </a:lnTo>
                <a:lnTo>
                  <a:pt x="5449" y="5215"/>
                </a:lnTo>
                <a:lnTo>
                  <a:pt x="5449" y="5122"/>
                </a:lnTo>
                <a:lnTo>
                  <a:pt x="4750" y="2188"/>
                </a:lnTo>
                <a:lnTo>
                  <a:pt x="5449" y="1490"/>
                </a:lnTo>
                <a:lnTo>
                  <a:pt x="5728" y="1164"/>
                </a:lnTo>
                <a:lnTo>
                  <a:pt x="5914" y="745"/>
                </a:lnTo>
                <a:lnTo>
                  <a:pt x="5961" y="559"/>
                </a:lnTo>
                <a:lnTo>
                  <a:pt x="5961" y="372"/>
                </a:lnTo>
                <a:lnTo>
                  <a:pt x="5914" y="233"/>
                </a:lnTo>
                <a:lnTo>
                  <a:pt x="5868" y="140"/>
                </a:lnTo>
                <a:lnTo>
                  <a:pt x="5728" y="47"/>
                </a:lnTo>
                <a:lnTo>
                  <a:pt x="558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17" name="Shape 4223"/>
          <p:cNvSpPr/>
          <p:nvPr/>
        </p:nvSpPr>
        <p:spPr>
          <a:xfrm>
            <a:off x="2824333" y="3536494"/>
            <a:ext cx="423663" cy="423592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1165" y="0"/>
                </a:moveTo>
                <a:lnTo>
                  <a:pt x="978" y="47"/>
                </a:lnTo>
                <a:lnTo>
                  <a:pt x="839" y="140"/>
                </a:lnTo>
                <a:lnTo>
                  <a:pt x="140" y="792"/>
                </a:lnTo>
                <a:lnTo>
                  <a:pt x="47" y="978"/>
                </a:lnTo>
                <a:lnTo>
                  <a:pt x="1" y="1164"/>
                </a:lnTo>
                <a:lnTo>
                  <a:pt x="47" y="1350"/>
                </a:lnTo>
                <a:lnTo>
                  <a:pt x="140" y="1490"/>
                </a:lnTo>
                <a:lnTo>
                  <a:pt x="1630" y="2980"/>
                </a:lnTo>
                <a:lnTo>
                  <a:pt x="140" y="4423"/>
                </a:lnTo>
                <a:lnTo>
                  <a:pt x="47" y="4610"/>
                </a:lnTo>
                <a:lnTo>
                  <a:pt x="1" y="4796"/>
                </a:lnTo>
                <a:lnTo>
                  <a:pt x="47" y="4982"/>
                </a:lnTo>
                <a:lnTo>
                  <a:pt x="140" y="5122"/>
                </a:lnTo>
                <a:lnTo>
                  <a:pt x="839" y="5820"/>
                </a:lnTo>
                <a:lnTo>
                  <a:pt x="978" y="5913"/>
                </a:lnTo>
                <a:lnTo>
                  <a:pt x="1165" y="5960"/>
                </a:lnTo>
                <a:lnTo>
                  <a:pt x="1351" y="5913"/>
                </a:lnTo>
                <a:lnTo>
                  <a:pt x="1537" y="5820"/>
                </a:lnTo>
                <a:lnTo>
                  <a:pt x="2981" y="4330"/>
                </a:lnTo>
                <a:lnTo>
                  <a:pt x="4471" y="5820"/>
                </a:lnTo>
                <a:lnTo>
                  <a:pt x="4610" y="5913"/>
                </a:lnTo>
                <a:lnTo>
                  <a:pt x="4797" y="5960"/>
                </a:lnTo>
                <a:lnTo>
                  <a:pt x="4983" y="5913"/>
                </a:lnTo>
                <a:lnTo>
                  <a:pt x="5169" y="5820"/>
                </a:lnTo>
                <a:lnTo>
                  <a:pt x="5821" y="5122"/>
                </a:lnTo>
                <a:lnTo>
                  <a:pt x="5914" y="4982"/>
                </a:lnTo>
                <a:lnTo>
                  <a:pt x="5961" y="4796"/>
                </a:lnTo>
                <a:lnTo>
                  <a:pt x="5914" y="4610"/>
                </a:lnTo>
                <a:lnTo>
                  <a:pt x="5821" y="4423"/>
                </a:lnTo>
                <a:lnTo>
                  <a:pt x="4378" y="2980"/>
                </a:lnTo>
                <a:lnTo>
                  <a:pt x="5821" y="1490"/>
                </a:lnTo>
                <a:lnTo>
                  <a:pt x="5914" y="1350"/>
                </a:lnTo>
                <a:lnTo>
                  <a:pt x="5961" y="1164"/>
                </a:lnTo>
                <a:lnTo>
                  <a:pt x="5914" y="978"/>
                </a:lnTo>
                <a:lnTo>
                  <a:pt x="5821" y="792"/>
                </a:lnTo>
                <a:lnTo>
                  <a:pt x="5169" y="140"/>
                </a:lnTo>
                <a:lnTo>
                  <a:pt x="4983" y="47"/>
                </a:lnTo>
                <a:lnTo>
                  <a:pt x="4797" y="0"/>
                </a:lnTo>
                <a:lnTo>
                  <a:pt x="4610" y="47"/>
                </a:lnTo>
                <a:lnTo>
                  <a:pt x="4471" y="140"/>
                </a:lnTo>
                <a:lnTo>
                  <a:pt x="2981" y="1583"/>
                </a:lnTo>
                <a:lnTo>
                  <a:pt x="1537" y="140"/>
                </a:lnTo>
                <a:lnTo>
                  <a:pt x="1351" y="47"/>
                </a:lnTo>
                <a:lnTo>
                  <a:pt x="1165" y="0"/>
                </a:lnTo>
                <a:close/>
              </a:path>
            </a:pathLst>
          </a:custGeom>
          <a:solidFill>
            <a:srgbClr val="D41F8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19" name="Shape 4243"/>
          <p:cNvSpPr/>
          <p:nvPr/>
        </p:nvSpPr>
        <p:spPr>
          <a:xfrm>
            <a:off x="8597447" y="3536459"/>
            <a:ext cx="423663" cy="423663"/>
          </a:xfrm>
          <a:custGeom>
            <a:avLst/>
            <a:gdLst/>
            <a:ahLst/>
            <a:cxnLst/>
            <a:rect l="0" t="0" r="0" b="0"/>
            <a:pathLst>
              <a:path w="5961" h="5961" extrusionOk="0">
                <a:moveTo>
                  <a:pt x="5681" y="1"/>
                </a:moveTo>
                <a:lnTo>
                  <a:pt x="140" y="3214"/>
                </a:lnTo>
                <a:lnTo>
                  <a:pt x="47" y="3307"/>
                </a:lnTo>
                <a:lnTo>
                  <a:pt x="1" y="3400"/>
                </a:lnTo>
                <a:lnTo>
                  <a:pt x="47" y="3493"/>
                </a:lnTo>
                <a:lnTo>
                  <a:pt x="140" y="3586"/>
                </a:lnTo>
                <a:lnTo>
                  <a:pt x="1491" y="4145"/>
                </a:lnTo>
                <a:lnTo>
                  <a:pt x="5029" y="1025"/>
                </a:lnTo>
                <a:lnTo>
                  <a:pt x="2143" y="4564"/>
                </a:lnTo>
                <a:lnTo>
                  <a:pt x="2143" y="5728"/>
                </a:lnTo>
                <a:lnTo>
                  <a:pt x="2189" y="5868"/>
                </a:lnTo>
                <a:lnTo>
                  <a:pt x="2282" y="5914"/>
                </a:lnTo>
                <a:lnTo>
                  <a:pt x="2375" y="5961"/>
                </a:lnTo>
                <a:lnTo>
                  <a:pt x="2469" y="5914"/>
                </a:lnTo>
                <a:lnTo>
                  <a:pt x="2515" y="5868"/>
                </a:lnTo>
                <a:lnTo>
                  <a:pt x="3353" y="4890"/>
                </a:lnTo>
                <a:lnTo>
                  <a:pt x="4843" y="5495"/>
                </a:lnTo>
                <a:lnTo>
                  <a:pt x="5029" y="5495"/>
                </a:lnTo>
                <a:lnTo>
                  <a:pt x="5076" y="5449"/>
                </a:lnTo>
                <a:lnTo>
                  <a:pt x="5123" y="5356"/>
                </a:lnTo>
                <a:lnTo>
                  <a:pt x="5961" y="234"/>
                </a:lnTo>
                <a:lnTo>
                  <a:pt x="5961" y="94"/>
                </a:lnTo>
                <a:lnTo>
                  <a:pt x="5868" y="1"/>
                </a:lnTo>
                <a:close/>
              </a:path>
            </a:pathLst>
          </a:custGeom>
          <a:solidFill>
            <a:srgbClr val="5753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500753" y="3212879"/>
            <a:ext cx="1072092" cy="1072092"/>
          </a:xfrm>
          <a:prstGeom prst="ellipse">
            <a:avLst/>
          </a:prstGeom>
          <a:noFill/>
          <a:ln>
            <a:solidFill>
              <a:srgbClr val="D41F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386675" y="3212244"/>
            <a:ext cx="1072092" cy="10720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73232" y="3212244"/>
            <a:ext cx="1072092" cy="1072092"/>
          </a:xfrm>
          <a:prstGeom prst="ellipse">
            <a:avLst/>
          </a:prstGeom>
          <a:noFill/>
          <a:ln>
            <a:solidFill>
              <a:srgbClr val="5753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733572" y="5098629"/>
            <a:ext cx="2605183" cy="1082226"/>
            <a:chOff x="654795" y="4898726"/>
            <a:chExt cx="2605183" cy="1082226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726564" y="48987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654795" y="4989717"/>
              <a:ext cx="2605183" cy="9912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300" b="1" dirty="0" smtClean="0">
                  <a:solidFill>
                    <a:schemeClr val="bg1"/>
                  </a:solidFill>
                  <a:cs typeface="+mn-ea"/>
                  <a:sym typeface="+mn-lt"/>
                </a:rPr>
                <a:t>Functions in </a:t>
              </a:r>
              <a:r>
                <a:rPr lang="en-US" altLang="zh-CN" sz="1300" b="1" dirty="0" err="1" smtClean="0">
                  <a:solidFill>
                    <a:schemeClr val="bg1"/>
                  </a:solidFill>
                  <a:cs typeface="+mn-ea"/>
                  <a:sym typeface="+mn-lt"/>
                </a:rPr>
                <a:t>Kotlin</a:t>
              </a:r>
              <a:r>
                <a:rPr lang="en-US" altLang="zh-CN" sz="1300" b="1" dirty="0" smtClean="0">
                  <a:solidFill>
                    <a:schemeClr val="bg1"/>
                  </a:solidFill>
                  <a:cs typeface="+mn-ea"/>
                  <a:sym typeface="+mn-lt"/>
                </a:rPr>
                <a:t> are declared using the “fun” keyword	</a:t>
              </a:r>
              <a:endParaRPr lang="en-US" altLang="zh-CN" sz="1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2003875" y="4608586"/>
            <a:ext cx="2064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B050"/>
                </a:solidFill>
                <a:cs typeface="+mn-ea"/>
                <a:sym typeface="+mn-lt"/>
              </a:rPr>
              <a:t>Declaration</a:t>
            </a:r>
            <a:endParaRPr lang="en-US" sz="1600" b="1" dirty="0" smtClean="0">
              <a:solidFill>
                <a:srgbClr val="00B050"/>
              </a:solidFill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620129" y="5098629"/>
            <a:ext cx="2605183" cy="1382581"/>
            <a:chOff x="654795" y="4898726"/>
            <a:chExt cx="2605183" cy="1382581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1726564" y="48987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654795" y="4989717"/>
              <a:ext cx="2605183" cy="1291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sz="1300" b="1" dirty="0">
                  <a:solidFill>
                    <a:schemeClr val="bg1"/>
                  </a:solidFill>
                  <a:cs typeface="+mn-ea"/>
                  <a:sym typeface="+mn-lt"/>
                </a:rPr>
                <a:t>fun getSum(x : Int, y : Int) : Int{</a:t>
              </a:r>
              <a:endParaRPr lang="en-US" altLang="zh-CN" sz="1300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zh-CN" sz="1300" b="1" dirty="0">
                  <a:solidFill>
                    <a:schemeClr val="bg1"/>
                  </a:solidFill>
                  <a:cs typeface="+mn-ea"/>
                  <a:sym typeface="+mn-lt"/>
                </a:rPr>
                <a:t>	return x+y</a:t>
              </a:r>
              <a:endParaRPr lang="en-US" altLang="zh-CN" sz="1300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zh-CN" sz="1300" b="1" dirty="0">
                  <a:solidFill>
                    <a:schemeClr val="bg1"/>
                  </a:solidFill>
                  <a:cs typeface="+mn-ea"/>
                  <a:sym typeface="+mn-lt"/>
                </a:rPr>
                <a:t>} </a:t>
              </a:r>
              <a:endParaRPr lang="en-US" altLang="zh-CN" sz="1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890432" y="4608586"/>
            <a:ext cx="2064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600" b="1" dirty="0">
                <a:solidFill>
                  <a:srgbClr val="FF0000"/>
                </a:solidFill>
                <a:cs typeface="+mn-ea"/>
                <a:sym typeface="+mn-lt"/>
              </a:rPr>
              <a:t>Example</a:t>
            </a:r>
            <a:endParaRPr lang="x-none" sz="16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7506970" y="5098415"/>
            <a:ext cx="2785110" cy="1382571"/>
            <a:chOff x="654795" y="4898726"/>
            <a:chExt cx="2605183" cy="1382724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1726564" y="48987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654795" y="4989717"/>
              <a:ext cx="2605183" cy="12917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sz="1300" b="1" dirty="0" smtClean="0">
                  <a:solidFill>
                    <a:schemeClr val="bg1"/>
                  </a:solidFill>
                  <a:cs typeface="+mn-ea"/>
                  <a:sym typeface="+mn-lt"/>
                </a:rPr>
                <a:t>Parameter ( name : type), </a:t>
              </a:r>
              <a:r>
                <a:rPr lang="en-US" sz="1300" b="1" dirty="0" smtClean="0">
                  <a:solidFill>
                    <a:schemeClr val="bg1"/>
                  </a:solidFill>
                  <a:cs typeface="+mn-ea"/>
                  <a:sym typeface="+mn-lt"/>
                </a:rPr>
                <a:t>Parameter are separated using commas. Each parameter must be explicitly typed</a:t>
              </a:r>
              <a:endParaRPr sz="1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7776989" y="4608586"/>
            <a:ext cx="2064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FFFF00"/>
                </a:solidFill>
                <a:cs typeface="+mn-ea"/>
                <a:sym typeface="+mn-lt"/>
              </a:rPr>
              <a:t>Parameter</a:t>
            </a:r>
            <a:endParaRPr lang="en-US" altLang="zh-CN" sz="1600" b="1" dirty="0" smtClean="0">
              <a:solidFill>
                <a:srgbClr val="FFFF00"/>
              </a:solidFill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231444" y="365398"/>
            <a:ext cx="517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Function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declaration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9" grpId="0"/>
      <p:bldP spid="29" grpId="1"/>
      <p:bldP spid="34" grpId="0"/>
      <p:bldP spid="34" grpId="1"/>
      <p:bldP spid="39" grpId="0"/>
      <p:bldP spid="39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82"/>
            <a:ext cx="12192000" cy="68580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77444" y="294569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Noinline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2108200" y="1182370"/>
            <a:ext cx="70567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D41F86"/>
                </a:solidFill>
              </a:rPr>
              <a:t>Noinline</a:t>
            </a:r>
            <a:r>
              <a:rPr lang="en-US" b="1" dirty="0" smtClean="0">
                <a:solidFill>
                  <a:srgbClr val="D41F86"/>
                </a:solidFill>
              </a:rPr>
              <a:t> would be used in case you want to pass a no-inline lambdas in a inline function. </a:t>
            </a:r>
            <a:endParaRPr lang="en-US" b="1" dirty="0" smtClean="0">
              <a:solidFill>
                <a:srgbClr val="D41F86"/>
              </a:solidFill>
            </a:endParaRPr>
          </a:p>
        </p:txBody>
      </p:sp>
      <p:pic>
        <p:nvPicPr>
          <p:cNvPr id="6" name="Picture 5" descr="Screen Shot 2019-07-17 at 18.55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15" y="2293383"/>
            <a:ext cx="6134100" cy="711200"/>
          </a:xfrm>
          <a:prstGeom prst="rect">
            <a:avLst/>
          </a:prstGeom>
        </p:spPr>
      </p:pic>
      <p:sp>
        <p:nvSpPr>
          <p:cNvPr id="18" name="Shape 4233"/>
          <p:cNvSpPr/>
          <p:nvPr/>
        </p:nvSpPr>
        <p:spPr>
          <a:xfrm>
            <a:off x="1814195" y="1182370"/>
            <a:ext cx="294005" cy="365125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652" y="4330"/>
                </a:moveTo>
                <a:lnTo>
                  <a:pt x="512" y="4377"/>
                </a:lnTo>
                <a:lnTo>
                  <a:pt x="373" y="4470"/>
                </a:lnTo>
                <a:lnTo>
                  <a:pt x="233" y="4563"/>
                </a:lnTo>
                <a:lnTo>
                  <a:pt x="140" y="4703"/>
                </a:lnTo>
                <a:lnTo>
                  <a:pt x="47" y="4842"/>
                </a:lnTo>
                <a:lnTo>
                  <a:pt x="0" y="4982"/>
                </a:lnTo>
                <a:lnTo>
                  <a:pt x="0" y="5122"/>
                </a:lnTo>
                <a:lnTo>
                  <a:pt x="0" y="5308"/>
                </a:lnTo>
                <a:lnTo>
                  <a:pt x="47" y="5448"/>
                </a:lnTo>
                <a:lnTo>
                  <a:pt x="140" y="5587"/>
                </a:lnTo>
                <a:lnTo>
                  <a:pt x="233" y="5727"/>
                </a:lnTo>
                <a:lnTo>
                  <a:pt x="373" y="5820"/>
                </a:lnTo>
                <a:lnTo>
                  <a:pt x="512" y="5913"/>
                </a:lnTo>
                <a:lnTo>
                  <a:pt x="652" y="5913"/>
                </a:lnTo>
                <a:lnTo>
                  <a:pt x="792" y="5960"/>
                </a:lnTo>
                <a:lnTo>
                  <a:pt x="978" y="5913"/>
                </a:lnTo>
                <a:lnTo>
                  <a:pt x="1118" y="5913"/>
                </a:lnTo>
                <a:lnTo>
                  <a:pt x="1257" y="5820"/>
                </a:lnTo>
                <a:lnTo>
                  <a:pt x="1397" y="5727"/>
                </a:lnTo>
                <a:lnTo>
                  <a:pt x="1490" y="5587"/>
                </a:lnTo>
                <a:lnTo>
                  <a:pt x="1537" y="5448"/>
                </a:lnTo>
                <a:lnTo>
                  <a:pt x="1583" y="5308"/>
                </a:lnTo>
                <a:lnTo>
                  <a:pt x="1630" y="5122"/>
                </a:lnTo>
                <a:lnTo>
                  <a:pt x="1583" y="4982"/>
                </a:lnTo>
                <a:lnTo>
                  <a:pt x="1537" y="4842"/>
                </a:lnTo>
                <a:lnTo>
                  <a:pt x="1490" y="4703"/>
                </a:lnTo>
                <a:lnTo>
                  <a:pt x="1397" y="4563"/>
                </a:lnTo>
                <a:lnTo>
                  <a:pt x="1257" y="4470"/>
                </a:lnTo>
                <a:lnTo>
                  <a:pt x="1118" y="4377"/>
                </a:lnTo>
                <a:lnTo>
                  <a:pt x="978" y="4330"/>
                </a:lnTo>
                <a:close/>
                <a:moveTo>
                  <a:pt x="280" y="2142"/>
                </a:moveTo>
                <a:lnTo>
                  <a:pt x="186" y="2188"/>
                </a:lnTo>
                <a:lnTo>
                  <a:pt x="93" y="2235"/>
                </a:lnTo>
                <a:lnTo>
                  <a:pt x="0" y="2328"/>
                </a:lnTo>
                <a:lnTo>
                  <a:pt x="0" y="2421"/>
                </a:lnTo>
                <a:lnTo>
                  <a:pt x="0" y="2980"/>
                </a:lnTo>
                <a:lnTo>
                  <a:pt x="0" y="3120"/>
                </a:lnTo>
                <a:lnTo>
                  <a:pt x="47" y="3166"/>
                </a:lnTo>
                <a:lnTo>
                  <a:pt x="140" y="3259"/>
                </a:lnTo>
                <a:lnTo>
                  <a:pt x="233" y="3259"/>
                </a:lnTo>
                <a:lnTo>
                  <a:pt x="699" y="3353"/>
                </a:lnTo>
                <a:lnTo>
                  <a:pt x="1118" y="3492"/>
                </a:lnTo>
                <a:lnTo>
                  <a:pt x="1537" y="3725"/>
                </a:lnTo>
                <a:lnTo>
                  <a:pt x="1909" y="4051"/>
                </a:lnTo>
                <a:lnTo>
                  <a:pt x="2189" y="4423"/>
                </a:lnTo>
                <a:lnTo>
                  <a:pt x="2421" y="4796"/>
                </a:lnTo>
                <a:lnTo>
                  <a:pt x="2608" y="5215"/>
                </a:lnTo>
                <a:lnTo>
                  <a:pt x="2654" y="5727"/>
                </a:lnTo>
                <a:lnTo>
                  <a:pt x="2701" y="5820"/>
                </a:lnTo>
                <a:lnTo>
                  <a:pt x="2747" y="5867"/>
                </a:lnTo>
                <a:lnTo>
                  <a:pt x="2840" y="5913"/>
                </a:lnTo>
                <a:lnTo>
                  <a:pt x="2934" y="5960"/>
                </a:lnTo>
                <a:lnTo>
                  <a:pt x="3492" y="5960"/>
                </a:lnTo>
                <a:lnTo>
                  <a:pt x="3632" y="5913"/>
                </a:lnTo>
                <a:lnTo>
                  <a:pt x="3725" y="5867"/>
                </a:lnTo>
                <a:lnTo>
                  <a:pt x="3772" y="5774"/>
                </a:lnTo>
                <a:lnTo>
                  <a:pt x="3772" y="5681"/>
                </a:lnTo>
                <a:lnTo>
                  <a:pt x="3725" y="5308"/>
                </a:lnTo>
                <a:lnTo>
                  <a:pt x="3679" y="4982"/>
                </a:lnTo>
                <a:lnTo>
                  <a:pt x="3585" y="4656"/>
                </a:lnTo>
                <a:lnTo>
                  <a:pt x="3446" y="4377"/>
                </a:lnTo>
                <a:lnTo>
                  <a:pt x="3306" y="4051"/>
                </a:lnTo>
                <a:lnTo>
                  <a:pt x="3120" y="3772"/>
                </a:lnTo>
                <a:lnTo>
                  <a:pt x="2887" y="3492"/>
                </a:lnTo>
                <a:lnTo>
                  <a:pt x="2654" y="3259"/>
                </a:lnTo>
                <a:lnTo>
                  <a:pt x="2421" y="3027"/>
                </a:lnTo>
                <a:lnTo>
                  <a:pt x="2142" y="2840"/>
                </a:lnTo>
                <a:lnTo>
                  <a:pt x="1863" y="2654"/>
                </a:lnTo>
                <a:lnTo>
                  <a:pt x="1583" y="2514"/>
                </a:lnTo>
                <a:lnTo>
                  <a:pt x="1257" y="2375"/>
                </a:lnTo>
                <a:lnTo>
                  <a:pt x="931" y="2282"/>
                </a:lnTo>
                <a:lnTo>
                  <a:pt x="605" y="2188"/>
                </a:lnTo>
                <a:lnTo>
                  <a:pt x="280" y="2142"/>
                </a:lnTo>
                <a:close/>
                <a:moveTo>
                  <a:pt x="140" y="0"/>
                </a:moveTo>
                <a:lnTo>
                  <a:pt x="93" y="47"/>
                </a:lnTo>
                <a:lnTo>
                  <a:pt x="0" y="140"/>
                </a:lnTo>
                <a:lnTo>
                  <a:pt x="0" y="279"/>
                </a:lnTo>
                <a:lnTo>
                  <a:pt x="0" y="885"/>
                </a:lnTo>
                <a:lnTo>
                  <a:pt x="0" y="978"/>
                </a:lnTo>
                <a:lnTo>
                  <a:pt x="47" y="1071"/>
                </a:lnTo>
                <a:lnTo>
                  <a:pt x="140" y="1118"/>
                </a:lnTo>
                <a:lnTo>
                  <a:pt x="233" y="1118"/>
                </a:lnTo>
                <a:lnTo>
                  <a:pt x="699" y="1164"/>
                </a:lnTo>
                <a:lnTo>
                  <a:pt x="1118" y="1257"/>
                </a:lnTo>
                <a:lnTo>
                  <a:pt x="1583" y="1397"/>
                </a:lnTo>
                <a:lnTo>
                  <a:pt x="1956" y="1583"/>
                </a:lnTo>
                <a:lnTo>
                  <a:pt x="2375" y="1769"/>
                </a:lnTo>
                <a:lnTo>
                  <a:pt x="2747" y="2002"/>
                </a:lnTo>
                <a:lnTo>
                  <a:pt x="3073" y="2235"/>
                </a:lnTo>
                <a:lnTo>
                  <a:pt x="3399" y="2561"/>
                </a:lnTo>
                <a:lnTo>
                  <a:pt x="3679" y="2840"/>
                </a:lnTo>
                <a:lnTo>
                  <a:pt x="3958" y="3213"/>
                </a:lnTo>
                <a:lnTo>
                  <a:pt x="4191" y="3585"/>
                </a:lnTo>
                <a:lnTo>
                  <a:pt x="4377" y="3958"/>
                </a:lnTo>
                <a:lnTo>
                  <a:pt x="4563" y="4377"/>
                </a:lnTo>
                <a:lnTo>
                  <a:pt x="4656" y="4796"/>
                </a:lnTo>
                <a:lnTo>
                  <a:pt x="4749" y="5262"/>
                </a:lnTo>
                <a:lnTo>
                  <a:pt x="4796" y="5681"/>
                </a:lnTo>
                <a:lnTo>
                  <a:pt x="4843" y="5774"/>
                </a:lnTo>
                <a:lnTo>
                  <a:pt x="4889" y="5867"/>
                </a:lnTo>
                <a:lnTo>
                  <a:pt x="4982" y="5913"/>
                </a:lnTo>
                <a:lnTo>
                  <a:pt x="5075" y="5960"/>
                </a:lnTo>
                <a:lnTo>
                  <a:pt x="5681" y="5960"/>
                </a:lnTo>
                <a:lnTo>
                  <a:pt x="5774" y="5913"/>
                </a:lnTo>
                <a:lnTo>
                  <a:pt x="5867" y="5867"/>
                </a:lnTo>
                <a:lnTo>
                  <a:pt x="5960" y="5774"/>
                </a:lnTo>
                <a:lnTo>
                  <a:pt x="5960" y="5681"/>
                </a:lnTo>
                <a:lnTo>
                  <a:pt x="5914" y="5122"/>
                </a:lnTo>
                <a:lnTo>
                  <a:pt x="5820" y="4563"/>
                </a:lnTo>
                <a:lnTo>
                  <a:pt x="5634" y="4051"/>
                </a:lnTo>
                <a:lnTo>
                  <a:pt x="5448" y="3539"/>
                </a:lnTo>
                <a:lnTo>
                  <a:pt x="5215" y="3073"/>
                </a:lnTo>
                <a:lnTo>
                  <a:pt x="4889" y="2608"/>
                </a:lnTo>
                <a:lnTo>
                  <a:pt x="4563" y="2142"/>
                </a:lnTo>
                <a:lnTo>
                  <a:pt x="4191" y="1723"/>
                </a:lnTo>
                <a:lnTo>
                  <a:pt x="3772" y="1350"/>
                </a:lnTo>
                <a:lnTo>
                  <a:pt x="3353" y="1024"/>
                </a:lnTo>
                <a:lnTo>
                  <a:pt x="2887" y="745"/>
                </a:lnTo>
                <a:lnTo>
                  <a:pt x="2421" y="512"/>
                </a:lnTo>
                <a:lnTo>
                  <a:pt x="1909" y="279"/>
                </a:lnTo>
                <a:lnTo>
                  <a:pt x="1350" y="140"/>
                </a:lnTo>
                <a:lnTo>
                  <a:pt x="838" y="47"/>
                </a:lnTo>
                <a:lnTo>
                  <a:pt x="280" y="0"/>
                </a:lnTo>
                <a:close/>
              </a:path>
            </a:pathLst>
          </a:custGeom>
          <a:solidFill>
            <a:srgbClr val="D41F8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154721" y="31516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692071" y="295904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663880" y="-977952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225848" y="97569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889" y="1783119"/>
            <a:ext cx="2646219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zh-CN" altLang="en-US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82503" y="3786900"/>
            <a:ext cx="96269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THANK YOU</a:t>
            </a:r>
            <a:endParaRPr lang="en-US" altLang="zh-CN" sz="4800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4670643" y="144843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886657" y="134193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363029" y="4664887"/>
            <a:ext cx="1465943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355668" y="66902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756127" y="1248339"/>
            <a:ext cx="6287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Function can be called in 2 ways: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12" name="文本框 46"/>
          <p:cNvSpPr txBox="1"/>
          <p:nvPr/>
        </p:nvSpPr>
        <p:spPr>
          <a:xfrm>
            <a:off x="3311171" y="303169"/>
            <a:ext cx="517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Function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usage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Text Box 10"/>
          <p:cNvSpPr txBox="1"/>
          <p:nvPr/>
        </p:nvSpPr>
        <p:spPr>
          <a:xfrm>
            <a:off x="1823860" y="1753517"/>
            <a:ext cx="628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1. Positional</a:t>
            </a:r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16" name="Text Box 10"/>
          <p:cNvSpPr txBox="1"/>
          <p:nvPr/>
        </p:nvSpPr>
        <p:spPr>
          <a:xfrm>
            <a:off x="1908527" y="2444961"/>
            <a:ext cx="628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sum(1,2) // a = 1, b =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 Box 10"/>
          <p:cNvSpPr txBox="1"/>
          <p:nvPr/>
        </p:nvSpPr>
        <p:spPr>
          <a:xfrm>
            <a:off x="1821038" y="3160396"/>
            <a:ext cx="6287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</a:t>
            </a:r>
            <a:r>
              <a:rPr lang="en-US" dirty="0" smtClean="0">
                <a:solidFill>
                  <a:srgbClr val="00B050"/>
                </a:solidFill>
              </a:rPr>
              <a:t>. name argumen</a:t>
            </a:r>
            <a:r>
              <a:rPr lang="en-US" altLang="en-US" dirty="0" smtClean="0">
                <a:solidFill>
                  <a:srgbClr val="00B050"/>
                </a:solidFill>
              </a:rPr>
              <a:t>t</a:t>
            </a:r>
            <a:endParaRPr lang="en-US" altLang="en-US" dirty="0" smtClean="0">
              <a:solidFill>
                <a:srgbClr val="00B050"/>
              </a:solidFill>
            </a:endParaRPr>
          </a:p>
        </p:txBody>
      </p:sp>
      <p:sp>
        <p:nvSpPr>
          <p:cNvPr id="18" name="Text Box 10"/>
          <p:cNvSpPr txBox="1"/>
          <p:nvPr/>
        </p:nvSpPr>
        <p:spPr>
          <a:xfrm>
            <a:off x="1905705" y="3710728"/>
            <a:ext cx="628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sum(a = 1, b = 2) // a = 1, b = 2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sum(b = 2, a = 3) // a = 3, b =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 Box 10"/>
          <p:cNvSpPr txBox="1"/>
          <p:nvPr/>
        </p:nvSpPr>
        <p:spPr>
          <a:xfrm>
            <a:off x="1818216" y="4977907"/>
            <a:ext cx="6287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</a:t>
            </a:r>
            <a:r>
              <a:rPr lang="en-US" dirty="0" smtClean="0">
                <a:solidFill>
                  <a:schemeClr val="bg1"/>
                </a:solidFill>
              </a:rPr>
              <a:t>: when function is called with both ways, all the positional arguments should be placed before the first named one.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 Box 10"/>
          <p:cNvSpPr txBox="1"/>
          <p:nvPr/>
        </p:nvSpPr>
        <p:spPr>
          <a:xfrm>
            <a:off x="1900060" y="5929447"/>
            <a:ext cx="628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sum(1, b = 2) // ok print 3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sum(a = 2, 1) // error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" name="直接连接符 11"/>
          <p:cNvCxnSpPr/>
          <p:nvPr/>
        </p:nvCxnSpPr>
        <p:spPr>
          <a:xfrm>
            <a:off x="5573395" y="101880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20" grpId="0"/>
      <p:bldP spid="20" grpId="1"/>
      <p:bldP spid="21" grpId="0"/>
      <p:bldP spid="2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1969405" y="719190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761045" y="3405997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323852" y="-70452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26340" y="5718101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805637" y="31916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355668" y="63854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952272" y="1529150"/>
            <a:ext cx="62871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Default argument is default value of parameter, which are used when a corresponding argument is omitted.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文本框 46"/>
          <p:cNvSpPr txBox="1"/>
          <p:nvPr/>
        </p:nvSpPr>
        <p:spPr>
          <a:xfrm>
            <a:off x="3231444" y="365398"/>
            <a:ext cx="517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Default argument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ext Box 10"/>
          <p:cNvSpPr txBox="1"/>
          <p:nvPr/>
        </p:nvSpPr>
        <p:spPr>
          <a:xfrm>
            <a:off x="2005894" y="3191440"/>
            <a:ext cx="62871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fun </a:t>
            </a:r>
            <a:r>
              <a:rPr lang="en-US" i="1" dirty="0" err="1" smtClean="0">
                <a:solidFill>
                  <a:schemeClr val="bg1"/>
                </a:solidFill>
              </a:rPr>
              <a:t>getSum</a:t>
            </a:r>
            <a:r>
              <a:rPr lang="en-US" i="1" dirty="0" smtClean="0">
                <a:solidFill>
                  <a:schemeClr val="bg1"/>
                </a:solidFill>
              </a:rPr>
              <a:t>(a : </a:t>
            </a:r>
            <a:r>
              <a:rPr lang="en-US" i="1" dirty="0" err="1" smtClean="0">
                <a:solidFill>
                  <a:schemeClr val="bg1"/>
                </a:solidFill>
              </a:rPr>
              <a:t>Int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= 0, b : </a:t>
            </a:r>
            <a:r>
              <a:rPr lang="en-US" i="1" dirty="0" err="1" smtClean="0">
                <a:solidFill>
                  <a:schemeClr val="bg1"/>
                </a:solidFill>
              </a:rPr>
              <a:t>Int</a:t>
            </a:r>
            <a:r>
              <a:rPr lang="en-US" i="1" dirty="0" smtClean="0">
                <a:solidFill>
                  <a:schemeClr val="bg1"/>
                </a:solidFill>
              </a:rPr>
              <a:t> = 0) : </a:t>
            </a:r>
            <a:r>
              <a:rPr lang="en-US" i="1" dirty="0" err="1" smtClean="0">
                <a:solidFill>
                  <a:schemeClr val="bg1"/>
                </a:solidFill>
              </a:rPr>
              <a:t>Int</a:t>
            </a:r>
            <a:r>
              <a:rPr lang="en-US" i="1" dirty="0" smtClean="0">
                <a:solidFill>
                  <a:schemeClr val="bg1"/>
                </a:solidFill>
              </a:rPr>
              <a:t> {</a:t>
            </a:r>
            <a:endParaRPr lang="en-US" i="1" dirty="0" smtClean="0">
              <a:solidFill>
                <a:schemeClr val="bg1"/>
              </a:solidFill>
            </a:endParaRPr>
          </a:p>
          <a:p>
            <a:r>
              <a:rPr lang="en-US" i="1" dirty="0" smtClean="0">
                <a:solidFill>
                  <a:schemeClr val="bg1"/>
                </a:solidFill>
              </a:rPr>
              <a:t>	return a + b</a:t>
            </a:r>
            <a:endParaRPr lang="en-US" i="1" dirty="0" smtClean="0">
              <a:solidFill>
                <a:schemeClr val="bg1"/>
              </a:solidFill>
            </a:endParaRPr>
          </a:p>
          <a:p>
            <a:r>
              <a:rPr lang="en-US" i="1" dirty="0" smtClean="0">
                <a:solidFill>
                  <a:schemeClr val="bg1"/>
                </a:solidFill>
              </a:rPr>
              <a:t> }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21" name="Text Box 10"/>
          <p:cNvSpPr txBox="1"/>
          <p:nvPr/>
        </p:nvSpPr>
        <p:spPr>
          <a:xfrm>
            <a:off x="2020005" y="4912995"/>
            <a:ext cx="6287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Print(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(2,3)) </a:t>
            </a:r>
            <a:r>
              <a:rPr lang="en-US" dirty="0" smtClean="0">
                <a:solidFill>
                  <a:srgbClr val="92D050"/>
                </a:solidFill>
              </a:rPr>
              <a:t>// print 5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Print( </a:t>
            </a:r>
            <a:r>
              <a:rPr lang="en-US" dirty="0" err="1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(3</a:t>
            </a:r>
            <a:r>
              <a:rPr lang="en-US" dirty="0">
                <a:solidFill>
                  <a:schemeClr val="bg1"/>
                </a:solidFill>
              </a:rPr>
              <a:t>)) </a:t>
            </a:r>
            <a:r>
              <a:rPr lang="en-US" dirty="0">
                <a:solidFill>
                  <a:srgbClr val="92D050"/>
                </a:solidFill>
              </a:rPr>
              <a:t>// </a:t>
            </a:r>
            <a:r>
              <a:rPr lang="en-US" dirty="0" smtClean="0">
                <a:solidFill>
                  <a:srgbClr val="92D050"/>
                </a:solidFill>
              </a:rPr>
              <a:t>a = 3, b =0 =&gt; print 3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Print(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(b=2)) </a:t>
            </a:r>
            <a:r>
              <a:rPr lang="en-US" dirty="0" smtClean="0">
                <a:solidFill>
                  <a:srgbClr val="92D050"/>
                </a:solidFill>
              </a:rPr>
              <a:t>// a = 0, b = 2 =&gt; print 2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" name="直接连接符 11"/>
          <p:cNvCxnSpPr/>
          <p:nvPr/>
        </p:nvCxnSpPr>
        <p:spPr>
          <a:xfrm>
            <a:off x="5495925" y="89307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8"/>
          <p:cNvSpPr/>
          <p:nvPr/>
        </p:nvSpPr>
        <p:spPr>
          <a:xfrm>
            <a:off x="1688162" y="152919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8"/>
          <p:cNvSpPr/>
          <p:nvPr/>
        </p:nvSpPr>
        <p:spPr>
          <a:xfrm>
            <a:off x="10261297" y="23026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8"/>
          <p:cNvSpPr/>
          <p:nvPr/>
        </p:nvSpPr>
        <p:spPr>
          <a:xfrm>
            <a:off x="1688162" y="4913111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20" grpId="0"/>
      <p:bldP spid="20" grpId="1"/>
      <p:bldP spid="21" grpId="0"/>
      <p:bldP spid="2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308043" y="6090215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869017" y="1176372"/>
            <a:ext cx="628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Default argument allow for a reduced number of overloads method compared to java.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文本框 46"/>
          <p:cNvSpPr txBox="1"/>
          <p:nvPr/>
        </p:nvSpPr>
        <p:spPr>
          <a:xfrm>
            <a:off x="3115521" y="405615"/>
            <a:ext cx="517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Default argument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ext Box 10"/>
          <p:cNvSpPr txBox="1"/>
          <p:nvPr/>
        </p:nvSpPr>
        <p:spPr>
          <a:xfrm>
            <a:off x="1950155" y="2116455"/>
            <a:ext cx="6287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Java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public in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a,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b){ return </a:t>
            </a:r>
            <a:r>
              <a:rPr lang="en-US" dirty="0" err="1" smtClean="0">
                <a:solidFill>
                  <a:schemeClr val="bg1"/>
                </a:solidFill>
              </a:rPr>
              <a:t>a+b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public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a){ return a+10}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public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b){ return b+10}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 Box 10"/>
          <p:cNvSpPr txBox="1"/>
          <p:nvPr/>
        </p:nvSpPr>
        <p:spPr>
          <a:xfrm>
            <a:off x="1869016" y="3610187"/>
            <a:ext cx="62871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err="1" smtClean="0">
                <a:solidFill>
                  <a:srgbClr val="00B050"/>
                </a:solidFill>
              </a:rPr>
              <a:t>K</a:t>
            </a:r>
            <a:r>
              <a:rPr lang="en-US" dirty="0" err="1" smtClean="0">
                <a:solidFill>
                  <a:srgbClr val="00B050"/>
                </a:solidFill>
              </a:rPr>
              <a:t>otlin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altLang="en-US" dirty="0" smtClean="0">
                <a:solidFill>
                  <a:schemeClr val="bg1"/>
                </a:solidFill>
              </a:rPr>
              <a:t>f</a:t>
            </a:r>
            <a:r>
              <a:rPr lang="en-US" dirty="0" smtClean="0">
                <a:solidFill>
                  <a:schemeClr val="bg1"/>
                </a:solidFill>
              </a:rPr>
              <a:t>un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(a :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= 10, b :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= 10){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return </a:t>
            </a:r>
            <a:r>
              <a:rPr lang="en-US" dirty="0" err="1" smtClean="0">
                <a:solidFill>
                  <a:schemeClr val="bg1"/>
                </a:solidFill>
              </a:rPr>
              <a:t>a+b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" name="直接连接符 11"/>
          <p:cNvCxnSpPr/>
          <p:nvPr/>
        </p:nvCxnSpPr>
        <p:spPr>
          <a:xfrm>
            <a:off x="5495925" y="89307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1739535" y="-71019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199070" y="4513437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638177" y="-199702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88240" y="5315511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165803" y="640454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939290" y="1529080"/>
            <a:ext cx="65836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Override methods always use the same default parameter values as the base </a:t>
            </a:r>
            <a:r>
              <a:rPr lang="en-US" b="1" dirty="0" err="1" smtClean="0">
                <a:solidFill>
                  <a:schemeClr val="bg1"/>
                </a:solidFill>
              </a:rPr>
              <a:t>method.when</a:t>
            </a:r>
            <a:r>
              <a:rPr lang="en-US" b="1" dirty="0" smtClean="0">
                <a:solidFill>
                  <a:schemeClr val="bg1"/>
                </a:solidFill>
              </a:rPr>
              <a:t> override a method with default parameter values, the default parameter values must be omitted from the signature: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12" name="文本框 46"/>
          <p:cNvSpPr txBox="1"/>
          <p:nvPr/>
        </p:nvSpPr>
        <p:spPr>
          <a:xfrm>
            <a:off x="3062111" y="308954"/>
            <a:ext cx="517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Override method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ext Box 10"/>
          <p:cNvSpPr txBox="1"/>
          <p:nvPr/>
        </p:nvSpPr>
        <p:spPr>
          <a:xfrm>
            <a:off x="2035528" y="2965661"/>
            <a:ext cx="62871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open class A { </a:t>
            </a:r>
            <a:endParaRPr lang="en-US" i="1" dirty="0" smtClean="0">
              <a:solidFill>
                <a:schemeClr val="bg1"/>
              </a:solidFill>
            </a:endParaRPr>
          </a:p>
          <a:p>
            <a:pPr lvl="1"/>
            <a:r>
              <a:rPr lang="en-US" i="1" dirty="0" smtClean="0">
                <a:solidFill>
                  <a:schemeClr val="bg1"/>
                </a:solidFill>
              </a:rPr>
              <a:t>open fun </a:t>
            </a:r>
            <a:r>
              <a:rPr lang="en-US" i="1" dirty="0" err="1" smtClean="0">
                <a:solidFill>
                  <a:schemeClr val="bg1"/>
                </a:solidFill>
              </a:rPr>
              <a:t>getSum</a:t>
            </a:r>
            <a:r>
              <a:rPr lang="en-US" i="1" dirty="0" smtClean="0">
                <a:solidFill>
                  <a:schemeClr val="bg1"/>
                </a:solidFill>
              </a:rPr>
              <a:t>(a : </a:t>
            </a:r>
            <a:r>
              <a:rPr lang="en-US" i="1" dirty="0" err="1" smtClean="0">
                <a:solidFill>
                  <a:schemeClr val="bg1"/>
                </a:solidFill>
              </a:rPr>
              <a:t>Int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= 0, b : </a:t>
            </a:r>
            <a:r>
              <a:rPr lang="en-US" i="1" dirty="0" err="1" smtClean="0">
                <a:solidFill>
                  <a:schemeClr val="bg1"/>
                </a:solidFill>
              </a:rPr>
              <a:t>Int</a:t>
            </a:r>
            <a:r>
              <a:rPr lang="en-US" i="1" dirty="0" smtClean="0">
                <a:solidFill>
                  <a:schemeClr val="bg1"/>
                </a:solidFill>
              </a:rPr>
              <a:t> = 0) : </a:t>
            </a:r>
            <a:r>
              <a:rPr lang="en-US" i="1" dirty="0" err="1" smtClean="0">
                <a:solidFill>
                  <a:schemeClr val="bg1"/>
                </a:solidFill>
              </a:rPr>
              <a:t>Int</a:t>
            </a:r>
            <a:r>
              <a:rPr lang="en-US" i="1" dirty="0" smtClean="0">
                <a:solidFill>
                  <a:schemeClr val="bg1"/>
                </a:solidFill>
              </a:rPr>
              <a:t> {</a:t>
            </a:r>
            <a:endParaRPr lang="en-US" i="1" dirty="0" smtClean="0">
              <a:solidFill>
                <a:schemeClr val="bg1"/>
              </a:solidFill>
            </a:endParaRPr>
          </a:p>
          <a:p>
            <a:pPr lvl="1"/>
            <a:r>
              <a:rPr lang="en-US" i="1" dirty="0" smtClean="0">
                <a:solidFill>
                  <a:schemeClr val="bg1"/>
                </a:solidFill>
              </a:rPr>
              <a:t>	return a + b</a:t>
            </a:r>
            <a:endParaRPr lang="en-US" i="1" dirty="0" smtClean="0">
              <a:solidFill>
                <a:schemeClr val="bg1"/>
              </a:solidFill>
            </a:endParaRPr>
          </a:p>
          <a:p>
            <a:pPr lvl="1"/>
            <a:r>
              <a:rPr lang="en-US" i="1" dirty="0" smtClean="0">
                <a:solidFill>
                  <a:schemeClr val="bg1"/>
                </a:solidFill>
              </a:rPr>
              <a:t> }</a:t>
            </a:r>
            <a:endParaRPr lang="en-US" i="1" dirty="0" smtClean="0">
              <a:solidFill>
                <a:schemeClr val="bg1"/>
              </a:solidFill>
            </a:endParaRPr>
          </a:p>
          <a:p>
            <a:r>
              <a:rPr lang="en-US" i="1" dirty="0">
                <a:solidFill>
                  <a:schemeClr val="bg1"/>
                </a:solidFill>
              </a:rPr>
              <a:t>}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47333" y="4750558"/>
            <a:ext cx="83396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c</a:t>
            </a:r>
            <a:r>
              <a:rPr lang="en-US" i="1" dirty="0" smtClean="0">
                <a:solidFill>
                  <a:schemeClr val="bg1"/>
                </a:solidFill>
              </a:rPr>
              <a:t>lass B : A </a:t>
            </a:r>
            <a:r>
              <a:rPr lang="en-US" i="1" dirty="0">
                <a:solidFill>
                  <a:schemeClr val="bg1"/>
                </a:solidFill>
              </a:rPr>
              <a:t>{ </a:t>
            </a:r>
            <a:endParaRPr lang="en-US" i="1" dirty="0">
              <a:solidFill>
                <a:schemeClr val="bg1"/>
              </a:solidFill>
            </a:endParaRPr>
          </a:p>
          <a:p>
            <a:pPr lvl="1"/>
            <a:r>
              <a:rPr lang="en-US" i="1" dirty="0" smtClean="0">
                <a:solidFill>
                  <a:schemeClr val="bg1"/>
                </a:solidFill>
              </a:rPr>
              <a:t>Override fun </a:t>
            </a:r>
            <a:r>
              <a:rPr lang="en-US" i="1" dirty="0" err="1">
                <a:solidFill>
                  <a:schemeClr val="bg1"/>
                </a:solidFill>
              </a:rPr>
              <a:t>getSum</a:t>
            </a:r>
            <a:r>
              <a:rPr lang="en-US" i="1" dirty="0">
                <a:solidFill>
                  <a:schemeClr val="bg1"/>
                </a:solidFill>
              </a:rPr>
              <a:t>(a : </a:t>
            </a:r>
            <a:r>
              <a:rPr lang="en-US" i="1" dirty="0" err="1" smtClean="0">
                <a:solidFill>
                  <a:schemeClr val="bg1"/>
                </a:solidFill>
              </a:rPr>
              <a:t>Int</a:t>
            </a:r>
            <a:r>
              <a:rPr lang="en-US" i="1" dirty="0" smtClean="0">
                <a:solidFill>
                  <a:schemeClr val="bg1"/>
                </a:solidFill>
              </a:rPr>
              <a:t>, </a:t>
            </a:r>
            <a:r>
              <a:rPr lang="en-US" i="1" dirty="0">
                <a:solidFill>
                  <a:schemeClr val="bg1"/>
                </a:solidFill>
              </a:rPr>
              <a:t>b : </a:t>
            </a:r>
            <a:r>
              <a:rPr lang="en-US" i="1" dirty="0" err="1" smtClean="0">
                <a:solidFill>
                  <a:schemeClr val="bg1"/>
                </a:solidFill>
              </a:rPr>
              <a:t>Int</a:t>
            </a:r>
            <a:r>
              <a:rPr lang="en-US" i="1" dirty="0" smtClean="0">
                <a:solidFill>
                  <a:schemeClr val="bg1"/>
                </a:solidFill>
              </a:rPr>
              <a:t>) </a:t>
            </a:r>
            <a:r>
              <a:rPr lang="en-US" i="1" dirty="0">
                <a:solidFill>
                  <a:schemeClr val="bg1"/>
                </a:solidFill>
              </a:rPr>
              <a:t>: </a:t>
            </a:r>
            <a:r>
              <a:rPr lang="en-US" i="1" dirty="0" err="1">
                <a:solidFill>
                  <a:schemeClr val="bg1"/>
                </a:solidFill>
              </a:rPr>
              <a:t>Int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{</a:t>
            </a:r>
            <a:endParaRPr lang="en-US" i="1" dirty="0" smtClean="0">
              <a:solidFill>
                <a:schemeClr val="bg1"/>
              </a:solidFill>
            </a:endParaRP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	return a + b</a:t>
            </a:r>
            <a:endParaRPr lang="en-US" i="1" dirty="0">
              <a:solidFill>
                <a:schemeClr val="bg1"/>
              </a:solidFill>
            </a:endParaRP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 }</a:t>
            </a:r>
            <a:endParaRPr lang="en-US" i="1" dirty="0">
              <a:solidFill>
                <a:schemeClr val="bg1"/>
              </a:solidFill>
            </a:endParaRPr>
          </a:p>
          <a:p>
            <a:r>
              <a:rPr lang="en-US" i="1" dirty="0">
                <a:solidFill>
                  <a:schemeClr val="bg1"/>
                </a:solidFill>
              </a:rPr>
              <a:t>}</a:t>
            </a:r>
            <a:endParaRPr lang="en-US" i="1" dirty="0">
              <a:solidFill>
                <a:schemeClr val="bg1"/>
              </a:solidFill>
            </a:endParaRPr>
          </a:p>
        </p:txBody>
      </p:sp>
      <p:cxnSp>
        <p:nvCxnSpPr>
          <p:cNvPr id="3" name="直接连接符 11"/>
          <p:cNvCxnSpPr/>
          <p:nvPr/>
        </p:nvCxnSpPr>
        <p:spPr>
          <a:xfrm>
            <a:off x="5495925" y="89307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" y="-141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1912255" y="2366380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703895" y="417244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26390" y="746051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279468" y="6033065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2168525" y="2129085"/>
            <a:ext cx="69011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b="1" dirty="0" smtClean="0">
                <a:solidFill>
                  <a:schemeClr val="bg1"/>
                </a:solidFill>
              </a:rPr>
              <a:t>ingle-expression function is a function which return only 1 expression. The curly braces of this function can be omitted and the body is specified after a “=“ symbol :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fun </a:t>
            </a:r>
            <a:r>
              <a:rPr lang="en-US" dirty="0" err="1">
                <a:solidFill>
                  <a:schemeClr val="bg1"/>
                </a:solidFill>
              </a:rPr>
              <a:t>getSum</a:t>
            </a:r>
            <a:r>
              <a:rPr lang="en-US" dirty="0">
                <a:solidFill>
                  <a:schemeClr val="bg1"/>
                </a:solidFill>
              </a:rPr>
              <a:t>(x 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= 0, y 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= 0) 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= x + y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179461" y="4153818"/>
            <a:ext cx="6287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Explicitly declaring the return type is optional :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文本框 46"/>
          <p:cNvSpPr txBox="1"/>
          <p:nvPr/>
        </p:nvSpPr>
        <p:spPr>
          <a:xfrm>
            <a:off x="3487491" y="746125"/>
            <a:ext cx="4262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Single-expression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Text Box 10"/>
          <p:cNvSpPr txBox="1"/>
          <p:nvPr/>
        </p:nvSpPr>
        <p:spPr>
          <a:xfrm>
            <a:off x="2179109" y="4983551"/>
            <a:ext cx="628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fun </a:t>
            </a:r>
            <a:r>
              <a:rPr lang="en-US" dirty="0" err="1">
                <a:solidFill>
                  <a:schemeClr val="bg1"/>
                </a:solidFill>
              </a:rPr>
              <a:t>getSum</a:t>
            </a:r>
            <a:r>
              <a:rPr lang="en-US" dirty="0">
                <a:solidFill>
                  <a:schemeClr val="bg1"/>
                </a:solidFill>
              </a:rPr>
              <a:t>(x 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= 0, y 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= 0) </a:t>
            </a:r>
            <a:r>
              <a:rPr lang="en-US" dirty="0" smtClean="0">
                <a:solidFill>
                  <a:schemeClr val="bg1"/>
                </a:solidFill>
              </a:rPr>
              <a:t>= </a:t>
            </a:r>
            <a:r>
              <a:rPr lang="en-US" dirty="0">
                <a:solidFill>
                  <a:schemeClr val="bg1"/>
                </a:solidFill>
              </a:rPr>
              <a:t>x + y </a:t>
            </a:r>
            <a:r>
              <a:rPr lang="en-US" dirty="0" smtClean="0">
                <a:solidFill>
                  <a:schemeClr val="bg1"/>
                </a:solidFill>
              </a:rPr>
              <a:t>// still ok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" name="直接连接符 11"/>
          <p:cNvCxnSpPr/>
          <p:nvPr/>
        </p:nvCxnSpPr>
        <p:spPr>
          <a:xfrm>
            <a:off x="5479415" y="1349639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qqjpnbu">
      <a:majorFont>
        <a:latin typeface="Montserrat Light"/>
        <a:ea typeface="Arial"/>
        <a:cs typeface=""/>
      </a:majorFont>
      <a:minorFont>
        <a:latin typeface="Montserrat Light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6482</Words>
  <Application>WPS Presentation</Application>
  <PresentationFormat>Custom</PresentationFormat>
  <Paragraphs>328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7" baseType="lpstr">
      <vt:lpstr>Arial</vt:lpstr>
      <vt:lpstr>SimSun</vt:lpstr>
      <vt:lpstr>Wingdings</vt:lpstr>
      <vt:lpstr>Montserrat Extra Bold</vt:lpstr>
      <vt:lpstr>Uroob</vt:lpstr>
      <vt:lpstr>Times New Roman</vt:lpstr>
      <vt:lpstr>Montserrat Light</vt:lpstr>
      <vt:lpstr>Gubbi</vt:lpstr>
      <vt:lpstr>微软雅黑</vt:lpstr>
      <vt:lpstr>Droid Sans Fallback</vt:lpstr>
      <vt:lpstr/>
      <vt:lpstr>Arial Unicode MS</vt:lpstr>
      <vt:lpstr>SimSun</vt:lpstr>
      <vt:lpstr>Calibri</vt:lpstr>
      <vt:lpstr>Webdings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</dc:title>
  <dc:creator>Administrator</dc:creator>
  <cp:lastModifiedBy>tho</cp:lastModifiedBy>
  <cp:revision>76</cp:revision>
  <dcterms:created xsi:type="dcterms:W3CDTF">2019-07-30T01:50:29Z</dcterms:created>
  <dcterms:modified xsi:type="dcterms:W3CDTF">2019-07-30T01:50:29Z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