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7" r:id="rId3"/>
    <p:sldId id="278" r:id="rId4"/>
    <p:sldId id="279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26" r:id="rId26"/>
    <p:sldId id="427" r:id="rId27"/>
    <p:sldId id="428" r:id="rId28"/>
    <p:sldId id="429" r:id="rId29"/>
    <p:sldId id="280" r:id="rId30"/>
    <p:sldId id="297" r:id="rId31"/>
    <p:sldId id="284" r:id="rId32"/>
    <p:sldId id="337" r:id="rId33"/>
    <p:sldId id="299" r:id="rId34"/>
    <p:sldId id="452" r:id="rId35"/>
    <p:sldId id="453" r:id="rId36"/>
    <p:sldId id="300" r:id="rId37"/>
    <p:sldId id="301" r:id="rId38"/>
    <p:sldId id="430" r:id="rId39"/>
    <p:sldId id="302" r:id="rId40"/>
    <p:sldId id="285" r:id="rId41"/>
    <p:sldId id="293" r:id="rId42"/>
    <p:sldId id="336" r:id="rId43"/>
    <p:sldId id="431" r:id="rId44"/>
    <p:sldId id="286" r:id="rId45"/>
    <p:sldId id="287" r:id="rId46"/>
    <p:sldId id="281" r:id="rId47"/>
    <p:sldId id="289" r:id="rId48"/>
    <p:sldId id="288" r:id="rId49"/>
    <p:sldId id="290" r:id="rId50"/>
    <p:sldId id="282" r:id="rId51"/>
    <p:sldId id="291" r:id="rId52"/>
    <p:sldId id="292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6" Type="http://schemas.microsoft.com/office/2011/relationships/chartColorStyle" Target="colors1.xml"/><Relationship Id="rId5" Type="http://schemas.microsoft.com/office/2011/relationships/chartStyle" Target="style1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88544"/>
        <c:axId val="153682640"/>
      </c:barChart>
      <c:catAx>
        <c:axId val="24488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53682640"/>
        <c:crosses val="autoZero"/>
        <c:auto val="1"/>
        <c:lblAlgn val="ctr"/>
        <c:lblOffset val="100"/>
        <c:noMultiLvlLbl val="0"/>
      </c:catAx>
      <c:valAx>
        <c:axId val="1536826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24488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explosion val="0"/>
          <c:dPt>
            <c:idx val="0"/>
            <c:bubble3D val="0"/>
            <c:spPr>
              <a:solidFill>
                <a:srgbClr val="D41F86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753C9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1F0FA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2037662641385"/>
                  <c:y val="-0.04660293898378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41857438333105"/>
                  <c:y val="-0.05156751323978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965707382426087"/>
                  <c:y val="0.132700526961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64552426546875"/>
                  <c:y val="0.13787389786793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>
          <a:solidFill>
            <a:schemeClr val="bg1"/>
          </a:solidFill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D41F8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31F0FA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5753C9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16125472"/>
        <c:axId val="716138368"/>
      </c:lineChart>
      <c:catAx>
        <c:axId val="7161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16138368"/>
        <c:crosses val="autoZero"/>
        <c:auto val="1"/>
        <c:lblAlgn val="ctr"/>
        <c:lblOffset val="100"/>
        <c:noMultiLvlLbl val="0"/>
      </c:catAx>
      <c:valAx>
        <c:axId val="716138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1612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7.png"/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  <a:endParaRPr lang="en-US" sz="40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81060" y="5355590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Chính Thọ  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Đặng Quốc Việt  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3" grpId="0"/>
      <p:bldP spid="1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74860" y="-15875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 hidden="1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 hidden="1"/>
          <p:cNvSpPr/>
          <p:nvPr/>
        </p:nvSpPr>
        <p:spPr>
          <a:xfrm>
            <a:off x="9387987" y="-9775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 hidden="1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65448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86680" y="9045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29020" y="45106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40180"/>
            <a:ext cx="703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function’s parameter may be marked with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r>
              <a:rPr lang="en-US" b="1" dirty="0" smtClean="0">
                <a:solidFill>
                  <a:srgbClr val="00B050"/>
                </a:solidFill>
              </a:rPr>
              <a:t> allowing a variable number of arguments to be passed to the function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2974" y="2312106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63114" y="443434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x-none" altLang="en-US" dirty="0" smtClean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924685" y="5873750"/>
            <a:ext cx="6626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Inside function, numbers has type array&lt;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43858" y="621150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79415" y="9565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10935" y="43455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function, only 1 parameter may be marked </a:t>
            </a:r>
            <a:r>
              <a:rPr lang="en-US" b="1" dirty="0" smtClean="0">
                <a:solidFill>
                  <a:srgbClr val="00B050"/>
                </a:solidFill>
              </a:rPr>
              <a:t>as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24615" y="25283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39300" y="-31750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95252" y="38687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41997" y="354087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If a </a:t>
            </a:r>
            <a:r>
              <a:rPr lang="en-US" dirty="0" err="1" smtClean="0">
                <a:solidFill>
                  <a:srgbClr val="00B050"/>
                </a:solidFill>
              </a:rPr>
              <a:t>vararg</a:t>
            </a:r>
            <a:r>
              <a:rPr lang="en-US" dirty="0" smtClean="0">
                <a:solidFill>
                  <a:srgbClr val="00B050"/>
                </a:solidFill>
              </a:rPr>
              <a:t> parameter is not the last one, values for the following parameters can be passed using named argument syntax.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print 12</a:t>
            </a:r>
            <a:endParaRPr lang="en-US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  <a:endParaRPr lang="en-US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74860" y="-252730"/>
            <a:ext cx="4149090" cy="726948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2673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1187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8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4845" y="2553970"/>
            <a:ext cx="6873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: Boolean = this 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2) // false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07530" y="57631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04300" y="47801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066802" y="29115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6101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889697" y="217880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18810" y="103023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03950" y="46185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  <a:endParaRPr lang="en-US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Screen Shot 2019-07-16 at 22.2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0" y="3085507"/>
            <a:ext cx="8757893" cy="246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55310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40450" y="449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lower precedence than the arithmetic operator and type casts operator.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Type casts operator:</a:t>
            </a:r>
            <a:endParaRPr lang="en-US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Screen Shot 2019-07-16 at 22.2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1" y="3227713"/>
            <a:ext cx="9242072" cy="2769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9324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008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</a:t>
            </a:r>
            <a:r>
              <a:rPr lang="en-US" dirty="0" smtClean="0">
                <a:solidFill>
                  <a:srgbClr val="FF0000"/>
                </a:solidFill>
              </a:rPr>
              <a:t>&amp;&amp;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Screen Shot 2019-07-16 at 22.3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3091744"/>
            <a:ext cx="7407885" cy="23734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54570" y="28712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56220" y="-3919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4402" y="48212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74190" y="34092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4407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 operator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 descr="Screen Shot 2019-07-16 at 22.4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56" y="3030587"/>
            <a:ext cx="7507111" cy="239936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5042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Functions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79529" y="1462475"/>
            <a:ext cx="67913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Local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Member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Generic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Extension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High-order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</a:rPr>
              <a:t>Inline function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Local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061085"/>
            <a:ext cx="7565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other function, it can access local variable or parameter of outer function 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6 at 23.1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778000"/>
            <a:ext cx="9652000" cy="482600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57357" y="28107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9102" y="38659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1360" y="281966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  <a:endParaRPr 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1360" y="387482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 </a:t>
            </a:r>
            <a:endParaRPr lang="en-US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animBg="1"/>
      <p:bldP spid="26" grpId="0"/>
      <p:bldP spid="26" grpId="1"/>
      <p:bldP spid="28" grpId="0" bldLvl="0" animBg="1"/>
      <p:bldP spid="28" grpId="1" animBg="1"/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856617" y="94012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28657" y="446353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180" y="4253865"/>
            <a:ext cx="520065" cy="682625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Member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a class or object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7 at 07.5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5" y="2512439"/>
            <a:ext cx="7617156" cy="327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961902" y="-3806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232722" y="341705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Generic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Function can have type parameters. Type parameters are declared before the name of the function.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13" name="Picture 12" descr="Screen Shot 2019-07-17 at 08.2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5" y="2487789"/>
            <a:ext cx="6032500" cy="38862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85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provides the ability to extend a class with new functionality without having to inherit from the class or use any type of design pattern.</a:t>
            </a:r>
            <a:endParaRPr lang="en-US" b="1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Screen Shot 2019-07-17 at 08.4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3" y="2460787"/>
            <a:ext cx="8159044" cy="3036196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Extensions do not add a new member function into a class. 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 descr="Screen Shot 2019-07-17 at 10.0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228144"/>
            <a:ext cx="4368800" cy="990600"/>
          </a:xfrm>
          <a:prstGeom prst="rect">
            <a:avLst/>
          </a:prstGeom>
        </p:spPr>
      </p:pic>
      <p:pic>
        <p:nvPicPr>
          <p:cNvPr id="11" name="Picture 10" descr="Screen Shot 2019-07-17 at 10.1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386439"/>
            <a:ext cx="5092700" cy="5969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8528" y="60876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50056"/>
            <a:ext cx="6791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41F86"/>
                </a:solidFill>
              </a:rPr>
              <a:t>Extensions are resolved statically</a:t>
            </a:r>
            <a:endParaRPr lang="en-US" sz="2000" b="1" dirty="0" smtClean="0">
              <a:solidFill>
                <a:srgbClr val="D41F86"/>
              </a:solidFill>
            </a:endParaRPr>
          </a:p>
        </p:txBody>
      </p:sp>
      <p:pic>
        <p:nvPicPr>
          <p:cNvPr id="3" name="Picture 2" descr="Screen Shot 2019-07-17 at 20.2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6" y="1914172"/>
            <a:ext cx="4559300" cy="2374900"/>
          </a:xfrm>
          <a:prstGeom prst="rect">
            <a:avLst/>
          </a:prstGeom>
        </p:spPr>
      </p:pic>
      <p:pic>
        <p:nvPicPr>
          <p:cNvPr id="5" name="Picture 4" descr="Screen Shot 2019-07-17 at 20.2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4" y="4809772"/>
            <a:ext cx="4051300" cy="5969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720215" y="1250315"/>
            <a:ext cx="316865" cy="29400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3448" y="567683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-order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20829" y="1224656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41F86"/>
                </a:solidFill>
              </a:rPr>
              <a:t>A higher-order function is a function that takes functions as parameter or return as a function.</a:t>
            </a:r>
            <a:endParaRPr lang="en-US" b="1" dirty="0" smtClean="0">
              <a:solidFill>
                <a:srgbClr val="D41F86"/>
              </a:solidFill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2216785" y="2202815"/>
            <a:ext cx="66001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(callback: () -&gt; Unit)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// do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onSuccess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(){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	callback()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({() -&gt; //do some update UI })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1720850" y="1364615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49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Inline 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98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</a:rPr>
              <a:t>Using higher-order functions impose certain runtime penalties: each function is an object, and it captures a closure, such as those variable, another function,… </a:t>
            </a:r>
            <a:endParaRPr lang="en-US" dirty="0" smtClean="0">
              <a:solidFill>
                <a:srgbClr val="D41F86"/>
              </a:solidFill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2152638" y="2253189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  <a:effectLst/>
              </a:rPr>
              <a:t>Inline function is a function which put all code inside function to the place where it was </a:t>
            </a:r>
            <a:r>
              <a:rPr lang="en-US" dirty="0" err="1" smtClean="0">
                <a:solidFill>
                  <a:srgbClr val="D41F86"/>
                </a:solidFill>
                <a:effectLst/>
              </a:rPr>
              <a:t>called.Inline</a:t>
            </a:r>
            <a:r>
              <a:rPr lang="en-US" dirty="0" smtClean="0">
                <a:solidFill>
                  <a:srgbClr val="D41F86"/>
                </a:solidFill>
                <a:effectLst/>
              </a:rPr>
              <a:t> modifier affects both function itself and lambdas pass to it.</a:t>
            </a:r>
            <a:endParaRPr lang="en-US" dirty="0" smtClean="0">
              <a:solidFill>
                <a:srgbClr val="D41F86"/>
              </a:solidFill>
              <a:effectLst/>
            </a:endParaRPr>
          </a:p>
        </p:txBody>
      </p:sp>
      <p:pic>
        <p:nvPicPr>
          <p:cNvPr id="3" name="Picture 2" descr="Screen Shot 2019-07-17 at 18.4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7" y="4384316"/>
            <a:ext cx="5372100" cy="647700"/>
          </a:xfrm>
          <a:prstGeom prst="rect">
            <a:avLst/>
          </a:prstGeom>
        </p:spPr>
      </p:pic>
      <p:pic>
        <p:nvPicPr>
          <p:cNvPr id="5" name="Picture 4" descr="Screen Shot 2019-07-17 at 18.4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70" y="3427788"/>
            <a:ext cx="3733800" cy="609600"/>
          </a:xfrm>
          <a:prstGeom prst="rect">
            <a:avLst/>
          </a:prstGeom>
        </p:spPr>
      </p:pic>
      <p:sp>
        <p:nvSpPr>
          <p:cNvPr id="15" name="Text Box 1"/>
          <p:cNvSpPr txBox="1"/>
          <p:nvPr/>
        </p:nvSpPr>
        <p:spPr>
          <a:xfrm>
            <a:off x="2071511" y="536638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Inline may cause the generated code to grow.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1777365" y="225298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6" name="Shape 4233"/>
          <p:cNvSpPr/>
          <p:nvPr/>
        </p:nvSpPr>
        <p:spPr>
          <a:xfrm>
            <a:off x="1777365" y="129540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182370"/>
            <a:ext cx="7056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41F86"/>
                </a:solidFill>
              </a:rPr>
              <a:t>Noinline</a:t>
            </a:r>
            <a:r>
              <a:rPr lang="en-US" b="1" dirty="0" smtClean="0">
                <a:solidFill>
                  <a:srgbClr val="D41F86"/>
                </a:solidFill>
              </a:rPr>
              <a:t> would be used in case you want to pass a no-inline lambdas in a inline function. </a:t>
            </a:r>
            <a:endParaRPr lang="en-US" b="1" dirty="0" smtClean="0">
              <a:solidFill>
                <a:srgbClr val="D41F86"/>
              </a:solidFill>
            </a:endParaRPr>
          </a:p>
        </p:txBody>
      </p:sp>
      <p:pic>
        <p:nvPicPr>
          <p:cNvPr id="6" name="Picture 5" descr="Screen Shot 2019-07-17 at 18.5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5" y="2293383"/>
            <a:ext cx="6134100" cy="7112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814195" y="118237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en-US" sz="72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Lambdas Expressions essentially anonymous functions that we can treat as values — we can, for example, pass them as arguments to methods, return them, or do any other thing we could do with a regular object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46043" y="62997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923925"/>
            <a:ext cx="4943475" cy="27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35" y="4805045"/>
            <a:ext cx="3981450" cy="48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35" y="3978910"/>
            <a:ext cx="3733800" cy="55245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4185" y="1156335"/>
            <a:ext cx="8418830" cy="4136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4330" y="1548130"/>
            <a:ext cx="598170" cy="49784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4199"/>
          <p:cNvSpPr/>
          <p:nvPr/>
        </p:nvSpPr>
        <p:spPr>
          <a:xfrm>
            <a:off x="4282356" y="1635734"/>
            <a:ext cx="322941" cy="322887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2236" y="1490"/>
                </a:moveTo>
                <a:lnTo>
                  <a:pt x="2142" y="1537"/>
                </a:lnTo>
                <a:lnTo>
                  <a:pt x="2049" y="1630"/>
                </a:lnTo>
                <a:lnTo>
                  <a:pt x="2003" y="1769"/>
                </a:lnTo>
                <a:lnTo>
                  <a:pt x="2003" y="4237"/>
                </a:lnTo>
                <a:lnTo>
                  <a:pt x="2049" y="4377"/>
                </a:lnTo>
                <a:lnTo>
                  <a:pt x="2142" y="4470"/>
                </a:lnTo>
                <a:lnTo>
                  <a:pt x="2375" y="4470"/>
                </a:lnTo>
                <a:lnTo>
                  <a:pt x="4471" y="3213"/>
                </a:lnTo>
                <a:lnTo>
                  <a:pt x="4564" y="3120"/>
                </a:lnTo>
                <a:lnTo>
                  <a:pt x="4610" y="2980"/>
                </a:lnTo>
                <a:lnTo>
                  <a:pt x="4564" y="2887"/>
                </a:lnTo>
                <a:lnTo>
                  <a:pt x="4471" y="2794"/>
                </a:lnTo>
                <a:lnTo>
                  <a:pt x="2375" y="1537"/>
                </a:lnTo>
                <a:lnTo>
                  <a:pt x="2236" y="1490"/>
                </a:lnTo>
                <a:close/>
                <a:moveTo>
                  <a:pt x="3260" y="885"/>
                </a:moveTo>
                <a:lnTo>
                  <a:pt x="3539" y="978"/>
                </a:lnTo>
                <a:lnTo>
                  <a:pt x="3819" y="1024"/>
                </a:lnTo>
                <a:lnTo>
                  <a:pt x="4051" y="1164"/>
                </a:lnTo>
                <a:lnTo>
                  <a:pt x="4284" y="1304"/>
                </a:lnTo>
                <a:lnTo>
                  <a:pt x="4471" y="1490"/>
                </a:lnTo>
                <a:lnTo>
                  <a:pt x="4657" y="1723"/>
                </a:lnTo>
                <a:lnTo>
                  <a:pt x="4796" y="1956"/>
                </a:lnTo>
                <a:lnTo>
                  <a:pt x="4936" y="2188"/>
                </a:lnTo>
                <a:lnTo>
                  <a:pt x="5029" y="2468"/>
                </a:lnTo>
                <a:lnTo>
                  <a:pt x="5076" y="2701"/>
                </a:lnTo>
                <a:lnTo>
                  <a:pt x="5122" y="2980"/>
                </a:lnTo>
                <a:lnTo>
                  <a:pt x="5076" y="3259"/>
                </a:lnTo>
                <a:lnTo>
                  <a:pt x="5029" y="3539"/>
                </a:lnTo>
                <a:lnTo>
                  <a:pt x="4936" y="3818"/>
                </a:lnTo>
                <a:lnTo>
                  <a:pt x="4796" y="4051"/>
                </a:lnTo>
                <a:lnTo>
                  <a:pt x="4657" y="4284"/>
                </a:lnTo>
                <a:lnTo>
                  <a:pt x="4471" y="4470"/>
                </a:lnTo>
                <a:lnTo>
                  <a:pt x="4284" y="4656"/>
                </a:lnTo>
                <a:lnTo>
                  <a:pt x="4051" y="4842"/>
                </a:lnTo>
                <a:lnTo>
                  <a:pt x="3819" y="4936"/>
                </a:lnTo>
                <a:lnTo>
                  <a:pt x="3539" y="5029"/>
                </a:lnTo>
                <a:lnTo>
                  <a:pt x="3260" y="5075"/>
                </a:lnTo>
                <a:lnTo>
                  <a:pt x="2981" y="5122"/>
                </a:lnTo>
                <a:lnTo>
                  <a:pt x="2701" y="5075"/>
                </a:lnTo>
                <a:lnTo>
                  <a:pt x="2422" y="5029"/>
                </a:lnTo>
                <a:lnTo>
                  <a:pt x="2189" y="4936"/>
                </a:lnTo>
                <a:lnTo>
                  <a:pt x="1910" y="4842"/>
                </a:lnTo>
                <a:lnTo>
                  <a:pt x="1723" y="4656"/>
                </a:lnTo>
                <a:lnTo>
                  <a:pt x="1491" y="4470"/>
                </a:lnTo>
                <a:lnTo>
                  <a:pt x="1304" y="4284"/>
                </a:lnTo>
                <a:lnTo>
                  <a:pt x="1165" y="4051"/>
                </a:lnTo>
                <a:lnTo>
                  <a:pt x="1025" y="3818"/>
                </a:lnTo>
                <a:lnTo>
                  <a:pt x="932" y="3539"/>
                </a:lnTo>
                <a:lnTo>
                  <a:pt x="885" y="3259"/>
                </a:lnTo>
                <a:lnTo>
                  <a:pt x="885" y="2980"/>
                </a:lnTo>
                <a:lnTo>
                  <a:pt x="885" y="2701"/>
                </a:lnTo>
                <a:lnTo>
                  <a:pt x="932" y="2468"/>
                </a:lnTo>
                <a:lnTo>
                  <a:pt x="1025" y="2188"/>
                </a:lnTo>
                <a:lnTo>
                  <a:pt x="1165" y="1956"/>
                </a:lnTo>
                <a:lnTo>
                  <a:pt x="1304" y="1723"/>
                </a:lnTo>
                <a:lnTo>
                  <a:pt x="1491" y="1490"/>
                </a:lnTo>
                <a:lnTo>
                  <a:pt x="1723" y="1304"/>
                </a:lnTo>
                <a:lnTo>
                  <a:pt x="1910" y="1164"/>
                </a:lnTo>
                <a:lnTo>
                  <a:pt x="2189" y="1024"/>
                </a:lnTo>
                <a:lnTo>
                  <a:pt x="2422" y="978"/>
                </a:lnTo>
                <a:lnTo>
                  <a:pt x="2701" y="885"/>
                </a:lnTo>
                <a:close/>
                <a:moveTo>
                  <a:pt x="2981" y="0"/>
                </a:moveTo>
                <a:lnTo>
                  <a:pt x="2608" y="47"/>
                </a:lnTo>
                <a:lnTo>
                  <a:pt x="2189" y="140"/>
                </a:lnTo>
                <a:lnTo>
                  <a:pt x="1863" y="233"/>
                </a:lnTo>
                <a:lnTo>
                  <a:pt x="1491" y="419"/>
                </a:lnTo>
                <a:lnTo>
                  <a:pt x="1165" y="652"/>
                </a:lnTo>
                <a:lnTo>
                  <a:pt x="885" y="885"/>
                </a:lnTo>
                <a:lnTo>
                  <a:pt x="606" y="1164"/>
                </a:lnTo>
                <a:lnTo>
                  <a:pt x="420" y="1490"/>
                </a:lnTo>
                <a:lnTo>
                  <a:pt x="233" y="1862"/>
                </a:lnTo>
                <a:lnTo>
                  <a:pt x="94" y="2235"/>
                </a:lnTo>
                <a:lnTo>
                  <a:pt x="47" y="2607"/>
                </a:lnTo>
                <a:lnTo>
                  <a:pt x="1" y="2980"/>
                </a:lnTo>
                <a:lnTo>
                  <a:pt x="47" y="3399"/>
                </a:lnTo>
                <a:lnTo>
                  <a:pt x="94" y="3771"/>
                </a:lnTo>
                <a:lnTo>
                  <a:pt x="233" y="4144"/>
                </a:lnTo>
                <a:lnTo>
                  <a:pt x="420" y="4516"/>
                </a:lnTo>
                <a:lnTo>
                  <a:pt x="606" y="4796"/>
                </a:lnTo>
                <a:lnTo>
                  <a:pt x="885" y="5122"/>
                </a:lnTo>
                <a:lnTo>
                  <a:pt x="1165" y="5355"/>
                </a:lnTo>
                <a:lnTo>
                  <a:pt x="1491" y="5587"/>
                </a:lnTo>
                <a:lnTo>
                  <a:pt x="1863" y="5774"/>
                </a:lnTo>
                <a:lnTo>
                  <a:pt x="2189" y="5867"/>
                </a:lnTo>
                <a:lnTo>
                  <a:pt x="2608" y="5960"/>
                </a:lnTo>
                <a:lnTo>
                  <a:pt x="3400" y="5960"/>
                </a:lnTo>
                <a:lnTo>
                  <a:pt x="3772" y="5867"/>
                </a:lnTo>
                <a:lnTo>
                  <a:pt x="4145" y="5774"/>
                </a:lnTo>
                <a:lnTo>
                  <a:pt x="4471" y="5587"/>
                </a:lnTo>
                <a:lnTo>
                  <a:pt x="4796" y="5355"/>
                </a:lnTo>
                <a:lnTo>
                  <a:pt x="5076" y="5122"/>
                </a:lnTo>
                <a:lnTo>
                  <a:pt x="5355" y="4796"/>
                </a:lnTo>
                <a:lnTo>
                  <a:pt x="5588" y="4516"/>
                </a:lnTo>
                <a:lnTo>
                  <a:pt x="5728" y="4144"/>
                </a:lnTo>
                <a:lnTo>
                  <a:pt x="5867" y="3771"/>
                </a:lnTo>
                <a:lnTo>
                  <a:pt x="5961" y="3399"/>
                </a:lnTo>
                <a:lnTo>
                  <a:pt x="5961" y="2980"/>
                </a:lnTo>
                <a:lnTo>
                  <a:pt x="5961" y="2607"/>
                </a:lnTo>
                <a:lnTo>
                  <a:pt x="5867" y="2235"/>
                </a:lnTo>
                <a:lnTo>
                  <a:pt x="5728" y="1862"/>
                </a:lnTo>
                <a:lnTo>
                  <a:pt x="5588" y="1490"/>
                </a:lnTo>
                <a:lnTo>
                  <a:pt x="5355" y="1164"/>
                </a:lnTo>
                <a:lnTo>
                  <a:pt x="5076" y="885"/>
                </a:lnTo>
                <a:lnTo>
                  <a:pt x="4796" y="652"/>
                </a:lnTo>
                <a:lnTo>
                  <a:pt x="4471" y="419"/>
                </a:lnTo>
                <a:lnTo>
                  <a:pt x="4145" y="233"/>
                </a:lnTo>
                <a:lnTo>
                  <a:pt x="3772" y="140"/>
                </a:lnTo>
                <a:lnTo>
                  <a:pt x="3400" y="47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79180" y="1584325"/>
            <a:ext cx="576580" cy="497205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4293"/>
          <p:cNvSpPr/>
          <p:nvPr/>
        </p:nvSpPr>
        <p:spPr>
          <a:xfrm>
            <a:off x="8820785" y="1707515"/>
            <a:ext cx="292735" cy="2508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211" y="2701"/>
                </a:moveTo>
                <a:lnTo>
                  <a:pt x="1118" y="2747"/>
                </a:lnTo>
                <a:lnTo>
                  <a:pt x="1071" y="2840"/>
                </a:lnTo>
                <a:lnTo>
                  <a:pt x="1071" y="3120"/>
                </a:lnTo>
                <a:lnTo>
                  <a:pt x="1118" y="3213"/>
                </a:lnTo>
                <a:lnTo>
                  <a:pt x="1211" y="3259"/>
                </a:lnTo>
                <a:lnTo>
                  <a:pt x="4750" y="3259"/>
                </a:lnTo>
                <a:lnTo>
                  <a:pt x="4843" y="3213"/>
                </a:lnTo>
                <a:lnTo>
                  <a:pt x="4890" y="3120"/>
                </a:lnTo>
                <a:lnTo>
                  <a:pt x="4890" y="2840"/>
                </a:lnTo>
                <a:lnTo>
                  <a:pt x="4843" y="2747"/>
                </a:lnTo>
                <a:lnTo>
                  <a:pt x="4750" y="2701"/>
                </a:lnTo>
                <a:close/>
                <a:moveTo>
                  <a:pt x="4750" y="559"/>
                </a:moveTo>
                <a:lnTo>
                  <a:pt x="4983" y="605"/>
                </a:lnTo>
                <a:lnTo>
                  <a:pt x="5215" y="745"/>
                </a:lnTo>
                <a:lnTo>
                  <a:pt x="5355" y="978"/>
                </a:lnTo>
                <a:lnTo>
                  <a:pt x="5402" y="1211"/>
                </a:lnTo>
                <a:lnTo>
                  <a:pt x="5402" y="4749"/>
                </a:lnTo>
                <a:lnTo>
                  <a:pt x="5355" y="4982"/>
                </a:lnTo>
                <a:lnTo>
                  <a:pt x="5215" y="5215"/>
                </a:lnTo>
                <a:lnTo>
                  <a:pt x="4983" y="5355"/>
                </a:lnTo>
                <a:lnTo>
                  <a:pt x="4750" y="5401"/>
                </a:lnTo>
                <a:lnTo>
                  <a:pt x="1211" y="5401"/>
                </a:lnTo>
                <a:lnTo>
                  <a:pt x="932" y="5355"/>
                </a:lnTo>
                <a:lnTo>
                  <a:pt x="746" y="5215"/>
                </a:lnTo>
                <a:lnTo>
                  <a:pt x="606" y="4982"/>
                </a:lnTo>
                <a:lnTo>
                  <a:pt x="513" y="4749"/>
                </a:lnTo>
                <a:lnTo>
                  <a:pt x="513" y="1211"/>
                </a:lnTo>
                <a:lnTo>
                  <a:pt x="606" y="978"/>
                </a:lnTo>
                <a:lnTo>
                  <a:pt x="746" y="745"/>
                </a:lnTo>
                <a:lnTo>
                  <a:pt x="932" y="605"/>
                </a:lnTo>
                <a:lnTo>
                  <a:pt x="1211" y="559"/>
                </a:lnTo>
                <a:close/>
                <a:moveTo>
                  <a:pt x="978" y="0"/>
                </a:moveTo>
                <a:lnTo>
                  <a:pt x="746" y="93"/>
                </a:lnTo>
                <a:lnTo>
                  <a:pt x="559" y="186"/>
                </a:lnTo>
                <a:lnTo>
                  <a:pt x="373" y="373"/>
                </a:lnTo>
                <a:lnTo>
                  <a:pt x="187" y="559"/>
                </a:lnTo>
                <a:lnTo>
                  <a:pt x="94" y="745"/>
                </a:lnTo>
                <a:lnTo>
                  <a:pt x="1" y="978"/>
                </a:lnTo>
                <a:lnTo>
                  <a:pt x="1" y="1211"/>
                </a:lnTo>
                <a:lnTo>
                  <a:pt x="1" y="4749"/>
                </a:lnTo>
                <a:lnTo>
                  <a:pt x="1" y="4982"/>
                </a:lnTo>
                <a:lnTo>
                  <a:pt x="94" y="5215"/>
                </a:lnTo>
                <a:lnTo>
                  <a:pt x="187" y="5401"/>
                </a:lnTo>
                <a:lnTo>
                  <a:pt x="373" y="5588"/>
                </a:lnTo>
                <a:lnTo>
                  <a:pt x="559" y="5774"/>
                </a:lnTo>
                <a:lnTo>
                  <a:pt x="746" y="5867"/>
                </a:lnTo>
                <a:lnTo>
                  <a:pt x="978" y="5960"/>
                </a:lnTo>
                <a:lnTo>
                  <a:pt x="4983" y="5960"/>
                </a:lnTo>
                <a:lnTo>
                  <a:pt x="5215" y="5867"/>
                </a:lnTo>
                <a:lnTo>
                  <a:pt x="5402" y="5774"/>
                </a:lnTo>
                <a:lnTo>
                  <a:pt x="5588" y="5588"/>
                </a:lnTo>
                <a:lnTo>
                  <a:pt x="5774" y="5401"/>
                </a:lnTo>
                <a:lnTo>
                  <a:pt x="5867" y="5215"/>
                </a:lnTo>
                <a:lnTo>
                  <a:pt x="5914" y="4982"/>
                </a:lnTo>
                <a:lnTo>
                  <a:pt x="5960" y="4749"/>
                </a:lnTo>
                <a:lnTo>
                  <a:pt x="5960" y="1211"/>
                </a:lnTo>
                <a:lnTo>
                  <a:pt x="5914" y="978"/>
                </a:lnTo>
                <a:lnTo>
                  <a:pt x="5867" y="745"/>
                </a:lnTo>
                <a:lnTo>
                  <a:pt x="5774" y="559"/>
                </a:lnTo>
                <a:lnTo>
                  <a:pt x="5588" y="373"/>
                </a:lnTo>
                <a:lnTo>
                  <a:pt x="5402" y="186"/>
                </a:lnTo>
                <a:lnTo>
                  <a:pt x="5215" y="93"/>
                </a:lnTo>
                <a:lnTo>
                  <a:pt x="49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1" name="Shape 4306"/>
          <p:cNvSpPr/>
          <p:nvPr/>
        </p:nvSpPr>
        <p:spPr>
          <a:xfrm>
            <a:off x="7498080" y="3477895"/>
            <a:ext cx="297815" cy="257810"/>
          </a:xfrm>
          <a:custGeom>
            <a:avLst/>
            <a:gdLst/>
            <a:ahLst/>
            <a:cxnLst/>
            <a:rect l="0" t="0" r="0" b="0"/>
            <a:pathLst>
              <a:path w="5961" h="5356" extrusionOk="0">
                <a:moveTo>
                  <a:pt x="4378" y="1538"/>
                </a:moveTo>
                <a:lnTo>
                  <a:pt x="4517" y="1584"/>
                </a:lnTo>
                <a:lnTo>
                  <a:pt x="4657" y="1677"/>
                </a:lnTo>
                <a:lnTo>
                  <a:pt x="4750" y="1817"/>
                </a:lnTo>
                <a:lnTo>
                  <a:pt x="4797" y="1957"/>
                </a:lnTo>
                <a:lnTo>
                  <a:pt x="4750" y="2096"/>
                </a:lnTo>
                <a:lnTo>
                  <a:pt x="4657" y="2236"/>
                </a:lnTo>
                <a:lnTo>
                  <a:pt x="3260" y="3586"/>
                </a:lnTo>
                <a:lnTo>
                  <a:pt x="3120" y="3679"/>
                </a:lnTo>
                <a:lnTo>
                  <a:pt x="2981" y="3726"/>
                </a:lnTo>
                <a:lnTo>
                  <a:pt x="2795" y="3679"/>
                </a:lnTo>
                <a:lnTo>
                  <a:pt x="2701" y="3586"/>
                </a:lnTo>
                <a:lnTo>
                  <a:pt x="1258" y="2236"/>
                </a:lnTo>
                <a:lnTo>
                  <a:pt x="1165" y="2096"/>
                </a:lnTo>
                <a:lnTo>
                  <a:pt x="1165" y="1957"/>
                </a:lnTo>
                <a:lnTo>
                  <a:pt x="1165" y="1817"/>
                </a:lnTo>
                <a:lnTo>
                  <a:pt x="1258" y="1677"/>
                </a:lnTo>
                <a:lnTo>
                  <a:pt x="1398" y="1584"/>
                </a:lnTo>
                <a:lnTo>
                  <a:pt x="1584" y="1538"/>
                </a:lnTo>
                <a:lnTo>
                  <a:pt x="1724" y="1584"/>
                </a:lnTo>
                <a:lnTo>
                  <a:pt x="1863" y="1677"/>
                </a:lnTo>
                <a:lnTo>
                  <a:pt x="2981" y="2748"/>
                </a:lnTo>
                <a:lnTo>
                  <a:pt x="4098" y="1677"/>
                </a:lnTo>
                <a:lnTo>
                  <a:pt x="4191" y="1584"/>
                </a:lnTo>
                <a:lnTo>
                  <a:pt x="4378" y="1538"/>
                </a:lnTo>
                <a:close/>
                <a:moveTo>
                  <a:pt x="513" y="1"/>
                </a:moveTo>
                <a:lnTo>
                  <a:pt x="327" y="48"/>
                </a:lnTo>
                <a:lnTo>
                  <a:pt x="141" y="187"/>
                </a:lnTo>
                <a:lnTo>
                  <a:pt x="1" y="373"/>
                </a:lnTo>
                <a:lnTo>
                  <a:pt x="1" y="560"/>
                </a:lnTo>
                <a:lnTo>
                  <a:pt x="1" y="2376"/>
                </a:lnTo>
                <a:lnTo>
                  <a:pt x="1" y="2655"/>
                </a:lnTo>
                <a:lnTo>
                  <a:pt x="47" y="2934"/>
                </a:lnTo>
                <a:lnTo>
                  <a:pt x="94" y="3260"/>
                </a:lnTo>
                <a:lnTo>
                  <a:pt x="234" y="3540"/>
                </a:lnTo>
                <a:lnTo>
                  <a:pt x="513" y="4052"/>
                </a:lnTo>
                <a:lnTo>
                  <a:pt x="653" y="4285"/>
                </a:lnTo>
                <a:lnTo>
                  <a:pt x="839" y="4471"/>
                </a:lnTo>
                <a:lnTo>
                  <a:pt x="1072" y="4657"/>
                </a:lnTo>
                <a:lnTo>
                  <a:pt x="1305" y="4843"/>
                </a:lnTo>
                <a:lnTo>
                  <a:pt x="1817" y="5123"/>
                </a:lnTo>
                <a:lnTo>
                  <a:pt x="2096" y="5216"/>
                </a:lnTo>
                <a:lnTo>
                  <a:pt x="2375" y="5262"/>
                </a:lnTo>
                <a:lnTo>
                  <a:pt x="2655" y="5309"/>
                </a:lnTo>
                <a:lnTo>
                  <a:pt x="2981" y="5356"/>
                </a:lnTo>
                <a:lnTo>
                  <a:pt x="3260" y="5309"/>
                </a:lnTo>
                <a:lnTo>
                  <a:pt x="3540" y="5262"/>
                </a:lnTo>
                <a:lnTo>
                  <a:pt x="3819" y="5216"/>
                </a:lnTo>
                <a:lnTo>
                  <a:pt x="4098" y="5123"/>
                </a:lnTo>
                <a:lnTo>
                  <a:pt x="4657" y="4843"/>
                </a:lnTo>
                <a:lnTo>
                  <a:pt x="4843" y="4657"/>
                </a:lnTo>
                <a:lnTo>
                  <a:pt x="5076" y="4471"/>
                </a:lnTo>
                <a:lnTo>
                  <a:pt x="5449" y="4052"/>
                </a:lnTo>
                <a:lnTo>
                  <a:pt x="5681" y="3540"/>
                </a:lnTo>
                <a:lnTo>
                  <a:pt x="5821" y="3260"/>
                </a:lnTo>
                <a:lnTo>
                  <a:pt x="5868" y="2934"/>
                </a:lnTo>
                <a:lnTo>
                  <a:pt x="5914" y="2655"/>
                </a:lnTo>
                <a:lnTo>
                  <a:pt x="5961" y="2376"/>
                </a:lnTo>
                <a:lnTo>
                  <a:pt x="5961" y="560"/>
                </a:lnTo>
                <a:lnTo>
                  <a:pt x="5914" y="373"/>
                </a:lnTo>
                <a:lnTo>
                  <a:pt x="5775" y="187"/>
                </a:lnTo>
                <a:lnTo>
                  <a:pt x="5588" y="48"/>
                </a:lnTo>
                <a:lnTo>
                  <a:pt x="540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07030" y="3477895"/>
            <a:ext cx="3819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val array = arrayOf(1, 2, 3, 4, 5, 6)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813550" y="2919183"/>
            <a:ext cx="481330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15455" y="3006725"/>
            <a:ext cx="45154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item -&gt; println(item * 4) }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71130" y="246380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Longhand</a:t>
            </a:r>
            <a:endParaRPr 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820505" y="4394288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98080" y="4510405"/>
            <a:ext cx="33559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println(it * 4) }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62298" y="3851901"/>
            <a:ext cx="231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Shorthand</a:t>
            </a:r>
            <a:endParaRPr 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PARAMETER 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2575" y="1707515"/>
            <a:ext cx="24866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FFFF00"/>
                </a:solidFill>
              </a:rPr>
              <a:t>This value represents any lone that argument we pass to the lambda function.</a:t>
            </a:r>
            <a:endParaRPr 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15" grpId="0" animBg="1"/>
      <p:bldP spid="29" grpId="0"/>
      <p:bldP spid="20" grpId="0" animBg="1"/>
      <p:bldP spid="16" grpId="0" animBg="1"/>
      <p:bldP spid="33" grpId="0"/>
      <p:bldP spid="34" grpId="0"/>
      <p:bldP spid="38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lt"/>
              </a:rPr>
              <a:t>RETURN IN LAMBDA</a:t>
            </a:r>
            <a:endParaRPr kumimoji="0" lang="en-US" altLang="en-US" sz="24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6768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491105" y="4803775"/>
            <a:ext cx="116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Nothing</a:t>
            </a:r>
            <a:endParaRPr lang="en-US" altLang="en-US" b="1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7257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868285" y="4803775"/>
            <a:ext cx="331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B050"/>
                </a:solidFill>
              </a:rPr>
              <a:t>End of testRuturnFunction()</a:t>
            </a:r>
            <a:endParaRPr lang="en-US" altLang="en-US" b="1">
              <a:solidFill>
                <a:srgbClr val="00B05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270635"/>
            <a:ext cx="5524500" cy="2628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1389380"/>
            <a:ext cx="5619750" cy="239077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07078" y="616832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ANONYMOUS FUNCTIONS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80615" y="1499870"/>
            <a:ext cx="7019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B050"/>
                </a:solidFill>
              </a:rPr>
              <a:t>An anonymous function looks very much like a regular function declaration, except that its name is omitted. Its body can be either an expression  or a block: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2880995"/>
            <a:ext cx="5200650" cy="19716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556250" y="618008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469265"/>
            <a:ext cx="4287520" cy="36195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62380" y="740410"/>
            <a:ext cx="463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FF0000"/>
                </a:solidFill>
              </a:rPr>
              <a:t>Why does Kotlin have two syntaxes for lambdas / anonymous functions?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2153920"/>
            <a:ext cx="4895850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" y="4390390"/>
            <a:ext cx="6343650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465" y="3286760"/>
            <a:ext cx="1224915" cy="98044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895" y="1008380"/>
            <a:ext cx="2619375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008380"/>
            <a:ext cx="7905750" cy="1476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2952750"/>
            <a:ext cx="7991475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4852670"/>
            <a:ext cx="7353300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84010" y="148055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08795" y="47134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95227" y="-100043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58102" y="32367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HIGHER-ODER FUNCTIONS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91335" y="1671320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A higher-order function is a function that takes functions as parameters, or returns a function.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b="4908"/>
          <a:stretch>
            <a:fillRect/>
          </a:stretch>
        </p:blipFill>
        <p:spPr>
          <a:xfrm>
            <a:off x="1873250" y="2905760"/>
            <a:ext cx="4838700" cy="235013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6711950" y="4076065"/>
            <a:ext cx="1270635" cy="50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36280" y="368744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B050"/>
                </a:solidFill>
              </a:rPr>
              <a:t>Tata</a:t>
            </a:r>
            <a:endParaRPr lang="en-US" altLang="en-US" b="1">
              <a:solidFill>
                <a:srgbClr val="00B050"/>
              </a:solidFill>
            </a:endParaRPr>
          </a:p>
          <a:p>
            <a:r>
              <a:rPr lang="en-US" altLang="en-US" b="1">
                <a:solidFill>
                  <a:srgbClr val="00B050"/>
                </a:solidFill>
              </a:rPr>
              <a:t>Say Hello Alan Đi Bộ</a:t>
            </a:r>
            <a:endParaRPr lang="en-US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362470" y="203554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053020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038352" y="-12188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2515" y="8667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55643" y="59663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651510"/>
            <a:ext cx="9782175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-1075" r="3728" b="1075"/>
          <a:stretch>
            <a:fillRect/>
          </a:stretch>
        </p:blipFill>
        <p:spPr>
          <a:xfrm>
            <a:off x="1412875" y="2623820"/>
            <a:ext cx="9839325" cy="885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188075" y="3756660"/>
            <a:ext cx="19050" cy="752475"/>
          </a:xfrm>
          <a:prstGeom prst="straightConnector1">
            <a:avLst/>
          </a:prstGeom>
          <a:ln w="381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712970" y="4663440"/>
            <a:ext cx="368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Sum of 10 and 10 is 20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37535" y="1330325"/>
            <a:ext cx="5137150" cy="247650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98465" y="1720850"/>
            <a:ext cx="686435" cy="669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701030" y="1914525"/>
            <a:ext cx="281940" cy="281940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65107" y="2651331"/>
            <a:ext cx="3353243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Kotlin automatically assigns the type for the lambda function parameters to match the function declaration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ATTEN</a:t>
            </a:r>
            <a:r>
              <a:rPr kumimoji="0" lang="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ION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565275"/>
            <a:ext cx="2095500" cy="209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035" y="1679575"/>
            <a:ext cx="2447925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55" y="4164330"/>
            <a:ext cx="8172450" cy="112395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6" grpId="0" animBg="1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8210" y="1018540"/>
            <a:ext cx="607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br>
              <a:rPr 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>Can't </a:t>
            </a:r>
            <a:r>
              <a:rPr lang="en-US" b="1">
                <a:solidFill>
                  <a:schemeClr val="bg1"/>
                </a:solidFill>
              </a:rPr>
              <a:t> use the </a:t>
            </a:r>
            <a:r>
              <a:rPr lang="en-US" b="1">
                <a:solidFill>
                  <a:srgbClr val="FF0000"/>
                </a:solidFill>
              </a:rPr>
              <a:t>return </a:t>
            </a:r>
            <a:r>
              <a:rPr lang="en-US" b="1">
                <a:solidFill>
                  <a:schemeClr val="bg1"/>
                </a:solidFill>
              </a:rPr>
              <a:t>keyword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altLang="en-US" b="1">
                <a:solidFill>
                  <a:schemeClr val="bg1"/>
                </a:solidFill>
              </a:rPr>
              <a:t>We</a:t>
            </a:r>
            <a:r>
              <a:rPr lang="en-US" b="1">
                <a:solidFill>
                  <a:schemeClr val="bg1"/>
                </a:solidFill>
              </a:rPr>
              <a:t> can specify as many values as </a:t>
            </a:r>
            <a:r>
              <a:rPr lang="en-US" altLang="en-US" b="1">
                <a:solidFill>
                  <a:schemeClr val="bg1"/>
                </a:solidFill>
              </a:rPr>
              <a:t>we </a:t>
            </a:r>
            <a:r>
              <a:rPr lang="en-US" b="1">
                <a:solidFill>
                  <a:schemeClr val="bg1"/>
                </a:solidFill>
              </a:rPr>
              <a:t>want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altLang="en-US" b="1">
                <a:solidFill>
                  <a:schemeClr val="bg1"/>
                </a:solidFill>
              </a:rPr>
              <a:t>G</a:t>
            </a:r>
            <a:r>
              <a:rPr lang="en-US" b="1">
                <a:solidFill>
                  <a:schemeClr val="bg1"/>
                </a:solidFill>
              </a:rPr>
              <a:t>et the final value as the return value of the function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0" y="3022600"/>
            <a:ext cx="8001000" cy="14001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198235" y="4471035"/>
            <a:ext cx="7620" cy="76898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371340" y="5349875"/>
            <a:ext cx="389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B050"/>
                </a:solidFill>
              </a:rPr>
              <a:t>Sum of 10 and 10 is 100</a:t>
            </a:r>
            <a:endParaRPr 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03265" y="576225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318385" y="1557655"/>
            <a:ext cx="3759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1"/>
                </a:solidFill>
              </a:rPr>
              <a:t>If the lambda function is </a:t>
            </a:r>
            <a:r>
              <a:rPr lang="en-US" b="1">
                <a:solidFill>
                  <a:srgbClr val="FF0000"/>
                </a:solidFill>
              </a:rPr>
              <a:t>the last parameter</a:t>
            </a:r>
            <a:r>
              <a:rPr lang="en-US" b="1">
                <a:solidFill>
                  <a:schemeClr val="bg1"/>
                </a:solidFill>
              </a:rPr>
              <a:t> of a function, we can write the content of the lambda function outside the pair </a:t>
            </a:r>
            <a:r>
              <a:rPr lang="en-US" b="1">
                <a:solidFill>
                  <a:srgbClr val="FF0000"/>
                </a:solidFill>
              </a:rPr>
              <a:t>()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3352165"/>
            <a:ext cx="6629400" cy="7239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1082226"/>
            <a:chOff x="654795" y="4898726"/>
            <a:chExt cx="2605183" cy="108222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991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cs typeface="+mn-ea"/>
                <a:sym typeface="+mn-lt"/>
              </a:rPr>
              <a:t>Declaration</a:t>
            </a:r>
            <a:endParaRPr lang="en-US" sz="1600" b="1" dirty="0" smtClean="0">
              <a:solidFill>
                <a:srgbClr val="00B050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382581"/>
            <a:chOff x="654795" y="4898726"/>
            <a:chExt cx="2605183" cy="138258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1291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b="1" dirty="0">
                <a:solidFill>
                  <a:srgbClr val="FF0000"/>
                </a:solidFill>
                <a:cs typeface="+mn-ea"/>
                <a:sym typeface="+mn-lt"/>
              </a:rPr>
              <a:t>Example</a:t>
            </a:r>
            <a:endParaRPr lang="x-none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506970" y="5098415"/>
            <a:ext cx="2785110" cy="1382571"/>
            <a:chOff x="654795" y="4898726"/>
            <a:chExt cx="2605183" cy="138272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9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FF00"/>
                </a:solidFill>
                <a:cs typeface="+mn-ea"/>
                <a:sym typeface="+mn-lt"/>
              </a:rPr>
              <a:t>Parameter</a:t>
            </a:r>
            <a:endParaRPr lang="en-US" altLang="zh-CN" sz="1600" b="1" dirty="0" smtClean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17" grpId="1" animBg="1"/>
      <p:bldP spid="23" grpId="1" animBg="1"/>
      <p:bldP spid="29" grpId="0"/>
      <p:bldP spid="29" grpId="1"/>
      <p:bldP spid="16" grpId="0" animBg="1"/>
      <p:bldP spid="24" grpId="0" animBg="1"/>
      <p:bldP spid="16" grpId="1" animBg="1"/>
      <p:bldP spid="24" grpId="1" animBg="1"/>
      <p:bldP spid="34" grpId="0"/>
      <p:bldP spid="34" grpId="1"/>
      <p:bldP spid="19" grpId="0" animBg="1"/>
      <p:bldP spid="25" grpId="0" animBg="1"/>
      <p:bldP spid="19" grpId="1" animBg="1"/>
      <p:bldP spid="25" grpId="1" animBg="1"/>
      <p:bldP spid="39" grpId="0"/>
      <p:bldP spid="3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  <a:endParaRPr lang="en-US" altLang="zh-CN" sz="48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27"/>
            <a:ext cx="3714806" cy="24765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89829" y="1330527"/>
            <a:ext cx="3788228" cy="247653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igh Angle View of High Building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6"/>
          <a:stretch>
            <a:fillRect/>
          </a:stretch>
        </p:blipFill>
        <p:spPr bwMode="auto">
          <a:xfrm>
            <a:off x="7853080" y="1320802"/>
            <a:ext cx="4338920" cy="24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3944937"/>
            <a:ext cx="6545943" cy="2476538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9569" y="3944937"/>
            <a:ext cx="5442432" cy="2476538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03372" y="1565471"/>
            <a:ext cx="1161143" cy="11611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615654" y="193424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7322" y="2752296"/>
            <a:ext cx="335324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97866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137565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97866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92023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753C9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5753C9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6808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56507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6808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10965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1F0FA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31F0FA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56" y="1658522"/>
            <a:ext cx="6710290" cy="55919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72332" y="1266092"/>
            <a:ext cx="6719668" cy="5591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6092"/>
            <a:ext cx="2658794" cy="559190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911" y="1772529"/>
            <a:ext cx="1448972" cy="45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D41F86"/>
                </a:solidFill>
                <a:cs typeface="+mn-ea"/>
                <a:sym typeface="+mn-lt"/>
              </a:rPr>
              <a:t>2020</a:t>
            </a:r>
            <a:endParaRPr lang="zh-CN" altLang="en-US" sz="1600" dirty="0">
              <a:solidFill>
                <a:srgbClr val="D41F86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35" y="231551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11" y="3406854"/>
            <a:ext cx="1448972" cy="45016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35" y="3949835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911" y="5041179"/>
            <a:ext cx="1448972" cy="45016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135" y="558416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5867400" y="1534735"/>
          <a:ext cx="6001124" cy="268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8637140" y="4943465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3323" y="4434373"/>
            <a:ext cx="253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83523" y="5117094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83523" y="5708242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rcRect l="25751" t="5775" r="14182" b="4124"/>
          <a:stretch>
            <a:fillRect/>
          </a:stretch>
        </p:blipFill>
        <p:spPr>
          <a:xfrm>
            <a:off x="950224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 l="12588" t="3925" r="12328" b="5974"/>
          <a:stretch>
            <a:fillRect/>
          </a:stretch>
        </p:blipFill>
        <p:spPr>
          <a:xfrm>
            <a:off x="9533341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l="14891" t="6610" r="25042" b="3289"/>
          <a:stretch>
            <a:fillRect/>
          </a:stretch>
        </p:blipFill>
        <p:spPr>
          <a:xfrm>
            <a:off x="3811263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l="20415" t="6298" r="19518" b="3601"/>
          <a:stretch>
            <a:fillRect/>
          </a:stretch>
        </p:blipFill>
        <p:spPr>
          <a:xfrm>
            <a:off x="6672302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grpSp>
        <p:nvGrpSpPr>
          <p:cNvPr id="25" name="组合 24"/>
          <p:cNvGrpSpPr/>
          <p:nvPr/>
        </p:nvGrpSpPr>
        <p:grpSpPr>
          <a:xfrm>
            <a:off x="658987" y="4632909"/>
            <a:ext cx="2605183" cy="908972"/>
            <a:chOff x="654795" y="4898726"/>
            <a:chExt cx="2605183" cy="90897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07370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20026" y="4632909"/>
            <a:ext cx="2605183" cy="908972"/>
            <a:chOff x="654795" y="4898726"/>
            <a:chExt cx="2605183" cy="90897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68409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81065" y="4632909"/>
            <a:ext cx="2605183" cy="908972"/>
            <a:chOff x="654795" y="4898726"/>
            <a:chExt cx="2605183" cy="90897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529448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42104" y="4632909"/>
            <a:ext cx="2605183" cy="908972"/>
            <a:chOff x="654795" y="4898726"/>
            <a:chExt cx="2605183" cy="90897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390487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Sử dụng higher-order functions sẽ gây tốn tài nguyên trong quá trình run-time. 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Để tránh việc tiêu tốn bộ nhớ, ta có inline function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7228" y="2006429"/>
            <a:ext cx="2612571" cy="39043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9715" y="2006429"/>
            <a:ext cx="2612571" cy="39043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2202" y="2006429"/>
            <a:ext cx="2612571" cy="39043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760"/>
          <p:cNvSpPr/>
          <p:nvPr/>
        </p:nvSpPr>
        <p:spPr>
          <a:xfrm>
            <a:off x="9311640" y="2910840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640070" y="2398395"/>
            <a:ext cx="1007745" cy="1007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3824"/>
          <p:cNvSpPr/>
          <p:nvPr/>
        </p:nvSpPr>
        <p:spPr>
          <a:xfrm>
            <a:off x="6011545" y="2687955"/>
            <a:ext cx="264795" cy="265430"/>
          </a:xfrm>
          <a:custGeom>
            <a:avLst/>
            <a:gdLst/>
            <a:ahLst/>
            <a:cxnLst/>
            <a:rect l="0" t="0" r="0" b="0"/>
            <a:pathLst>
              <a:path w="5950" h="5951" extrusionOk="0">
                <a:moveTo>
                  <a:pt x="5764" y="1"/>
                </a:moveTo>
                <a:lnTo>
                  <a:pt x="5624" y="47"/>
                </a:lnTo>
                <a:lnTo>
                  <a:pt x="93" y="3208"/>
                </a:lnTo>
                <a:lnTo>
                  <a:pt x="47" y="3301"/>
                </a:lnTo>
                <a:lnTo>
                  <a:pt x="0" y="3394"/>
                </a:lnTo>
                <a:lnTo>
                  <a:pt x="47" y="3533"/>
                </a:lnTo>
                <a:lnTo>
                  <a:pt x="140" y="3580"/>
                </a:lnTo>
                <a:lnTo>
                  <a:pt x="1441" y="4137"/>
                </a:lnTo>
                <a:lnTo>
                  <a:pt x="5020" y="1070"/>
                </a:lnTo>
                <a:lnTo>
                  <a:pt x="2138" y="4556"/>
                </a:lnTo>
                <a:lnTo>
                  <a:pt x="2138" y="5718"/>
                </a:lnTo>
                <a:lnTo>
                  <a:pt x="2185" y="5857"/>
                </a:lnTo>
                <a:lnTo>
                  <a:pt x="2278" y="5950"/>
                </a:lnTo>
                <a:lnTo>
                  <a:pt x="2417" y="5950"/>
                </a:lnTo>
                <a:lnTo>
                  <a:pt x="2510" y="5857"/>
                </a:lnTo>
                <a:lnTo>
                  <a:pt x="3300" y="4881"/>
                </a:lnTo>
                <a:lnTo>
                  <a:pt x="4834" y="5485"/>
                </a:lnTo>
                <a:lnTo>
                  <a:pt x="4881" y="5532"/>
                </a:lnTo>
                <a:lnTo>
                  <a:pt x="4974" y="5485"/>
                </a:lnTo>
                <a:lnTo>
                  <a:pt x="5067" y="5439"/>
                </a:lnTo>
                <a:lnTo>
                  <a:pt x="5113" y="5346"/>
                </a:lnTo>
                <a:lnTo>
                  <a:pt x="5950" y="233"/>
                </a:lnTo>
                <a:lnTo>
                  <a:pt x="5950" y="140"/>
                </a:lnTo>
                <a:lnTo>
                  <a:pt x="5857" y="47"/>
                </a:lnTo>
                <a:lnTo>
                  <a:pt x="5764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73910" y="2192655"/>
            <a:ext cx="1188085" cy="118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3850"/>
          <p:cNvSpPr/>
          <p:nvPr/>
        </p:nvSpPr>
        <p:spPr>
          <a:xfrm>
            <a:off x="2512060" y="2630805"/>
            <a:ext cx="311785" cy="311785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532" y="1023"/>
                </a:moveTo>
                <a:lnTo>
                  <a:pt x="3532" y="1116"/>
                </a:lnTo>
                <a:lnTo>
                  <a:pt x="3486" y="3533"/>
                </a:lnTo>
                <a:lnTo>
                  <a:pt x="3439" y="3580"/>
                </a:lnTo>
                <a:lnTo>
                  <a:pt x="3346" y="3626"/>
                </a:lnTo>
                <a:lnTo>
                  <a:pt x="2649" y="3626"/>
                </a:lnTo>
                <a:lnTo>
                  <a:pt x="2556" y="3580"/>
                </a:lnTo>
                <a:lnTo>
                  <a:pt x="2510" y="3533"/>
                </a:lnTo>
                <a:lnTo>
                  <a:pt x="2417" y="1116"/>
                </a:lnTo>
                <a:lnTo>
                  <a:pt x="2463" y="1023"/>
                </a:lnTo>
                <a:close/>
                <a:moveTo>
                  <a:pt x="3393" y="3998"/>
                </a:moveTo>
                <a:lnTo>
                  <a:pt x="3439" y="4044"/>
                </a:lnTo>
                <a:lnTo>
                  <a:pt x="3486" y="4137"/>
                </a:lnTo>
                <a:lnTo>
                  <a:pt x="3486" y="4835"/>
                </a:lnTo>
                <a:lnTo>
                  <a:pt x="3439" y="4927"/>
                </a:lnTo>
                <a:lnTo>
                  <a:pt x="3393" y="4974"/>
                </a:lnTo>
                <a:lnTo>
                  <a:pt x="2649" y="4974"/>
                </a:lnTo>
                <a:lnTo>
                  <a:pt x="2556" y="4927"/>
                </a:lnTo>
                <a:lnTo>
                  <a:pt x="2510" y="4835"/>
                </a:lnTo>
                <a:lnTo>
                  <a:pt x="2510" y="4137"/>
                </a:lnTo>
                <a:lnTo>
                  <a:pt x="2556" y="4044"/>
                </a:lnTo>
                <a:lnTo>
                  <a:pt x="2649" y="3998"/>
                </a:lnTo>
                <a:close/>
                <a:moveTo>
                  <a:pt x="2975" y="1"/>
                </a:moveTo>
                <a:lnTo>
                  <a:pt x="2603" y="47"/>
                </a:lnTo>
                <a:lnTo>
                  <a:pt x="2231" y="140"/>
                </a:lnTo>
                <a:lnTo>
                  <a:pt x="1859" y="233"/>
                </a:lnTo>
                <a:lnTo>
                  <a:pt x="1487" y="419"/>
                </a:lnTo>
                <a:lnTo>
                  <a:pt x="1162" y="651"/>
                </a:lnTo>
                <a:lnTo>
                  <a:pt x="883" y="884"/>
                </a:lnTo>
                <a:lnTo>
                  <a:pt x="651" y="1163"/>
                </a:lnTo>
                <a:lnTo>
                  <a:pt x="418" y="1488"/>
                </a:lnTo>
                <a:lnTo>
                  <a:pt x="232" y="1860"/>
                </a:lnTo>
                <a:lnTo>
                  <a:pt x="139" y="2232"/>
                </a:lnTo>
                <a:lnTo>
                  <a:pt x="46" y="2604"/>
                </a:lnTo>
                <a:lnTo>
                  <a:pt x="0" y="2975"/>
                </a:lnTo>
                <a:lnTo>
                  <a:pt x="46" y="3394"/>
                </a:lnTo>
                <a:lnTo>
                  <a:pt x="139" y="3766"/>
                </a:lnTo>
                <a:lnTo>
                  <a:pt x="232" y="4137"/>
                </a:lnTo>
                <a:lnTo>
                  <a:pt x="418" y="4509"/>
                </a:lnTo>
                <a:lnTo>
                  <a:pt x="651" y="4835"/>
                </a:lnTo>
                <a:lnTo>
                  <a:pt x="883" y="5113"/>
                </a:lnTo>
                <a:lnTo>
                  <a:pt x="1162" y="5346"/>
                </a:lnTo>
                <a:lnTo>
                  <a:pt x="1487" y="5578"/>
                </a:lnTo>
                <a:lnTo>
                  <a:pt x="1859" y="5764"/>
                </a:lnTo>
                <a:lnTo>
                  <a:pt x="2231" y="5857"/>
                </a:lnTo>
                <a:lnTo>
                  <a:pt x="2603" y="5950"/>
                </a:lnTo>
                <a:lnTo>
                  <a:pt x="3393" y="5950"/>
                </a:lnTo>
                <a:lnTo>
                  <a:pt x="3765" y="5857"/>
                </a:lnTo>
                <a:lnTo>
                  <a:pt x="4137" y="5764"/>
                </a:lnTo>
                <a:lnTo>
                  <a:pt x="4508" y="5578"/>
                </a:lnTo>
                <a:lnTo>
                  <a:pt x="4834" y="5346"/>
                </a:lnTo>
                <a:lnTo>
                  <a:pt x="5113" y="5113"/>
                </a:lnTo>
                <a:lnTo>
                  <a:pt x="5345" y="4835"/>
                </a:lnTo>
                <a:lnTo>
                  <a:pt x="5577" y="4509"/>
                </a:lnTo>
                <a:lnTo>
                  <a:pt x="5763" y="4137"/>
                </a:lnTo>
                <a:lnTo>
                  <a:pt x="5856" y="3766"/>
                </a:lnTo>
                <a:lnTo>
                  <a:pt x="5949" y="3394"/>
                </a:lnTo>
                <a:lnTo>
                  <a:pt x="5949" y="2975"/>
                </a:lnTo>
                <a:lnTo>
                  <a:pt x="5949" y="2604"/>
                </a:lnTo>
                <a:lnTo>
                  <a:pt x="5856" y="2232"/>
                </a:lnTo>
                <a:lnTo>
                  <a:pt x="5763" y="1860"/>
                </a:lnTo>
                <a:lnTo>
                  <a:pt x="5577" y="1488"/>
                </a:lnTo>
                <a:lnTo>
                  <a:pt x="5345" y="1163"/>
                </a:lnTo>
                <a:lnTo>
                  <a:pt x="5113" y="884"/>
                </a:lnTo>
                <a:lnTo>
                  <a:pt x="4834" y="651"/>
                </a:lnTo>
                <a:lnTo>
                  <a:pt x="4508" y="419"/>
                </a:lnTo>
                <a:lnTo>
                  <a:pt x="4137" y="233"/>
                </a:lnTo>
                <a:lnTo>
                  <a:pt x="3765" y="140"/>
                </a:lnTo>
                <a:lnTo>
                  <a:pt x="3393" y="47"/>
                </a:lnTo>
                <a:lnTo>
                  <a:pt x="2975" y="1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2400" y="3549015"/>
            <a:ext cx="2605405" cy="1892299"/>
            <a:chOff x="654795" y="4989717"/>
            <a:chExt cx="2605183" cy="818054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669408" y="5807771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737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inline function không thể tự gọi lại chính nó một cách trực tiếp hoặc gọi gián tiếp thông qua một inline funciton khác.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89805" y="3747135"/>
            <a:ext cx="2605405" cy="1726587"/>
            <a:chOff x="654795" y="4989717"/>
            <a:chExt cx="2605183" cy="78530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57750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776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public inline function được khai báo ở trong một class chỉ có thể truy cập vào các public function và public field của class đó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48955" y="3756660"/>
            <a:ext cx="2605405" cy="1854200"/>
            <a:chOff x="654795" y="4989717"/>
            <a:chExt cx="2605183" cy="818329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580804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753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400" dirty="0">
                  <a:solidFill>
                    <a:schemeClr val="bg1"/>
                  </a:solidFill>
                  <a:cs typeface="+mn-ea"/>
                  <a:sym typeface="+mn-lt"/>
                </a:rPr>
                <a:t>Số lượng dòng code sẽ tăng lên. Việc inline một function dài, phức tạp nhiều lần sẽ được compiler sinh ra code tương ứng</a:t>
              </a:r>
              <a:endParaRPr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Hạn chế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16"/>
          <p:cNvSpPr/>
          <p:nvPr/>
        </p:nvSpPr>
        <p:spPr>
          <a:xfrm>
            <a:off x="8925560" y="2398395"/>
            <a:ext cx="1037590" cy="843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Shape 3760"/>
          <p:cNvSpPr/>
          <p:nvPr/>
        </p:nvSpPr>
        <p:spPr>
          <a:xfrm>
            <a:off x="9311640" y="2630805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90484" y="1727306"/>
            <a:ext cx="4208830" cy="519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282748" y="2732810"/>
          <a:ext cx="6094021" cy="406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482656" y="2208816"/>
            <a:ext cx="1624487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4752" y="1943791"/>
            <a:ext cx="653143" cy="6531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0283" y="1970280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4752" y="3125807"/>
            <a:ext cx="653143" cy="6531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0283" y="3152296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4752" y="4307823"/>
            <a:ext cx="653143" cy="6531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70283" y="4334312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64752" y="5489838"/>
            <a:ext cx="653143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0283" y="5516327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6174" y="3454400"/>
            <a:ext cx="112996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21077" y="3309257"/>
            <a:ext cx="362857" cy="362857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6740" y="3309257"/>
            <a:ext cx="362857" cy="362857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2403" y="3309257"/>
            <a:ext cx="362857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08066" y="3309257"/>
            <a:ext cx="362857" cy="362857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8219" y="1900713"/>
            <a:ext cx="1088571" cy="1088571"/>
          </a:xfrm>
          <a:prstGeom prst="rect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2020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3882" y="4071546"/>
            <a:ext cx="1088571" cy="1088571"/>
          </a:xfrm>
          <a:prstGeom prst="rect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5047" y="1900713"/>
            <a:ext cx="1088571" cy="1088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90710" y="4071546"/>
            <a:ext cx="1088571" cy="1088571"/>
          </a:xfrm>
          <a:prstGeom prst="rect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7162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6740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95575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86902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6902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48339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Function can be called in 2 ways: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12394" y="55716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535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 Positional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6" name="Text Box 10"/>
          <p:cNvSpPr txBox="1"/>
          <p:nvPr/>
        </p:nvSpPr>
        <p:spPr>
          <a:xfrm>
            <a:off x="1908527" y="24449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. name argumen</a:t>
            </a:r>
            <a:r>
              <a:rPr lang="en-US" altLang="en-US" dirty="0" smtClean="0">
                <a:solidFill>
                  <a:srgbClr val="00B050"/>
                </a:solidFill>
              </a:rPr>
              <a:t>t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57339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20" grpId="0"/>
      <p:bldP spid="21" grpId="0"/>
      <p:bldP spid="11" grpId="1"/>
      <p:bldP spid="15" grpId="1"/>
      <p:bldP spid="16" grpId="1"/>
      <p:bldP spid="17" grpId="1"/>
      <p:bldP spid="18" grpId="1"/>
      <p:bldP spid="20" grpId="1"/>
      <p:bldP spid="2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20187" y="2276883"/>
            <a:ext cx="1317936" cy="1317936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95822" y="2276883"/>
            <a:ext cx="1317936" cy="131793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187" y="3876319"/>
            <a:ext cx="1317936" cy="1317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5822" y="3876319"/>
            <a:ext cx="1317936" cy="131793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6502" y="3168080"/>
            <a:ext cx="1132898" cy="113289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834"/>
          <p:cNvSpPr/>
          <p:nvPr/>
        </p:nvSpPr>
        <p:spPr>
          <a:xfrm>
            <a:off x="5862487" y="3577897"/>
            <a:ext cx="400929" cy="313264"/>
          </a:xfrm>
          <a:custGeom>
            <a:avLst/>
            <a:gdLst/>
            <a:ahLst/>
            <a:cxnLst/>
            <a:rect l="0" t="0" r="0" b="0"/>
            <a:pathLst>
              <a:path w="5950" h="4649" extrusionOk="0">
                <a:moveTo>
                  <a:pt x="140" y="1"/>
                </a:moveTo>
                <a:lnTo>
                  <a:pt x="47" y="47"/>
                </a:lnTo>
                <a:lnTo>
                  <a:pt x="0" y="140"/>
                </a:lnTo>
                <a:lnTo>
                  <a:pt x="0" y="187"/>
                </a:lnTo>
                <a:lnTo>
                  <a:pt x="0" y="652"/>
                </a:lnTo>
                <a:lnTo>
                  <a:pt x="0" y="698"/>
                </a:lnTo>
                <a:lnTo>
                  <a:pt x="47" y="791"/>
                </a:lnTo>
                <a:lnTo>
                  <a:pt x="140" y="838"/>
                </a:lnTo>
                <a:lnTo>
                  <a:pt x="5810" y="838"/>
                </a:lnTo>
                <a:lnTo>
                  <a:pt x="5857" y="791"/>
                </a:lnTo>
                <a:lnTo>
                  <a:pt x="5903" y="698"/>
                </a:lnTo>
                <a:lnTo>
                  <a:pt x="5950" y="652"/>
                </a:lnTo>
                <a:lnTo>
                  <a:pt x="5950" y="187"/>
                </a:lnTo>
                <a:lnTo>
                  <a:pt x="5903" y="140"/>
                </a:lnTo>
                <a:lnTo>
                  <a:pt x="5857" y="47"/>
                </a:lnTo>
                <a:lnTo>
                  <a:pt x="5810" y="1"/>
                </a:lnTo>
                <a:close/>
                <a:moveTo>
                  <a:pt x="186" y="1256"/>
                </a:moveTo>
                <a:lnTo>
                  <a:pt x="140" y="1302"/>
                </a:lnTo>
                <a:lnTo>
                  <a:pt x="47" y="1349"/>
                </a:lnTo>
                <a:lnTo>
                  <a:pt x="0" y="1395"/>
                </a:lnTo>
                <a:lnTo>
                  <a:pt x="0" y="1488"/>
                </a:lnTo>
                <a:lnTo>
                  <a:pt x="0" y="1907"/>
                </a:lnTo>
                <a:lnTo>
                  <a:pt x="0" y="2000"/>
                </a:lnTo>
                <a:lnTo>
                  <a:pt x="47" y="2046"/>
                </a:lnTo>
                <a:lnTo>
                  <a:pt x="140" y="2093"/>
                </a:lnTo>
                <a:lnTo>
                  <a:pt x="186" y="2139"/>
                </a:lnTo>
                <a:lnTo>
                  <a:pt x="5717" y="2139"/>
                </a:lnTo>
                <a:lnTo>
                  <a:pt x="5810" y="2093"/>
                </a:lnTo>
                <a:lnTo>
                  <a:pt x="5857" y="2046"/>
                </a:lnTo>
                <a:lnTo>
                  <a:pt x="5903" y="2000"/>
                </a:lnTo>
                <a:lnTo>
                  <a:pt x="5950" y="1907"/>
                </a:lnTo>
                <a:lnTo>
                  <a:pt x="5950" y="1488"/>
                </a:lnTo>
                <a:lnTo>
                  <a:pt x="5903" y="1395"/>
                </a:lnTo>
                <a:lnTo>
                  <a:pt x="5857" y="1349"/>
                </a:lnTo>
                <a:lnTo>
                  <a:pt x="5810" y="1302"/>
                </a:lnTo>
                <a:lnTo>
                  <a:pt x="5717" y="1256"/>
                </a:lnTo>
                <a:close/>
                <a:moveTo>
                  <a:pt x="140" y="2557"/>
                </a:moveTo>
                <a:lnTo>
                  <a:pt x="47" y="2604"/>
                </a:lnTo>
                <a:lnTo>
                  <a:pt x="0" y="2697"/>
                </a:lnTo>
                <a:lnTo>
                  <a:pt x="0" y="2743"/>
                </a:lnTo>
                <a:lnTo>
                  <a:pt x="0" y="3162"/>
                </a:lnTo>
                <a:lnTo>
                  <a:pt x="0" y="3254"/>
                </a:lnTo>
                <a:lnTo>
                  <a:pt x="47" y="3347"/>
                </a:lnTo>
                <a:lnTo>
                  <a:pt x="140" y="3394"/>
                </a:lnTo>
                <a:lnTo>
                  <a:pt x="5810" y="3394"/>
                </a:lnTo>
                <a:lnTo>
                  <a:pt x="5857" y="3347"/>
                </a:lnTo>
                <a:lnTo>
                  <a:pt x="5903" y="3254"/>
                </a:lnTo>
                <a:lnTo>
                  <a:pt x="5950" y="3162"/>
                </a:lnTo>
                <a:lnTo>
                  <a:pt x="5950" y="2743"/>
                </a:lnTo>
                <a:lnTo>
                  <a:pt x="5903" y="2697"/>
                </a:lnTo>
                <a:lnTo>
                  <a:pt x="5857" y="2604"/>
                </a:lnTo>
                <a:lnTo>
                  <a:pt x="5810" y="2557"/>
                </a:lnTo>
                <a:close/>
                <a:moveTo>
                  <a:pt x="186" y="3812"/>
                </a:moveTo>
                <a:lnTo>
                  <a:pt x="140" y="3859"/>
                </a:lnTo>
                <a:lnTo>
                  <a:pt x="47" y="3905"/>
                </a:lnTo>
                <a:lnTo>
                  <a:pt x="0" y="3952"/>
                </a:lnTo>
                <a:lnTo>
                  <a:pt x="0" y="4045"/>
                </a:lnTo>
                <a:lnTo>
                  <a:pt x="0" y="4463"/>
                </a:lnTo>
                <a:lnTo>
                  <a:pt x="0" y="4556"/>
                </a:lnTo>
                <a:lnTo>
                  <a:pt x="47" y="4602"/>
                </a:lnTo>
                <a:lnTo>
                  <a:pt x="140" y="4649"/>
                </a:lnTo>
                <a:lnTo>
                  <a:pt x="5810" y="4649"/>
                </a:lnTo>
                <a:lnTo>
                  <a:pt x="5857" y="4602"/>
                </a:lnTo>
                <a:lnTo>
                  <a:pt x="5903" y="4556"/>
                </a:lnTo>
                <a:lnTo>
                  <a:pt x="5950" y="4463"/>
                </a:lnTo>
                <a:lnTo>
                  <a:pt x="5950" y="4045"/>
                </a:lnTo>
                <a:lnTo>
                  <a:pt x="5903" y="3952"/>
                </a:lnTo>
                <a:lnTo>
                  <a:pt x="5857" y="3905"/>
                </a:lnTo>
                <a:lnTo>
                  <a:pt x="5810" y="3859"/>
                </a:lnTo>
                <a:lnTo>
                  <a:pt x="5717" y="3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119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4848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7119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9122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4848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5824" y="29133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2377" y="2440635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314" y="28730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42161" y="2400335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35824" y="44690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32377" y="3996339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314" y="44287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42161" y="3956039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表 12"/>
          <p:cNvGraphicFramePr/>
          <p:nvPr/>
        </p:nvGraphicFramePr>
        <p:xfrm>
          <a:off x="578805" y="1301290"/>
          <a:ext cx="5628659" cy="415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543135" y="187309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698318" y="235831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43135" y="239063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3135" y="338591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698318" y="387113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135" y="390345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3135" y="4898729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698318" y="5383949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43135" y="5416278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69405" y="71919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61045" y="340599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23852" y="-70452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6340" y="57181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05637" y="3191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3854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52272" y="1529150"/>
            <a:ext cx="628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5894" y="3191440"/>
            <a:ext cx="6287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	return a + b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200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</a:t>
            </a:r>
            <a:r>
              <a:rPr lang="en-US" dirty="0" smtClean="0">
                <a:solidFill>
                  <a:srgbClr val="92D050"/>
                </a:solidFill>
              </a:rPr>
              <a:t>// print 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a = 3, b =0 =&gt;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</a:t>
            </a:r>
            <a:r>
              <a:rPr lang="en-US" dirty="0" smtClean="0">
                <a:solidFill>
                  <a:srgbClr val="92D050"/>
                </a:solidFill>
              </a:rPr>
              <a:t>// a = 0, b = 2 =&gt; print 2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8"/>
          <p:cNvSpPr/>
          <p:nvPr/>
        </p:nvSpPr>
        <p:spPr>
          <a:xfrm>
            <a:off x="1688162" y="152919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8"/>
          <p:cNvSpPr/>
          <p:nvPr/>
        </p:nvSpPr>
        <p:spPr>
          <a:xfrm>
            <a:off x="10261297" y="2302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8"/>
          <p:cNvSpPr/>
          <p:nvPr/>
        </p:nvSpPr>
        <p:spPr>
          <a:xfrm>
            <a:off x="1688162" y="49131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11" grpId="1"/>
      <p:bldP spid="20" grpId="1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50155" y="211645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/>
          <p:nvPr/>
        </p:nvSpPr>
        <p:spPr>
          <a:xfrm>
            <a:off x="1869016" y="3610187"/>
            <a:ext cx="6287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solidFill>
                  <a:srgbClr val="00B050"/>
                </a:solidFill>
              </a:rPr>
              <a:t>K</a:t>
            </a:r>
            <a:r>
              <a:rPr lang="en-US" dirty="0" err="1" smtClean="0">
                <a:solidFill>
                  <a:srgbClr val="00B050"/>
                </a:solidFill>
              </a:rPr>
              <a:t>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739535" y="-71019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99070" y="45134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38177" y="-19970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31551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65803" y="640454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290" y="1529080"/>
            <a:ext cx="6583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Override methods always use the same default parameter values as the base </a:t>
            </a:r>
            <a:r>
              <a:rPr lang="en-US" b="1" dirty="0" err="1" smtClean="0">
                <a:solidFill>
                  <a:schemeClr val="bg1"/>
                </a:solidFill>
              </a:rPr>
              <a:t>method.when</a:t>
            </a:r>
            <a:r>
              <a:rPr lang="en-US" b="1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open class A { 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open 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	return a + b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i="1" dirty="0" smtClean="0">
                <a:solidFill>
                  <a:schemeClr val="bg1"/>
                </a:solidFill>
              </a:rPr>
              <a:t>lass B : A </a:t>
            </a:r>
            <a:r>
              <a:rPr lang="en-US" i="1" dirty="0">
                <a:solidFill>
                  <a:schemeClr val="bg1"/>
                </a:solidFill>
              </a:rPr>
              <a:t>{ 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Override fun </a:t>
            </a:r>
            <a:r>
              <a:rPr lang="en-US" i="1" dirty="0" err="1">
                <a:solidFill>
                  <a:schemeClr val="bg1"/>
                </a:solidFill>
              </a:rPr>
              <a:t>getSum</a:t>
            </a:r>
            <a:r>
              <a:rPr lang="en-US" i="1" dirty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) 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{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	return a + b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" y="-14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12255" y="236638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03895" y="417244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26390" y="7460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79468" y="60330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179109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still ok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79415" y="134963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10449</Words>
  <Application>WPS Presentation</Application>
  <PresentationFormat>宽屏</PresentationFormat>
  <Paragraphs>487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SimSun</vt:lpstr>
      <vt:lpstr>Wingdings</vt:lpstr>
      <vt:lpstr>Montserrat Extra Bold</vt:lpstr>
      <vt:lpstr>Uroob</vt:lpstr>
      <vt:lpstr>Times New Roman</vt:lpstr>
      <vt:lpstr>Montserrat Light</vt:lpstr>
      <vt:lpstr>Gubbi</vt:lpstr>
      <vt:lpstr>微软雅黑</vt:lpstr>
      <vt:lpstr>Droid Sans Fallback</vt:lpstr>
      <vt:lpstr/>
      <vt:lpstr>Arial Unicode MS</vt:lpstr>
      <vt:lpstr>SimSun</vt:lpstr>
      <vt:lpstr>Calibri</vt:lpstr>
      <vt:lpstr>Webdings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tho</cp:lastModifiedBy>
  <cp:revision>66</cp:revision>
  <dcterms:created xsi:type="dcterms:W3CDTF">2019-07-21T15:15:29Z</dcterms:created>
  <dcterms:modified xsi:type="dcterms:W3CDTF">2019-07-21T15:15:29Z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