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78" r:id="rId4"/>
    <p:sldId id="279" r:id="rId5"/>
    <p:sldId id="258" r:id="rId6"/>
    <p:sldId id="283" r:id="rId7"/>
    <p:sldId id="314" r:id="rId8"/>
    <p:sldId id="315" r:id="rId9"/>
    <p:sldId id="284" r:id="rId10"/>
    <p:sldId id="280" r:id="rId11"/>
    <p:sldId id="297" r:id="rId12"/>
    <p:sldId id="299" r:id="rId13"/>
    <p:sldId id="300" r:id="rId14"/>
    <p:sldId id="301" r:id="rId15"/>
    <p:sldId id="302" r:id="rId16"/>
    <p:sldId id="285" r:id="rId17"/>
    <p:sldId id="286" r:id="rId18"/>
    <p:sldId id="287" r:id="rId19"/>
    <p:sldId id="281" r:id="rId20"/>
    <p:sldId id="316" r:id="rId21"/>
    <p:sldId id="289" r:id="rId22"/>
    <p:sldId id="317" r:id="rId23"/>
    <p:sldId id="288" r:id="rId24"/>
    <p:sldId id="290" r:id="rId25"/>
    <p:sldId id="282" r:id="rId26"/>
    <p:sldId id="291" r:id="rId27"/>
    <p:sldId id="292" r:id="rId28"/>
    <p:sldId id="29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F86"/>
    <a:srgbClr val="5753C9"/>
    <a:srgbClr val="31F0FA"/>
    <a:srgbClr val="191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p:normalViewPr>
  <p:slideViewPr>
    <p:cSldViewPr snapToGrid="0">
      <p:cViewPr varScale="1">
        <p:scale>
          <a:sx n="74" d="100"/>
          <a:sy n="74"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6" Type="http://schemas.microsoft.com/office/2011/relationships/chartColorStyle" Target="colors1.xml"/><Relationship Id="rId5" Type="http://schemas.microsoft.com/office/2011/relationships/chartStyle" Target="style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c:v>
                </c:pt>
              </c:strCache>
            </c:strRef>
          </c:tx>
          <c:spPr>
            <a:blipFill>
              <a:blip xmlns:r="http://schemas.openxmlformats.org/officeDocument/2006/relationships" r:embed="rId2"/>
              <a:stretch>
                <a:fillRect/>
              </a:stretch>
            </a:blipFill>
            <a:ln>
              <a:noFill/>
            </a:ln>
            <a:effectLst/>
          </c:spPr>
          <c:invertIfNegative val="0"/>
          <c:dLbls>
            <c:delete val="1"/>
          </c:dLbls>
          <c:cat>
            <c:numRef>
              <c:f>Sheet1!$A$2:$A$5</c:f>
              <c:numCache>
                <c:formatCode>General</c:formatCode>
                <c:ptCount val="4"/>
                <c:pt idx="0">
                  <c:v>2014</c:v>
                </c:pt>
                <c:pt idx="1">
                  <c:v>2016</c:v>
                </c:pt>
                <c:pt idx="2">
                  <c:v>2017</c:v>
                </c:pt>
                <c:pt idx="3">
                  <c:v>2018</c:v>
                </c:pt>
              </c:numCache>
            </c:num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2</c:v>
                </c:pt>
              </c:strCache>
            </c:strRef>
          </c:tx>
          <c:spPr>
            <a:blipFill>
              <a:blip xmlns:r="http://schemas.openxmlformats.org/officeDocument/2006/relationships" r:embed="rId3"/>
              <a:stretch>
                <a:fillRect/>
              </a:stretch>
            </a:blipFill>
            <a:ln>
              <a:noFill/>
            </a:ln>
            <a:effectLst/>
          </c:spPr>
          <c:invertIfNegative val="0"/>
          <c:dLbls>
            <c:delete val="1"/>
          </c:dLbls>
          <c:cat>
            <c:numRef>
              <c:f>Sheet1!$A$2:$A$5</c:f>
              <c:numCache>
                <c:formatCode>General</c:formatCode>
                <c:ptCount val="4"/>
                <c:pt idx="0">
                  <c:v>2014</c:v>
                </c:pt>
                <c:pt idx="1">
                  <c:v>2016</c:v>
                </c:pt>
                <c:pt idx="2">
                  <c:v>2017</c:v>
                </c:pt>
                <c:pt idx="3">
                  <c:v>2018</c:v>
                </c:pt>
              </c:numCache>
            </c:num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3</c:v>
                </c:pt>
              </c:strCache>
            </c:strRef>
          </c:tx>
          <c:spPr>
            <a:blipFill>
              <a:blip xmlns:r="http://schemas.openxmlformats.org/officeDocument/2006/relationships" r:embed="rId4"/>
              <a:stretch>
                <a:fillRect/>
              </a:stretch>
            </a:blipFill>
            <a:ln>
              <a:noFill/>
            </a:ln>
            <a:effectLst/>
          </c:spPr>
          <c:invertIfNegative val="0"/>
          <c:dLbls>
            <c:delete val="1"/>
          </c:dLbls>
          <c:cat>
            <c:numRef>
              <c:f>Sheet1!$A$2:$A$5</c:f>
              <c:numCache>
                <c:formatCode>General</c:formatCode>
                <c:ptCount val="4"/>
                <c:pt idx="0">
                  <c:v>2014</c:v>
                </c:pt>
                <c:pt idx="1">
                  <c:v>2016</c:v>
                </c:pt>
                <c:pt idx="2">
                  <c:v>2017</c:v>
                </c:pt>
                <c:pt idx="3">
                  <c:v>2018</c:v>
                </c:pt>
              </c:numCache>
            </c:num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244888544"/>
        <c:axId val="153682640"/>
      </c:barChart>
      <c:catAx>
        <c:axId val="2448885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ea"/>
                <a:sym typeface="+mn-lt"/>
              </a:defRPr>
            </a:pPr>
          </a:p>
        </c:txPr>
        <c:crossAx val="153682640"/>
        <c:crosses val="autoZero"/>
        <c:auto val="1"/>
        <c:lblAlgn val="ctr"/>
        <c:lblOffset val="100"/>
        <c:noMultiLvlLbl val="0"/>
      </c:catAx>
      <c:valAx>
        <c:axId val="153682640"/>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ea"/>
                <a:sym typeface="+mn-lt"/>
              </a:defRPr>
            </a:pPr>
          </a:p>
        </c:txPr>
        <c:crossAx val="244888544"/>
        <c:crosses val="autoZero"/>
        <c:crossBetween val="between"/>
      </c:valAx>
      <c:spPr>
        <a:noFill/>
        <a:ln>
          <a:noFill/>
        </a:ln>
        <a:effectLst/>
      </c:spPr>
    </c:plotArea>
    <c:plotVisOnly val="1"/>
    <c:dispBlanksAs val="gap"/>
    <c:showDLblsOverMax val="0"/>
  </c:chart>
  <c:spPr>
    <a:noFill/>
    <a:ln>
      <a:noFill/>
    </a:ln>
    <a:effectLst/>
  </c:spPr>
  <c:txPr>
    <a:bodyPr/>
    <a:lstStyle/>
    <a:p>
      <a:pPr>
        <a:defRPr lang="en-US">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38100">
              <a:solidFill>
                <a:schemeClr val="bg1"/>
              </a:solidFill>
            </a:ln>
          </c:spPr>
          <c:explosion val="0"/>
          <c:dPt>
            <c:idx val="0"/>
            <c:bubble3D val="0"/>
            <c:spPr>
              <a:solidFill>
                <a:srgbClr val="D41F86"/>
              </a:solidFill>
              <a:ln w="38100">
                <a:solidFill>
                  <a:schemeClr val="bg1"/>
                </a:solidFill>
              </a:ln>
              <a:effectLst/>
            </c:spPr>
          </c:dPt>
          <c:dPt>
            <c:idx val="1"/>
            <c:bubble3D val="0"/>
            <c:spPr>
              <a:solidFill>
                <a:srgbClr val="5753C9"/>
              </a:solidFill>
              <a:ln w="38100">
                <a:solidFill>
                  <a:schemeClr val="bg1"/>
                </a:solidFill>
              </a:ln>
              <a:effectLst/>
            </c:spPr>
          </c:dPt>
          <c:dPt>
            <c:idx val="2"/>
            <c:bubble3D val="0"/>
            <c:spPr>
              <a:solidFill>
                <a:srgbClr val="31F0FA"/>
              </a:solidFill>
              <a:ln w="38100">
                <a:solidFill>
                  <a:schemeClr val="bg1"/>
                </a:solidFill>
              </a:ln>
              <a:effectLst/>
            </c:spPr>
          </c:dPt>
          <c:dPt>
            <c:idx val="3"/>
            <c:bubble3D val="0"/>
            <c:spPr>
              <a:solidFill>
                <a:schemeClr val="bg1">
                  <a:lumMod val="65000"/>
                </a:schemeClr>
              </a:solidFill>
              <a:ln w="38100">
                <a:solidFill>
                  <a:schemeClr val="bg1"/>
                </a:solidFill>
              </a:ln>
              <a:effectLst/>
            </c:spPr>
          </c:dPt>
          <c:dLbls>
            <c:dLbl>
              <c:idx val="0"/>
              <c:layout>
                <c:manualLayout>
                  <c:x val="-0.212037662641385"/>
                  <c:y val="-0.0466029389837809"/>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41857438333105"/>
                  <c:y val="-0.0515675132397851"/>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965707382426087"/>
                  <c:y val="0.13270052696172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464552426546875"/>
                  <c:y val="0.137873897867934"/>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1600" b="0" i="0" u="none" strike="noStrike" kern="1200" baseline="0">
                    <a:solidFill>
                      <a:schemeClr val="bg1"/>
                    </a:solidFill>
                    <a:latin typeface="+mn-lt"/>
                    <a:ea typeface="+mn-ea"/>
                    <a:cs typeface="+mn-ea"/>
                    <a:sym typeface="+mn-lt"/>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en-US" sz="1600">
          <a:solidFill>
            <a:schemeClr val="bg1"/>
          </a:solidFill>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D41F86"/>
              </a:solidFill>
              <a:round/>
            </a:ln>
            <a:effectLst/>
          </c:spPr>
          <c:marker>
            <c:symbol val="none"/>
          </c:marker>
          <c:dLbls>
            <c:delete val="1"/>
          </c:dLbls>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31F0FA"/>
              </a:solidFill>
              <a:round/>
            </a:ln>
            <a:effectLst/>
          </c:spPr>
          <c:marker>
            <c:symbol val="none"/>
          </c:marker>
          <c:dLbls>
            <c:delete val="1"/>
          </c:dLbls>
          <c:cat>
            <c:numRef>
              <c:f>Sheet1!$A$2:$A$5</c:f>
              <c:numCache>
                <c:formatCode>General</c:formatCode>
                <c:ptCount val="4"/>
                <c:pt idx="0">
                  <c:v>2020</c:v>
                </c:pt>
                <c:pt idx="1">
                  <c:v>2021</c:v>
                </c:pt>
                <c:pt idx="2">
                  <c:v>2022</c:v>
                </c:pt>
                <c:pt idx="3">
                  <c:v>2023</c:v>
                </c:pt>
              </c:numCache>
            </c:num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5753C9"/>
              </a:solidFill>
              <a:round/>
            </a:ln>
            <a:effectLst/>
          </c:spPr>
          <c:marker>
            <c:symbol val="none"/>
          </c:marker>
          <c:dLbls>
            <c:delete val="1"/>
          </c:dLbls>
          <c:cat>
            <c:numRef>
              <c:f>Sheet1!$A$2:$A$5</c:f>
              <c:numCache>
                <c:formatCode>General</c:formatCode>
                <c:ptCount val="4"/>
                <c:pt idx="0">
                  <c:v>2020</c:v>
                </c:pt>
                <c:pt idx="1">
                  <c:v>2021</c:v>
                </c:pt>
                <c:pt idx="2">
                  <c:v>2022</c:v>
                </c:pt>
                <c:pt idx="3">
                  <c:v>2023</c:v>
                </c:pt>
              </c:numCache>
            </c:num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716125472"/>
        <c:axId val="716138368"/>
      </c:lineChart>
      <c:catAx>
        <c:axId val="716125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mn-lt"/>
                <a:ea typeface="+mn-ea"/>
                <a:cs typeface="+mn-ea"/>
                <a:sym typeface="+mn-lt"/>
              </a:defRPr>
            </a:pPr>
          </a:p>
        </c:txPr>
        <c:crossAx val="716138368"/>
        <c:crosses val="autoZero"/>
        <c:auto val="1"/>
        <c:lblAlgn val="ctr"/>
        <c:lblOffset val="100"/>
        <c:noMultiLvlLbl val="0"/>
      </c:catAx>
      <c:valAx>
        <c:axId val="71613836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1195" b="0" i="0" u="none" strike="noStrike" kern="1200" baseline="0">
                <a:solidFill>
                  <a:schemeClr val="bg1"/>
                </a:solidFill>
                <a:latin typeface="+mn-lt"/>
                <a:ea typeface="+mn-ea"/>
                <a:cs typeface="+mn-ea"/>
                <a:sym typeface="+mn-lt"/>
              </a:defRPr>
            </a:pPr>
          </a:p>
        </c:txPr>
        <c:crossAx val="716125472"/>
        <c:crosses val="autoZero"/>
        <c:crossBetween val="between"/>
      </c:valAx>
      <c:spPr>
        <a:noFill/>
        <a:ln>
          <a:noFill/>
        </a:ln>
        <a:effectLst/>
      </c:spPr>
    </c:plotArea>
    <c:plotVisOnly val="1"/>
    <c:dispBlanksAs val="gap"/>
    <c:showDLblsOverMax val="0"/>
  </c:chart>
  <c:spPr>
    <a:noFill/>
    <a:ln>
      <a:noFill/>
    </a:ln>
    <a:effectLst/>
  </c:spPr>
  <c:txPr>
    <a:bodyPr/>
    <a:lstStyle/>
    <a:p>
      <a:pPr>
        <a:defRPr lang="en-US">
          <a:solidFill>
            <a:schemeClr val="bg1"/>
          </a:solidFill>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F53A9-57EE-406C-A023-DBB63BF899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A2B2C-52C8-448C-8221-BBE1A68BE789}" type="slidenum">
              <a:rPr lang="zh-CN" altLang="en-US" smtClean="0"/>
            </a:fld>
            <a:endParaRPr lang="zh-CN" altLang="en-US"/>
          </a:p>
        </p:txBody>
      </p:sp>
      <p:sp>
        <p:nvSpPr>
          <p:cNvPr id="8" name="矩形 7"/>
          <p:cNvSpPr/>
          <p:nvPr userDrawn="1"/>
        </p:nvSpPr>
        <p:spPr>
          <a:xfrm>
            <a:off x="0" y="0"/>
            <a:ext cx="12192000"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chart" Target="../charts/char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154721" y="31516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692071" y="295904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63880" y="-977952"/>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9" y="1783119"/>
            <a:ext cx="2646219" cy="768350"/>
          </a:xfrm>
          <a:prstGeom prst="rect">
            <a:avLst/>
          </a:prstGeom>
          <a:noFill/>
        </p:spPr>
        <p:txBody>
          <a:bodyPr wrap="square" rtlCol="0">
            <a:spAutoFit/>
          </a:bodyPr>
          <a:lstStyle/>
          <a:p>
            <a:pPr algn="ctr"/>
            <a:r>
              <a:rPr lang="en-US" altLang="zh-CN" sz="4400" dirty="0">
                <a:solidFill>
                  <a:schemeClr val="bg1"/>
                </a:solidFill>
                <a:cs typeface="+mn-ea"/>
                <a:sym typeface="+mn-lt"/>
              </a:rPr>
              <a:t>20</a:t>
            </a:r>
            <a:r>
              <a:rPr lang="en-US" altLang="en-US" sz="4400" dirty="0">
                <a:solidFill>
                  <a:schemeClr val="bg1"/>
                </a:solidFill>
                <a:cs typeface="+mn-ea"/>
                <a:sym typeface="+mn-lt"/>
              </a:rPr>
              <a:t>19</a:t>
            </a:r>
            <a:r>
              <a:rPr lang="en-US" altLang="zh-CN" sz="4400" dirty="0">
                <a:solidFill>
                  <a:schemeClr val="bg1"/>
                </a:solidFill>
                <a:cs typeface="+mn-ea"/>
                <a:sym typeface="+mn-lt"/>
              </a:rPr>
              <a:t> </a:t>
            </a:r>
            <a:endParaRPr lang="zh-CN" altLang="en-US" sz="4400" dirty="0">
              <a:solidFill>
                <a:schemeClr val="bg1"/>
              </a:solidFill>
              <a:cs typeface="+mn-ea"/>
              <a:sym typeface="+mn-lt"/>
            </a:endParaRPr>
          </a:p>
        </p:txBody>
      </p:sp>
      <p:sp>
        <p:nvSpPr>
          <p:cNvPr id="14" name="文本框 13"/>
          <p:cNvSpPr txBox="1"/>
          <p:nvPr/>
        </p:nvSpPr>
        <p:spPr>
          <a:xfrm>
            <a:off x="1282503" y="3786900"/>
            <a:ext cx="9626995" cy="706755"/>
          </a:xfrm>
          <a:prstGeom prst="rect">
            <a:avLst/>
          </a:prstGeom>
          <a:noFill/>
        </p:spPr>
        <p:txBody>
          <a:bodyPr wrap="square" rtlCol="0">
            <a:spAutoFit/>
          </a:bodyPr>
          <a:lstStyle/>
          <a:p>
            <a:pPr algn="ctr"/>
            <a:r>
              <a:rPr lang="en-US" sz="4000" dirty="0">
                <a:solidFill>
                  <a:schemeClr val="bg1"/>
                </a:solidFill>
                <a:latin typeface="Montserrat Extra Bold" panose="00000900000000000000" pitchFamily="50" charset="0"/>
                <a:cs typeface="+mn-ea"/>
                <a:sym typeface="+mn-lt"/>
              </a:rPr>
              <a:t>Functions and Lambdas in Kotlin</a:t>
            </a:r>
            <a:endParaRPr lang="en-US" sz="4000" dirty="0">
              <a:solidFill>
                <a:schemeClr val="bg1"/>
              </a:solidFill>
              <a:latin typeface="Montserrat Extra Bold" panose="00000900000000000000" pitchFamily="50" charset="0"/>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圆角矩形 26"/>
          <p:cNvSpPr/>
          <p:nvPr/>
        </p:nvSpPr>
        <p:spPr>
          <a:xfrm>
            <a:off x="5422719" y="4645837"/>
            <a:ext cx="1465943"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logo</a:t>
            </a:r>
            <a:endParaRPr lang="zh-CN" altLang="en-US" sz="2000" dirty="0">
              <a:solidFill>
                <a:schemeClr val="bg1"/>
              </a:solidFill>
              <a:cs typeface="+mn-ea"/>
              <a:sym typeface="+mn-lt"/>
            </a:endParaRPr>
          </a:p>
        </p:txBody>
      </p:sp>
      <p:pic>
        <p:nvPicPr>
          <p:cNvPr id="2" name="Picture 1"/>
          <p:cNvPicPr>
            <a:picLocks noChangeAspect="1"/>
          </p:cNvPicPr>
          <p:nvPr/>
        </p:nvPicPr>
        <p:blipFill>
          <a:blip r:embed="rId2"/>
          <a:stretch>
            <a:fillRect/>
          </a:stretch>
        </p:blipFill>
        <p:spPr>
          <a:xfrm>
            <a:off x="4404995" y="4493895"/>
            <a:ext cx="3381375" cy="1352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3314700" y="916305"/>
            <a:ext cx="4739005" cy="368300"/>
          </a:xfrm>
          <a:prstGeom prst="rect">
            <a:avLst/>
          </a:prstGeom>
          <a:noFill/>
        </p:spPr>
        <p:txBody>
          <a:bodyPr wrap="square" rtlCol="0">
            <a:spAutoFit/>
          </a:bodyPr>
          <a:p>
            <a:r>
              <a:rPr lang="" altLang="en-US">
                <a:solidFill>
                  <a:schemeClr val="bg1"/>
                </a:solidFill>
                <a:latin typeface="Times New Roman" panose="02020603050405020304" charset="0"/>
                <a:cs typeface="Times New Roman" panose="02020603050405020304" charset="0"/>
              </a:rPr>
              <a:t>Chúng ta sử dụng cú pháp sau để khai báo: </a:t>
            </a:r>
            <a:endParaRPr lang="" altLang="en-US">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247390" y="2152650"/>
            <a:ext cx="5403850" cy="368300"/>
          </a:xfrm>
          <a:prstGeom prst="rect">
            <a:avLst/>
          </a:prstGeom>
          <a:noFill/>
        </p:spPr>
        <p:txBody>
          <a:bodyPr wrap="none" rtlCol="0">
            <a:spAutoFit/>
          </a:bodyPr>
          <a:p>
            <a:pPr algn="l"/>
            <a:r>
              <a:rPr lang="en-US">
                <a:solidFill>
                  <a:schemeClr val="bg1"/>
                </a:solidFill>
                <a:latin typeface="Times New Roman" panose="02020603050405020304" charset="0"/>
                <a:cs typeface="Times New Roman" panose="02020603050405020304" charset="0"/>
              </a:rPr>
              <a:t>val lambdaName : Type = { argumentList -&gt; codeBody }</a:t>
            </a:r>
            <a:endParaRPr lang="en-US">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348230" y="2860040"/>
            <a:ext cx="6460490" cy="1476375"/>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val message =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str:String-&gt;</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println(str)</a:t>
            </a:r>
            <a:r>
              <a:rPr lang="en-US" altLang="en-US">
                <a:solidFill>
                  <a:schemeClr val="bg1"/>
                </a:solidFill>
                <a:latin typeface="Times New Roman" panose="02020603050405020304" charset="0"/>
                <a:cs typeface="Times New Roman" panose="02020603050405020304" charset="0"/>
              </a:rPr>
              <a:t>c</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println("End lambda function")</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a:t>
            </a:r>
            <a:endParaRPr lang="en-US">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2520315" y="5219065"/>
            <a:ext cx="6910070" cy="64516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message(</a:t>
            </a:r>
            <a:r>
              <a:rPr lang="en-US" altLang="en-US">
                <a:solidFill>
                  <a:schemeClr val="bg1"/>
                </a:solidFill>
                <a:latin typeface="Times New Roman" panose="02020603050405020304" charset="0"/>
                <a:cs typeface="Times New Roman" panose="02020603050405020304" charset="0"/>
              </a:rPr>
              <a:t>“sexy” </a:t>
            </a:r>
            <a:r>
              <a:rPr lang="en-US">
                <a:solidFill>
                  <a:schemeClr val="bg1"/>
                </a:solidFill>
                <a:latin typeface="Times New Roman" panose="02020603050405020304" charset="0"/>
                <a:cs typeface="Times New Roman" panose="02020603050405020304" charset="0"/>
              </a:rPr>
              <a:t>) //in ra : </a:t>
            </a:r>
            <a:r>
              <a:rPr lang="en-US" altLang="en-US">
                <a:solidFill>
                  <a:schemeClr val="bg1"/>
                </a:solidFill>
                <a:latin typeface="Times New Roman" panose="02020603050405020304" charset="0"/>
                <a:cs typeface="Times New Roman" panose="02020603050405020304" charset="0"/>
              </a:rPr>
              <a:t>sexy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        End lambda function</a:t>
            </a:r>
            <a:r>
              <a:rPr lang="en-US" altLang="en-US">
                <a:solidFill>
                  <a:schemeClr val="bg1"/>
                </a:solidFill>
                <a:latin typeface="Times New Roman" panose="02020603050405020304" charset="0"/>
                <a:cs typeface="Times New Roman" panose="02020603050405020304" charset="0"/>
              </a:rPr>
              <a:t>aa</a:t>
            </a:r>
            <a:endParaRPr lang="en-US" altLang="en-US">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809184" y="5304303"/>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rotWithShape="1">
          <a:blip r:embed="rId2"/>
          <a:srcRect l="45074" r="1084"/>
          <a:stretch>
            <a:fillRect/>
          </a:stretch>
        </p:blipFill>
        <p:spPr>
          <a:xfrm>
            <a:off x="7548174" y="1721042"/>
            <a:ext cx="3467747" cy="4293720"/>
          </a:xfrm>
          <a:prstGeom prst="rect">
            <a:avLst/>
          </a:prstGeom>
          <a:ln w="38100">
            <a:solidFill>
              <a:schemeClr val="bg1"/>
            </a:solidFill>
          </a:ln>
        </p:spPr>
      </p:pic>
      <p:sp>
        <p:nvSpPr>
          <p:cNvPr id="3" name="椭圆 2"/>
          <p:cNvSpPr/>
          <p:nvPr/>
        </p:nvSpPr>
        <p:spPr>
          <a:xfrm>
            <a:off x="1437227" y="1772526"/>
            <a:ext cx="1026941" cy="1026941"/>
          </a:xfrm>
          <a:prstGeom prst="ellipse">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2014</a:t>
            </a:r>
            <a:endParaRPr lang="zh-CN" altLang="en-US" sz="1600" dirty="0">
              <a:cs typeface="+mn-ea"/>
              <a:sym typeface="+mn-lt"/>
            </a:endParaRPr>
          </a:p>
        </p:txBody>
      </p:sp>
      <p:sp>
        <p:nvSpPr>
          <p:cNvPr id="13" name="椭圆 12"/>
          <p:cNvSpPr/>
          <p:nvPr/>
        </p:nvSpPr>
        <p:spPr>
          <a:xfrm>
            <a:off x="4736876" y="1772526"/>
            <a:ext cx="1026941" cy="1026941"/>
          </a:xfrm>
          <a:prstGeom prst="ellipse">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2015</a:t>
            </a:r>
            <a:endParaRPr lang="zh-CN" altLang="en-US" sz="1600" dirty="0">
              <a:cs typeface="+mn-ea"/>
              <a:sym typeface="+mn-lt"/>
            </a:endParaRPr>
          </a:p>
        </p:txBody>
      </p:sp>
      <p:sp>
        <p:nvSpPr>
          <p:cNvPr id="14" name="椭圆 13"/>
          <p:cNvSpPr/>
          <p:nvPr/>
        </p:nvSpPr>
        <p:spPr>
          <a:xfrm>
            <a:off x="1437227" y="3944561"/>
            <a:ext cx="1026941" cy="1026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9122F"/>
                </a:solidFill>
                <a:cs typeface="+mn-ea"/>
                <a:sym typeface="+mn-lt"/>
              </a:rPr>
              <a:t>2016</a:t>
            </a:r>
            <a:endParaRPr lang="zh-CN" altLang="en-US" sz="1600" dirty="0">
              <a:solidFill>
                <a:srgbClr val="19122F"/>
              </a:solidFill>
              <a:cs typeface="+mn-ea"/>
              <a:sym typeface="+mn-lt"/>
            </a:endParaRPr>
          </a:p>
        </p:txBody>
      </p:sp>
      <p:sp>
        <p:nvSpPr>
          <p:cNvPr id="15" name="椭圆 14"/>
          <p:cNvSpPr/>
          <p:nvPr/>
        </p:nvSpPr>
        <p:spPr>
          <a:xfrm>
            <a:off x="4736876" y="3944561"/>
            <a:ext cx="1026941" cy="1026941"/>
          </a:xfrm>
          <a:prstGeom prst="ellipse">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2017</a:t>
            </a:r>
            <a:endParaRPr lang="zh-CN" altLang="en-US" sz="1600" dirty="0">
              <a:cs typeface="+mn-ea"/>
              <a:sym typeface="+mn-lt"/>
            </a:endParaRPr>
          </a:p>
        </p:txBody>
      </p:sp>
      <p:sp>
        <p:nvSpPr>
          <p:cNvPr id="16" name="矩形 15"/>
          <p:cNvSpPr/>
          <p:nvPr/>
        </p:nvSpPr>
        <p:spPr>
          <a:xfrm>
            <a:off x="556749" y="2883402"/>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7" name="矩形 16"/>
          <p:cNvSpPr/>
          <p:nvPr/>
        </p:nvSpPr>
        <p:spPr>
          <a:xfrm>
            <a:off x="3856398" y="2883402"/>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8" name="矩形 17"/>
          <p:cNvSpPr/>
          <p:nvPr/>
        </p:nvSpPr>
        <p:spPr>
          <a:xfrm>
            <a:off x="556749" y="5135487"/>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9" name="矩形 18"/>
          <p:cNvSpPr/>
          <p:nvPr/>
        </p:nvSpPr>
        <p:spPr>
          <a:xfrm>
            <a:off x="3856398" y="5135487"/>
            <a:ext cx="2787896"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0" name="文本框 19"/>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stretch>
            <a:fillRect/>
          </a:stretch>
        </p:blipFill>
        <p:spPr>
          <a:xfrm>
            <a:off x="2738381" y="1266092"/>
            <a:ext cx="6710290" cy="5591908"/>
          </a:xfrm>
          <a:prstGeom prst="rect">
            <a:avLst/>
          </a:prstGeom>
        </p:spPr>
      </p:pic>
      <p:sp>
        <p:nvSpPr>
          <p:cNvPr id="14" name="矩形 13"/>
          <p:cNvSpPr/>
          <p:nvPr/>
        </p:nvSpPr>
        <p:spPr>
          <a:xfrm>
            <a:off x="5472332" y="1266092"/>
            <a:ext cx="6719668" cy="5591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0" y="1266092"/>
            <a:ext cx="2658794" cy="5591908"/>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604911" y="1772529"/>
            <a:ext cx="1448972" cy="450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D41F86"/>
                </a:solidFill>
                <a:cs typeface="+mn-ea"/>
                <a:sym typeface="+mn-lt"/>
              </a:rPr>
              <a:t>2020</a:t>
            </a:r>
            <a:endParaRPr lang="zh-CN" altLang="en-US" sz="1600" dirty="0">
              <a:solidFill>
                <a:srgbClr val="D41F86"/>
              </a:solidFill>
              <a:cs typeface="+mn-ea"/>
              <a:sym typeface="+mn-lt"/>
            </a:endParaRPr>
          </a:p>
        </p:txBody>
      </p:sp>
      <p:sp>
        <p:nvSpPr>
          <p:cNvPr id="16" name="矩形 15"/>
          <p:cNvSpPr/>
          <p:nvPr/>
        </p:nvSpPr>
        <p:spPr>
          <a:xfrm>
            <a:off x="28135" y="2315510"/>
            <a:ext cx="2567632"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7" name="矩形 16"/>
          <p:cNvSpPr/>
          <p:nvPr/>
        </p:nvSpPr>
        <p:spPr>
          <a:xfrm>
            <a:off x="604911" y="3406854"/>
            <a:ext cx="1448972" cy="450166"/>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cs typeface="+mn-ea"/>
                <a:sym typeface="+mn-lt"/>
              </a:rPr>
              <a:t>2021</a:t>
            </a:r>
            <a:endParaRPr lang="zh-CN" altLang="en-US" sz="1600" dirty="0">
              <a:solidFill>
                <a:schemeClr val="bg1"/>
              </a:solidFill>
              <a:cs typeface="+mn-ea"/>
              <a:sym typeface="+mn-lt"/>
            </a:endParaRPr>
          </a:p>
        </p:txBody>
      </p:sp>
      <p:sp>
        <p:nvSpPr>
          <p:cNvPr id="18" name="矩形 17"/>
          <p:cNvSpPr/>
          <p:nvPr/>
        </p:nvSpPr>
        <p:spPr>
          <a:xfrm>
            <a:off x="28135" y="3949835"/>
            <a:ext cx="2567632"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19" name="矩形 18"/>
          <p:cNvSpPr/>
          <p:nvPr/>
        </p:nvSpPr>
        <p:spPr>
          <a:xfrm>
            <a:off x="604911" y="5041179"/>
            <a:ext cx="1448972" cy="450166"/>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cs typeface="+mn-ea"/>
                <a:sym typeface="+mn-lt"/>
              </a:rPr>
              <a:t>2022</a:t>
            </a:r>
            <a:endParaRPr lang="zh-CN" altLang="en-US" sz="1600" dirty="0">
              <a:solidFill>
                <a:schemeClr val="bg1"/>
              </a:solidFill>
              <a:cs typeface="+mn-ea"/>
              <a:sym typeface="+mn-lt"/>
            </a:endParaRPr>
          </a:p>
        </p:txBody>
      </p:sp>
      <p:sp>
        <p:nvSpPr>
          <p:cNvPr id="20" name="矩形 19"/>
          <p:cNvSpPr/>
          <p:nvPr/>
        </p:nvSpPr>
        <p:spPr>
          <a:xfrm>
            <a:off x="28135" y="5584160"/>
            <a:ext cx="2567632"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aphicFrame>
        <p:nvGraphicFramePr>
          <p:cNvPr id="21" name="图表 20"/>
          <p:cNvGraphicFramePr/>
          <p:nvPr/>
        </p:nvGraphicFramePr>
        <p:xfrm>
          <a:off x="5867400" y="1534735"/>
          <a:ext cx="6001124" cy="2684430"/>
        </p:xfrm>
        <a:graphic>
          <a:graphicData uri="http://schemas.openxmlformats.org/drawingml/2006/chart">
            <c:chart xmlns:c="http://schemas.openxmlformats.org/drawingml/2006/chart" xmlns:r="http://schemas.openxmlformats.org/officeDocument/2006/relationships" r:id="rId1"/>
          </a:graphicData>
        </a:graphic>
      </p:graphicFrame>
      <p:cxnSp>
        <p:nvCxnSpPr>
          <p:cNvPr id="23" name="直接连接符 22"/>
          <p:cNvCxnSpPr/>
          <p:nvPr/>
        </p:nvCxnSpPr>
        <p:spPr>
          <a:xfrm>
            <a:off x="8637140" y="4943465"/>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563323" y="4434373"/>
            <a:ext cx="2537685" cy="369332"/>
          </a:xfrm>
          <a:prstGeom prst="rect">
            <a:avLst/>
          </a:prstGeom>
          <a:noFill/>
        </p:spPr>
        <p:txBody>
          <a:bodyPr wrap="square" rtlCol="0">
            <a:spAutoFit/>
          </a:bodyPr>
          <a:lstStyle/>
          <a:p>
            <a:pPr algn="ctr"/>
            <a:r>
              <a:rPr lang="en-US" altLang="zh-CN" dirty="0">
                <a:solidFill>
                  <a:srgbClr val="19122F"/>
                </a:solidFill>
                <a:cs typeface="+mn-ea"/>
                <a:sym typeface="+mn-lt"/>
              </a:rPr>
              <a:t>ADD YOUR TITLE</a:t>
            </a:r>
            <a:endParaRPr lang="zh-CN" altLang="en-US" dirty="0">
              <a:solidFill>
                <a:srgbClr val="19122F"/>
              </a:solidFill>
              <a:cs typeface="+mn-ea"/>
              <a:sym typeface="+mn-lt"/>
            </a:endParaRPr>
          </a:p>
        </p:txBody>
      </p:sp>
      <p:sp>
        <p:nvSpPr>
          <p:cNvPr id="26" name="矩形 25"/>
          <p:cNvSpPr/>
          <p:nvPr/>
        </p:nvSpPr>
        <p:spPr>
          <a:xfrm>
            <a:off x="6083523" y="5117094"/>
            <a:ext cx="5692529" cy="569323"/>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 production of high-end design husk designer pencil demo works, focusing on</a:t>
            </a:r>
            <a:endParaRPr lang="zh-CN" altLang="en-US" sz="1100" dirty="0">
              <a:solidFill>
                <a:srgbClr val="19122F"/>
              </a:solidFill>
              <a:cs typeface="+mn-ea"/>
              <a:sym typeface="+mn-lt"/>
            </a:endParaRPr>
          </a:p>
        </p:txBody>
      </p:sp>
      <p:sp>
        <p:nvSpPr>
          <p:cNvPr id="27" name="矩形 26"/>
          <p:cNvSpPr/>
          <p:nvPr/>
        </p:nvSpPr>
        <p:spPr>
          <a:xfrm>
            <a:off x="6083523" y="5708242"/>
            <a:ext cx="5692529" cy="569323"/>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 production of high-end design husk designer pencil demo works, focusing on</a:t>
            </a:r>
            <a:endParaRPr lang="zh-CN" altLang="en-US" sz="1100" dirty="0">
              <a:solidFill>
                <a:srgbClr val="19122F"/>
              </a:solidFill>
              <a:cs typeface="+mn-ea"/>
              <a:sym typeface="+mn-lt"/>
            </a:endParaRPr>
          </a:p>
        </p:txBody>
      </p:sp>
      <p:sp>
        <p:nvSpPr>
          <p:cNvPr id="28" name="文本框 27"/>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2"/>
          <a:srcRect l="25751" t="5775" r="14182" b="4124"/>
          <a:stretch>
            <a:fillRect/>
          </a:stretch>
        </p:blipFill>
        <p:spPr>
          <a:xfrm>
            <a:off x="950224"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pic>
        <p:nvPicPr>
          <p:cNvPr id="22" name="图片 21"/>
          <p:cNvPicPr>
            <a:picLocks noChangeAspect="1"/>
          </p:cNvPicPr>
          <p:nvPr/>
        </p:nvPicPr>
        <p:blipFill>
          <a:blip r:embed="rId3"/>
          <a:srcRect l="12588" t="3925" r="12328" b="5974"/>
          <a:stretch>
            <a:fillRect/>
          </a:stretch>
        </p:blipFill>
        <p:spPr>
          <a:xfrm>
            <a:off x="9533341"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pic>
        <p:nvPicPr>
          <p:cNvPr id="20" name="图片 19"/>
          <p:cNvPicPr>
            <a:picLocks noChangeAspect="1"/>
          </p:cNvPicPr>
          <p:nvPr/>
        </p:nvPicPr>
        <p:blipFill>
          <a:blip r:embed="rId4"/>
          <a:srcRect l="14891" t="6610" r="25042" b="3289"/>
          <a:stretch>
            <a:fillRect/>
          </a:stretch>
        </p:blipFill>
        <p:spPr>
          <a:xfrm>
            <a:off x="3811263"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pic>
        <p:nvPicPr>
          <p:cNvPr id="17" name="图片 16"/>
          <p:cNvPicPr>
            <a:picLocks noChangeAspect="1"/>
          </p:cNvPicPr>
          <p:nvPr/>
        </p:nvPicPr>
        <p:blipFill>
          <a:blip r:embed="rId5"/>
          <a:srcRect l="20415" t="6298" r="19518" b="3601"/>
          <a:stretch>
            <a:fillRect/>
          </a:stretch>
        </p:blipFill>
        <p:spPr>
          <a:xfrm>
            <a:off x="6672302" y="1893995"/>
            <a:ext cx="2022711" cy="2022711"/>
          </a:xfrm>
          <a:custGeom>
            <a:avLst/>
            <a:gdLst>
              <a:gd name="connsiteX0" fmla="*/ 1501873 w 3003746"/>
              <a:gd name="connsiteY0" fmla="*/ 0 h 3003746"/>
              <a:gd name="connsiteX1" fmla="*/ 3003746 w 3003746"/>
              <a:gd name="connsiteY1" fmla="*/ 1501873 h 3003746"/>
              <a:gd name="connsiteX2" fmla="*/ 1501873 w 3003746"/>
              <a:gd name="connsiteY2" fmla="*/ 3003746 h 3003746"/>
              <a:gd name="connsiteX3" fmla="*/ 0 w 3003746"/>
              <a:gd name="connsiteY3" fmla="*/ 1501873 h 3003746"/>
              <a:gd name="connsiteX4" fmla="*/ 1501873 w 3003746"/>
              <a:gd name="connsiteY4" fmla="*/ 0 h 3003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746" h="3003746">
                <a:moveTo>
                  <a:pt x="1501873" y="0"/>
                </a:moveTo>
                <a:cubicBezTo>
                  <a:pt x="2331335" y="0"/>
                  <a:pt x="3003746" y="672411"/>
                  <a:pt x="3003746" y="1501873"/>
                </a:cubicBezTo>
                <a:cubicBezTo>
                  <a:pt x="3003746" y="2331335"/>
                  <a:pt x="2331335" y="3003746"/>
                  <a:pt x="1501873" y="3003746"/>
                </a:cubicBezTo>
                <a:cubicBezTo>
                  <a:pt x="672411" y="3003746"/>
                  <a:pt x="0" y="2331335"/>
                  <a:pt x="0" y="1501873"/>
                </a:cubicBezTo>
                <a:cubicBezTo>
                  <a:pt x="0" y="672411"/>
                  <a:pt x="672411" y="0"/>
                  <a:pt x="1501873" y="0"/>
                </a:cubicBezTo>
                <a:close/>
              </a:path>
            </a:pathLst>
          </a:custGeom>
          <a:ln w="28575">
            <a:solidFill>
              <a:schemeClr val="bg1"/>
            </a:solidFill>
          </a:ln>
        </p:spPr>
      </p:pic>
      <p:grpSp>
        <p:nvGrpSpPr>
          <p:cNvPr id="25" name="组合 24"/>
          <p:cNvGrpSpPr/>
          <p:nvPr/>
        </p:nvGrpSpPr>
        <p:grpSpPr>
          <a:xfrm>
            <a:off x="658987" y="4632909"/>
            <a:ext cx="2605183" cy="908972"/>
            <a:chOff x="654795" y="4898726"/>
            <a:chExt cx="2605183" cy="908972"/>
          </a:xfrm>
        </p:grpSpPr>
        <p:cxnSp>
          <p:nvCxnSpPr>
            <p:cNvPr id="27" name="直接连接符 26"/>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26" name="文本框 25"/>
          <p:cNvSpPr txBox="1"/>
          <p:nvPr/>
        </p:nvSpPr>
        <p:spPr>
          <a:xfrm>
            <a:off x="807370"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grpSp>
        <p:nvGrpSpPr>
          <p:cNvPr id="30" name="组合 29"/>
          <p:cNvGrpSpPr/>
          <p:nvPr/>
        </p:nvGrpSpPr>
        <p:grpSpPr>
          <a:xfrm>
            <a:off x="3520026" y="4632909"/>
            <a:ext cx="2605183" cy="908972"/>
            <a:chOff x="654795" y="4898726"/>
            <a:chExt cx="2605183" cy="908972"/>
          </a:xfrm>
        </p:grpSpPr>
        <p:cxnSp>
          <p:nvCxnSpPr>
            <p:cNvPr id="32" name="直接连接符 31"/>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31" name="文本框 30"/>
          <p:cNvSpPr txBox="1"/>
          <p:nvPr/>
        </p:nvSpPr>
        <p:spPr>
          <a:xfrm>
            <a:off x="3668409"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grpSp>
        <p:nvGrpSpPr>
          <p:cNvPr id="35" name="组合 34"/>
          <p:cNvGrpSpPr/>
          <p:nvPr/>
        </p:nvGrpSpPr>
        <p:grpSpPr>
          <a:xfrm>
            <a:off x="6381065" y="4632909"/>
            <a:ext cx="2605183" cy="908972"/>
            <a:chOff x="654795" y="4898726"/>
            <a:chExt cx="2605183" cy="908972"/>
          </a:xfrm>
        </p:grpSpPr>
        <p:cxnSp>
          <p:nvCxnSpPr>
            <p:cNvPr id="37" name="直接连接符 36"/>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36" name="文本框 35"/>
          <p:cNvSpPr txBox="1"/>
          <p:nvPr/>
        </p:nvSpPr>
        <p:spPr>
          <a:xfrm>
            <a:off x="6529448"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grpSp>
        <p:nvGrpSpPr>
          <p:cNvPr id="40" name="组合 39"/>
          <p:cNvGrpSpPr/>
          <p:nvPr/>
        </p:nvGrpSpPr>
        <p:grpSpPr>
          <a:xfrm>
            <a:off x="9242104" y="4632909"/>
            <a:ext cx="2605183" cy="908972"/>
            <a:chOff x="654795" y="4898726"/>
            <a:chExt cx="2605183" cy="908972"/>
          </a:xfrm>
        </p:grpSpPr>
        <p:cxnSp>
          <p:nvCxnSpPr>
            <p:cNvPr id="42" name="直接连接符 41"/>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54795" y="4989717"/>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grpSp>
      <p:sp>
        <p:nvSpPr>
          <p:cNvPr id="41" name="文本框 40"/>
          <p:cNvSpPr txBox="1"/>
          <p:nvPr/>
        </p:nvSpPr>
        <p:spPr>
          <a:xfrm>
            <a:off x="9390487" y="4151780"/>
            <a:ext cx="2334880" cy="369332"/>
          </a:xfrm>
          <a:prstGeom prst="rect">
            <a:avLst/>
          </a:prstGeom>
          <a:noFill/>
        </p:spPr>
        <p:txBody>
          <a:bodyPr wrap="square" rtlCol="0">
            <a:spAutoFit/>
          </a:bodyPr>
          <a:lstStyle/>
          <a:p>
            <a:pPr algn="ct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44" name="文本框 43"/>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03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737235"/>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Sử dụng higher-order functions sẽ gây tốn tài nguyên trong quá trình run-time. </a:t>
            </a:r>
            <a:endParaRPr lang="en-US" altLang="zh-CN" sz="1400" dirty="0">
              <a:solidFill>
                <a:schemeClr val="bg1"/>
              </a:solidFill>
              <a:cs typeface="+mn-ea"/>
              <a:sym typeface="+mn-lt"/>
            </a:endParaRPr>
          </a:p>
          <a:p>
            <a:pPr algn="ctr">
              <a:lnSpc>
                <a:spcPct val="150000"/>
              </a:lnSpc>
            </a:pPr>
            <a:r>
              <a:rPr lang="en-US" altLang="zh-CN" sz="1400" dirty="0">
                <a:solidFill>
                  <a:schemeClr val="bg1"/>
                </a:solidFill>
                <a:cs typeface="+mn-ea"/>
                <a:sym typeface="+mn-lt"/>
              </a:rPr>
              <a:t>Để tránh việc tiêu tốn bộ nhớ, ta có inline function</a:t>
            </a:r>
            <a:endParaRPr lang="en-US" altLang="zh-CN" sz="1400" dirty="0">
              <a:solidFill>
                <a:schemeClr val="bg1"/>
              </a:solidFill>
              <a:cs typeface="+mn-ea"/>
              <a:sym typeface="+mn-lt"/>
            </a:endParaRPr>
          </a:p>
        </p:txBody>
      </p:sp>
      <p:sp>
        <p:nvSpPr>
          <p:cNvPr id="15" name="矩形 14"/>
          <p:cNvSpPr/>
          <p:nvPr/>
        </p:nvSpPr>
        <p:spPr>
          <a:xfrm>
            <a:off x="4146095" y="3820171"/>
            <a:ext cx="3899811" cy="583565"/>
          </a:xfrm>
          <a:prstGeom prst="rect">
            <a:avLst/>
          </a:prstGeom>
        </p:spPr>
        <p:txBody>
          <a:bodyPr wrap="square">
            <a:spAutoFit/>
          </a:bodyPr>
          <a:lstStyle/>
          <a:p>
            <a:pPr algn="ctr"/>
            <a:r>
              <a:rPr lang="" sz="3200" dirty="0">
                <a:solidFill>
                  <a:schemeClr val="bg1"/>
                </a:solidFill>
                <a:latin typeface="Montserrat Extra Bold" panose="00000900000000000000" pitchFamily="50" charset="0"/>
                <a:cs typeface="+mn-ea"/>
                <a:sym typeface="+mn-lt"/>
              </a:rPr>
              <a:t>Inline functions</a:t>
            </a:r>
            <a:endParaRPr lang=""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250893" y="63854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77135" y="847725"/>
            <a:ext cx="6343650" cy="922020"/>
          </a:xfrm>
          <a:prstGeom prst="rect">
            <a:avLst/>
          </a:prstGeom>
          <a:noFill/>
        </p:spPr>
        <p:txBody>
          <a:bodyPr wrap="square" rtlCol="0">
            <a:spAutoFit/>
          </a:bodyPr>
          <a:p>
            <a:r>
              <a:rPr lang="en-US">
                <a:solidFill>
                  <a:schemeClr val="bg1"/>
                </a:solidFill>
              </a:rPr>
              <a:t>function được khai báo là inline thì thay vì tạọ 1 function object, toàn bộ code của function sẽ được thêm vào tại ngay nơi mà function được gọi</a:t>
            </a:r>
            <a:endParaRPr lang="en-US">
              <a:solidFill>
                <a:schemeClr val="bg1"/>
              </a:solidFill>
            </a:endParaRPr>
          </a:p>
        </p:txBody>
      </p:sp>
      <p:sp>
        <p:nvSpPr>
          <p:cNvPr id="3" name="Text Box 2"/>
          <p:cNvSpPr txBox="1"/>
          <p:nvPr/>
        </p:nvSpPr>
        <p:spPr>
          <a:xfrm>
            <a:off x="2477135" y="2035810"/>
            <a:ext cx="5391150" cy="922020"/>
          </a:xfrm>
          <a:prstGeom prst="rect">
            <a:avLst/>
          </a:prstGeom>
          <a:noFill/>
        </p:spPr>
        <p:txBody>
          <a:bodyPr wrap="square" rtlCol="0">
            <a:spAutoFit/>
          </a:bodyPr>
          <a:p>
            <a:r>
              <a:rPr lang="" altLang="en-US">
                <a:solidFill>
                  <a:schemeClr val="bg1"/>
                </a:solidFill>
                <a:latin typeface="Times New Roman" panose="02020603050405020304" charset="0"/>
                <a:cs typeface="Times New Roman" panose="02020603050405020304" charset="0"/>
              </a:rPr>
              <a:t>i</a:t>
            </a:r>
            <a:r>
              <a:rPr lang="en-US">
                <a:solidFill>
                  <a:schemeClr val="bg1"/>
                </a:solidFill>
                <a:latin typeface="Times New Roman" panose="02020603050405020304" charset="0"/>
                <a:cs typeface="Times New Roman" panose="02020603050405020304" charset="0"/>
              </a:rPr>
              <a:t>nline fun hehe(callback: (a: Int, b: Int) -&gt; Int)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callback(2, 3)</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a:t>
            </a:r>
            <a:endParaRPr lang="en-US">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609215" y="3090545"/>
            <a:ext cx="5410200" cy="119888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và call:</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hehe() { a, b -&gt;</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a + b</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a:t>
            </a:r>
            <a:endParaRPr lang="en-US">
              <a:solidFill>
                <a:schemeClr val="bg1"/>
              </a:solidFill>
              <a:latin typeface="Times New Roman" panose="02020603050405020304" charset="0"/>
              <a:cs typeface="Times New Roman" panose="02020603050405020304" charset="0"/>
            </a:endParaRPr>
          </a:p>
        </p:txBody>
      </p:sp>
      <p:sp>
        <p:nvSpPr>
          <p:cNvPr id="12" name="Text Box 11"/>
          <p:cNvSpPr txBox="1"/>
          <p:nvPr/>
        </p:nvSpPr>
        <p:spPr>
          <a:xfrm>
            <a:off x="2609215" y="4124325"/>
            <a:ext cx="4990465" cy="1753235"/>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compile ra java:</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int $i$f$hehe = false;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int b = 3;</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int a = 2;</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int var7 = false;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int var8 = a + b;</a:t>
            </a:r>
            <a:endParaRPr lang="en-US">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623670" y="3083130"/>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289273" y="3075949"/>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39652" y="-1474385"/>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flipV="1">
            <a:off x="1870243" y="261886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2086257" y="251236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圆角矩形 18"/>
          <p:cNvSpPr/>
          <p:nvPr/>
        </p:nvSpPr>
        <p:spPr>
          <a:xfrm>
            <a:off x="5748467" y="1616977"/>
            <a:ext cx="1032609"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sp>
        <p:nvSpPr>
          <p:cNvPr id="28" name="圆角矩形 27"/>
          <p:cNvSpPr/>
          <p:nvPr/>
        </p:nvSpPr>
        <p:spPr>
          <a:xfrm>
            <a:off x="5748467" y="2672134"/>
            <a:ext cx="1032609"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02</a:t>
            </a:r>
            <a:endParaRPr lang="zh-CN" altLang="en-US" sz="2000" dirty="0">
              <a:solidFill>
                <a:schemeClr val="bg1"/>
              </a:solidFill>
              <a:cs typeface="+mn-ea"/>
              <a:sym typeface="+mn-lt"/>
            </a:endParaRPr>
          </a:p>
        </p:txBody>
      </p:sp>
      <p:sp>
        <p:nvSpPr>
          <p:cNvPr id="31" name="圆角矩形 30"/>
          <p:cNvSpPr/>
          <p:nvPr/>
        </p:nvSpPr>
        <p:spPr>
          <a:xfrm>
            <a:off x="5748467" y="3727291"/>
            <a:ext cx="1032609"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03</a:t>
            </a:r>
            <a:endParaRPr lang="zh-CN" altLang="en-US" sz="2000" dirty="0">
              <a:solidFill>
                <a:schemeClr val="bg1"/>
              </a:solidFill>
              <a:cs typeface="+mn-ea"/>
              <a:sym typeface="+mn-lt"/>
            </a:endParaRPr>
          </a:p>
        </p:txBody>
      </p:sp>
      <p:sp>
        <p:nvSpPr>
          <p:cNvPr id="21" name="文本框 20"/>
          <p:cNvSpPr txBox="1"/>
          <p:nvPr/>
        </p:nvSpPr>
        <p:spPr>
          <a:xfrm>
            <a:off x="1796997" y="3359970"/>
            <a:ext cx="2997201" cy="584775"/>
          </a:xfrm>
          <a:prstGeom prst="rect">
            <a:avLst/>
          </a:prstGeom>
          <a:noFill/>
        </p:spPr>
        <p:txBody>
          <a:bodyPr wrap="square" rtlCol="0">
            <a:spAutoFit/>
          </a:bodyPr>
          <a:lstStyle/>
          <a:p>
            <a:pPr algn="ctr"/>
            <a:r>
              <a:rPr lang="en-US" altLang="zh-CN" sz="3200" b="1" dirty="0">
                <a:solidFill>
                  <a:schemeClr val="bg1"/>
                </a:solidFill>
                <a:latin typeface="Montserrat Extra Bold" panose="00000900000000000000" pitchFamily="50" charset="0"/>
                <a:cs typeface="+mn-ea"/>
                <a:sym typeface="+mn-lt"/>
              </a:rPr>
              <a:t>CONTENTS</a:t>
            </a:r>
            <a:endParaRPr lang="zh-CN" altLang="en-US" sz="3200" b="1" dirty="0">
              <a:solidFill>
                <a:schemeClr val="bg1"/>
              </a:solidFill>
              <a:latin typeface="Montserrat Extra Bold" panose="00000900000000000000" pitchFamily="50" charset="0"/>
              <a:cs typeface="+mn-ea"/>
              <a:sym typeface="+mn-lt"/>
            </a:endParaRPr>
          </a:p>
        </p:txBody>
      </p:sp>
      <p:sp>
        <p:nvSpPr>
          <p:cNvPr id="26" name="矩形 25"/>
          <p:cNvSpPr/>
          <p:nvPr/>
        </p:nvSpPr>
        <p:spPr>
          <a:xfrm>
            <a:off x="6942470" y="1616977"/>
            <a:ext cx="4001302" cy="460375"/>
          </a:xfrm>
          <a:prstGeom prst="rect">
            <a:avLst/>
          </a:prstGeom>
        </p:spPr>
        <p:txBody>
          <a:bodyPr wrap="square">
            <a:spAutoFit/>
          </a:bodyPr>
          <a:lstStyle/>
          <a:p>
            <a:r>
              <a:rPr lang="en-US" sz="2400" dirty="0">
                <a:solidFill>
                  <a:schemeClr val="bg1"/>
                </a:solidFill>
                <a:latin typeface="Montserrat Extra Bold" panose="00000900000000000000" pitchFamily="50" charset="0"/>
                <a:cs typeface="+mn-ea"/>
                <a:sym typeface="+mn-lt"/>
              </a:rPr>
              <a:t>Functions</a:t>
            </a:r>
            <a:endParaRPr lang="en-US" sz="2400" dirty="0">
              <a:solidFill>
                <a:schemeClr val="bg1"/>
              </a:solidFill>
              <a:latin typeface="Montserrat Extra Bold" panose="00000900000000000000" pitchFamily="50" charset="0"/>
              <a:cs typeface="+mn-ea"/>
              <a:sym typeface="+mn-lt"/>
            </a:endParaRPr>
          </a:p>
        </p:txBody>
      </p:sp>
      <p:sp>
        <p:nvSpPr>
          <p:cNvPr id="27" name="矩形 26"/>
          <p:cNvSpPr/>
          <p:nvPr/>
        </p:nvSpPr>
        <p:spPr>
          <a:xfrm>
            <a:off x="6942470" y="2672134"/>
            <a:ext cx="4001302" cy="460375"/>
          </a:xfrm>
          <a:prstGeom prst="rect">
            <a:avLst/>
          </a:prstGeom>
        </p:spPr>
        <p:txBody>
          <a:bodyPr wrap="square">
            <a:spAutoFit/>
          </a:bodyPr>
          <a:lstStyle/>
          <a:p>
            <a:r>
              <a:rPr lang="en-US" sz="2400" dirty="0">
                <a:solidFill>
                  <a:schemeClr val="bg1"/>
                </a:solidFill>
                <a:latin typeface="Montserrat Extra Bold" panose="00000900000000000000" pitchFamily="50" charset="0"/>
                <a:cs typeface="+mn-ea"/>
                <a:sym typeface="+mn-lt"/>
              </a:rPr>
              <a:t>Lambdas</a:t>
            </a:r>
            <a:endParaRPr lang="en-US" sz="2400" dirty="0">
              <a:solidFill>
                <a:schemeClr val="bg1"/>
              </a:solidFill>
              <a:latin typeface="Montserrat Extra Bold" panose="00000900000000000000" pitchFamily="50" charset="0"/>
              <a:cs typeface="+mn-ea"/>
              <a:sym typeface="+mn-lt"/>
            </a:endParaRPr>
          </a:p>
        </p:txBody>
      </p:sp>
      <p:sp>
        <p:nvSpPr>
          <p:cNvPr id="30" name="矩形 29"/>
          <p:cNvSpPr/>
          <p:nvPr/>
        </p:nvSpPr>
        <p:spPr>
          <a:xfrm>
            <a:off x="6942470" y="3703048"/>
            <a:ext cx="4001302" cy="460375"/>
          </a:xfrm>
          <a:prstGeom prst="rect">
            <a:avLst/>
          </a:prstGeom>
        </p:spPr>
        <p:txBody>
          <a:bodyPr wrap="square">
            <a:spAutoFit/>
          </a:bodyPr>
          <a:lstStyle/>
          <a:p>
            <a:r>
              <a:rPr lang="en-US" sz="2400" dirty="0">
                <a:solidFill>
                  <a:schemeClr val="bg1"/>
                </a:solidFill>
                <a:latin typeface="Montserrat Extra Bold" panose="00000900000000000000" pitchFamily="50" charset="0"/>
                <a:cs typeface="+mn-ea"/>
                <a:sym typeface="+mn-lt"/>
              </a:rPr>
              <a:t>Inline Functions</a:t>
            </a:r>
            <a:endParaRPr lang="en-US" sz="24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37228" y="2006429"/>
            <a:ext cx="2612571" cy="3904343"/>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4789715" y="2006429"/>
            <a:ext cx="2612571" cy="3904343"/>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8142202" y="2006429"/>
            <a:ext cx="2612571" cy="3904343"/>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Shape 3760"/>
          <p:cNvSpPr/>
          <p:nvPr/>
        </p:nvSpPr>
        <p:spPr>
          <a:xfrm>
            <a:off x="9311640" y="2910840"/>
            <a:ext cx="273050" cy="227330"/>
          </a:xfrm>
          <a:custGeom>
            <a:avLst/>
            <a:gdLst/>
            <a:ahLst/>
            <a:cxnLst/>
            <a:rect l="0" t="0" r="0" b="0"/>
            <a:pathLst>
              <a:path w="5950" h="5950" extrusionOk="0">
                <a:moveTo>
                  <a:pt x="3998" y="1767"/>
                </a:moveTo>
                <a:lnTo>
                  <a:pt x="4184" y="1860"/>
                </a:lnTo>
                <a:lnTo>
                  <a:pt x="4323" y="1999"/>
                </a:lnTo>
                <a:lnTo>
                  <a:pt x="4416" y="2138"/>
                </a:lnTo>
                <a:lnTo>
                  <a:pt x="4463" y="2324"/>
                </a:lnTo>
                <a:lnTo>
                  <a:pt x="4416" y="2464"/>
                </a:lnTo>
                <a:lnTo>
                  <a:pt x="4323" y="2696"/>
                </a:lnTo>
                <a:lnTo>
                  <a:pt x="2975" y="4555"/>
                </a:lnTo>
                <a:lnTo>
                  <a:pt x="1627" y="2696"/>
                </a:lnTo>
                <a:lnTo>
                  <a:pt x="1535" y="2464"/>
                </a:lnTo>
                <a:lnTo>
                  <a:pt x="1535" y="2324"/>
                </a:lnTo>
                <a:lnTo>
                  <a:pt x="1581" y="2138"/>
                </a:lnTo>
                <a:lnTo>
                  <a:pt x="1674" y="1999"/>
                </a:lnTo>
                <a:lnTo>
                  <a:pt x="1813" y="1860"/>
                </a:lnTo>
                <a:lnTo>
                  <a:pt x="1953" y="1767"/>
                </a:lnTo>
                <a:lnTo>
                  <a:pt x="2278" y="1767"/>
                </a:lnTo>
                <a:lnTo>
                  <a:pt x="2418" y="1813"/>
                </a:lnTo>
                <a:lnTo>
                  <a:pt x="2604" y="1999"/>
                </a:lnTo>
                <a:lnTo>
                  <a:pt x="2789" y="2092"/>
                </a:lnTo>
                <a:lnTo>
                  <a:pt x="2975" y="2138"/>
                </a:lnTo>
                <a:lnTo>
                  <a:pt x="3208" y="2092"/>
                </a:lnTo>
                <a:lnTo>
                  <a:pt x="3347" y="1999"/>
                </a:lnTo>
                <a:lnTo>
                  <a:pt x="3580" y="1813"/>
                </a:lnTo>
                <a:lnTo>
                  <a:pt x="3719" y="1767"/>
                </a:lnTo>
                <a:close/>
                <a:moveTo>
                  <a:pt x="2557" y="0"/>
                </a:moveTo>
                <a:lnTo>
                  <a:pt x="2185" y="93"/>
                </a:lnTo>
                <a:lnTo>
                  <a:pt x="1813" y="233"/>
                </a:lnTo>
                <a:lnTo>
                  <a:pt x="1488" y="372"/>
                </a:lnTo>
                <a:lnTo>
                  <a:pt x="1163" y="605"/>
                </a:lnTo>
                <a:lnTo>
                  <a:pt x="884" y="837"/>
                </a:lnTo>
                <a:lnTo>
                  <a:pt x="605" y="1162"/>
                </a:lnTo>
                <a:lnTo>
                  <a:pt x="373" y="1488"/>
                </a:lnTo>
                <a:lnTo>
                  <a:pt x="233" y="1813"/>
                </a:lnTo>
                <a:lnTo>
                  <a:pt x="94" y="2185"/>
                </a:lnTo>
                <a:lnTo>
                  <a:pt x="1" y="2557"/>
                </a:lnTo>
                <a:lnTo>
                  <a:pt x="1" y="2975"/>
                </a:lnTo>
                <a:lnTo>
                  <a:pt x="1" y="3347"/>
                </a:lnTo>
                <a:lnTo>
                  <a:pt x="94" y="3765"/>
                </a:lnTo>
                <a:lnTo>
                  <a:pt x="233" y="4091"/>
                </a:lnTo>
                <a:lnTo>
                  <a:pt x="373" y="4462"/>
                </a:lnTo>
                <a:lnTo>
                  <a:pt x="605" y="4788"/>
                </a:lnTo>
                <a:lnTo>
                  <a:pt x="884" y="5067"/>
                </a:lnTo>
                <a:lnTo>
                  <a:pt x="1163" y="5345"/>
                </a:lnTo>
                <a:lnTo>
                  <a:pt x="1488" y="5531"/>
                </a:lnTo>
                <a:lnTo>
                  <a:pt x="1813" y="5717"/>
                </a:lnTo>
                <a:lnTo>
                  <a:pt x="2185" y="5857"/>
                </a:lnTo>
                <a:lnTo>
                  <a:pt x="2557" y="5903"/>
                </a:lnTo>
                <a:lnTo>
                  <a:pt x="2975" y="5950"/>
                </a:lnTo>
                <a:lnTo>
                  <a:pt x="3347" y="5903"/>
                </a:lnTo>
                <a:lnTo>
                  <a:pt x="3765" y="5857"/>
                </a:lnTo>
                <a:lnTo>
                  <a:pt x="4091" y="5717"/>
                </a:lnTo>
                <a:lnTo>
                  <a:pt x="4463" y="5531"/>
                </a:lnTo>
                <a:lnTo>
                  <a:pt x="4788" y="5345"/>
                </a:lnTo>
                <a:lnTo>
                  <a:pt x="5067" y="5067"/>
                </a:lnTo>
                <a:lnTo>
                  <a:pt x="5346" y="4788"/>
                </a:lnTo>
                <a:lnTo>
                  <a:pt x="5532" y="4462"/>
                </a:lnTo>
                <a:lnTo>
                  <a:pt x="5718" y="4091"/>
                </a:lnTo>
                <a:lnTo>
                  <a:pt x="5857" y="3765"/>
                </a:lnTo>
                <a:lnTo>
                  <a:pt x="5903" y="3347"/>
                </a:lnTo>
                <a:lnTo>
                  <a:pt x="5950" y="2975"/>
                </a:lnTo>
                <a:lnTo>
                  <a:pt x="5903" y="2557"/>
                </a:lnTo>
                <a:lnTo>
                  <a:pt x="5857" y="2185"/>
                </a:lnTo>
                <a:lnTo>
                  <a:pt x="5718" y="1813"/>
                </a:lnTo>
                <a:lnTo>
                  <a:pt x="5532" y="1488"/>
                </a:lnTo>
                <a:lnTo>
                  <a:pt x="5346" y="1162"/>
                </a:lnTo>
                <a:lnTo>
                  <a:pt x="5067" y="837"/>
                </a:lnTo>
                <a:lnTo>
                  <a:pt x="4788" y="605"/>
                </a:lnTo>
                <a:lnTo>
                  <a:pt x="4463" y="372"/>
                </a:lnTo>
                <a:lnTo>
                  <a:pt x="4091" y="233"/>
                </a:lnTo>
                <a:lnTo>
                  <a:pt x="3765" y="93"/>
                </a:lnTo>
                <a:lnTo>
                  <a:pt x="3347" y="0"/>
                </a:lnTo>
                <a:close/>
              </a:path>
            </a:pathLst>
          </a:custGeom>
          <a:solidFill>
            <a:srgbClr val="31F0FA"/>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6" name="椭圆 15"/>
          <p:cNvSpPr/>
          <p:nvPr/>
        </p:nvSpPr>
        <p:spPr>
          <a:xfrm>
            <a:off x="5640070" y="2398395"/>
            <a:ext cx="1007745" cy="1007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Shape 3824"/>
          <p:cNvSpPr/>
          <p:nvPr/>
        </p:nvSpPr>
        <p:spPr>
          <a:xfrm>
            <a:off x="6011545" y="2687955"/>
            <a:ext cx="264795" cy="265430"/>
          </a:xfrm>
          <a:custGeom>
            <a:avLst/>
            <a:gdLst/>
            <a:ahLst/>
            <a:cxnLst/>
            <a:rect l="0" t="0" r="0" b="0"/>
            <a:pathLst>
              <a:path w="5950" h="5951" extrusionOk="0">
                <a:moveTo>
                  <a:pt x="5764" y="1"/>
                </a:moveTo>
                <a:lnTo>
                  <a:pt x="5624" y="47"/>
                </a:lnTo>
                <a:lnTo>
                  <a:pt x="93" y="3208"/>
                </a:lnTo>
                <a:lnTo>
                  <a:pt x="47" y="3301"/>
                </a:lnTo>
                <a:lnTo>
                  <a:pt x="0" y="3394"/>
                </a:lnTo>
                <a:lnTo>
                  <a:pt x="47" y="3533"/>
                </a:lnTo>
                <a:lnTo>
                  <a:pt x="140" y="3580"/>
                </a:lnTo>
                <a:lnTo>
                  <a:pt x="1441" y="4137"/>
                </a:lnTo>
                <a:lnTo>
                  <a:pt x="5020" y="1070"/>
                </a:lnTo>
                <a:lnTo>
                  <a:pt x="2138" y="4556"/>
                </a:lnTo>
                <a:lnTo>
                  <a:pt x="2138" y="5718"/>
                </a:lnTo>
                <a:lnTo>
                  <a:pt x="2185" y="5857"/>
                </a:lnTo>
                <a:lnTo>
                  <a:pt x="2278" y="5950"/>
                </a:lnTo>
                <a:lnTo>
                  <a:pt x="2417" y="5950"/>
                </a:lnTo>
                <a:lnTo>
                  <a:pt x="2510" y="5857"/>
                </a:lnTo>
                <a:lnTo>
                  <a:pt x="3300" y="4881"/>
                </a:lnTo>
                <a:lnTo>
                  <a:pt x="4834" y="5485"/>
                </a:lnTo>
                <a:lnTo>
                  <a:pt x="4881" y="5532"/>
                </a:lnTo>
                <a:lnTo>
                  <a:pt x="4974" y="5485"/>
                </a:lnTo>
                <a:lnTo>
                  <a:pt x="5067" y="5439"/>
                </a:lnTo>
                <a:lnTo>
                  <a:pt x="5113" y="5346"/>
                </a:lnTo>
                <a:lnTo>
                  <a:pt x="5950" y="233"/>
                </a:lnTo>
                <a:lnTo>
                  <a:pt x="5950" y="140"/>
                </a:lnTo>
                <a:lnTo>
                  <a:pt x="5857" y="47"/>
                </a:lnTo>
                <a:lnTo>
                  <a:pt x="5764" y="1"/>
                </a:lnTo>
                <a:close/>
              </a:path>
            </a:pathLst>
          </a:custGeom>
          <a:solidFill>
            <a:srgbClr val="5753C9"/>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5" name="椭圆 14"/>
          <p:cNvSpPr/>
          <p:nvPr/>
        </p:nvSpPr>
        <p:spPr>
          <a:xfrm>
            <a:off x="2073910" y="2192655"/>
            <a:ext cx="1188085" cy="1188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Shape 3850"/>
          <p:cNvSpPr/>
          <p:nvPr/>
        </p:nvSpPr>
        <p:spPr>
          <a:xfrm>
            <a:off x="2512060" y="2630805"/>
            <a:ext cx="311785" cy="311785"/>
          </a:xfrm>
          <a:custGeom>
            <a:avLst/>
            <a:gdLst/>
            <a:ahLst/>
            <a:cxnLst/>
            <a:rect l="0" t="0" r="0" b="0"/>
            <a:pathLst>
              <a:path w="5950" h="5950" extrusionOk="0">
                <a:moveTo>
                  <a:pt x="3532" y="1023"/>
                </a:moveTo>
                <a:lnTo>
                  <a:pt x="3532" y="1116"/>
                </a:lnTo>
                <a:lnTo>
                  <a:pt x="3486" y="3533"/>
                </a:lnTo>
                <a:lnTo>
                  <a:pt x="3439" y="3580"/>
                </a:lnTo>
                <a:lnTo>
                  <a:pt x="3346" y="3626"/>
                </a:lnTo>
                <a:lnTo>
                  <a:pt x="2649" y="3626"/>
                </a:lnTo>
                <a:lnTo>
                  <a:pt x="2556" y="3580"/>
                </a:lnTo>
                <a:lnTo>
                  <a:pt x="2510" y="3533"/>
                </a:lnTo>
                <a:lnTo>
                  <a:pt x="2417" y="1116"/>
                </a:lnTo>
                <a:lnTo>
                  <a:pt x="2463" y="1023"/>
                </a:lnTo>
                <a:close/>
                <a:moveTo>
                  <a:pt x="3393" y="3998"/>
                </a:moveTo>
                <a:lnTo>
                  <a:pt x="3439" y="4044"/>
                </a:lnTo>
                <a:lnTo>
                  <a:pt x="3486" y="4137"/>
                </a:lnTo>
                <a:lnTo>
                  <a:pt x="3486" y="4835"/>
                </a:lnTo>
                <a:lnTo>
                  <a:pt x="3439" y="4927"/>
                </a:lnTo>
                <a:lnTo>
                  <a:pt x="3393" y="4974"/>
                </a:lnTo>
                <a:lnTo>
                  <a:pt x="2649" y="4974"/>
                </a:lnTo>
                <a:lnTo>
                  <a:pt x="2556" y="4927"/>
                </a:lnTo>
                <a:lnTo>
                  <a:pt x="2510" y="4835"/>
                </a:lnTo>
                <a:lnTo>
                  <a:pt x="2510" y="4137"/>
                </a:lnTo>
                <a:lnTo>
                  <a:pt x="2556" y="4044"/>
                </a:lnTo>
                <a:lnTo>
                  <a:pt x="2649" y="3998"/>
                </a:lnTo>
                <a:close/>
                <a:moveTo>
                  <a:pt x="2975" y="1"/>
                </a:moveTo>
                <a:lnTo>
                  <a:pt x="2603" y="47"/>
                </a:lnTo>
                <a:lnTo>
                  <a:pt x="2231" y="140"/>
                </a:lnTo>
                <a:lnTo>
                  <a:pt x="1859" y="233"/>
                </a:lnTo>
                <a:lnTo>
                  <a:pt x="1487" y="419"/>
                </a:lnTo>
                <a:lnTo>
                  <a:pt x="1162" y="651"/>
                </a:lnTo>
                <a:lnTo>
                  <a:pt x="883" y="884"/>
                </a:lnTo>
                <a:lnTo>
                  <a:pt x="651" y="1163"/>
                </a:lnTo>
                <a:lnTo>
                  <a:pt x="418" y="1488"/>
                </a:lnTo>
                <a:lnTo>
                  <a:pt x="232" y="1860"/>
                </a:lnTo>
                <a:lnTo>
                  <a:pt x="139" y="2232"/>
                </a:lnTo>
                <a:lnTo>
                  <a:pt x="46" y="2604"/>
                </a:lnTo>
                <a:lnTo>
                  <a:pt x="0" y="2975"/>
                </a:lnTo>
                <a:lnTo>
                  <a:pt x="46" y="3394"/>
                </a:lnTo>
                <a:lnTo>
                  <a:pt x="139" y="3766"/>
                </a:lnTo>
                <a:lnTo>
                  <a:pt x="232" y="4137"/>
                </a:lnTo>
                <a:lnTo>
                  <a:pt x="418" y="4509"/>
                </a:lnTo>
                <a:lnTo>
                  <a:pt x="651" y="4835"/>
                </a:lnTo>
                <a:lnTo>
                  <a:pt x="883" y="5113"/>
                </a:lnTo>
                <a:lnTo>
                  <a:pt x="1162" y="5346"/>
                </a:lnTo>
                <a:lnTo>
                  <a:pt x="1487" y="5578"/>
                </a:lnTo>
                <a:lnTo>
                  <a:pt x="1859" y="5764"/>
                </a:lnTo>
                <a:lnTo>
                  <a:pt x="2231" y="5857"/>
                </a:lnTo>
                <a:lnTo>
                  <a:pt x="2603" y="5950"/>
                </a:lnTo>
                <a:lnTo>
                  <a:pt x="3393" y="5950"/>
                </a:lnTo>
                <a:lnTo>
                  <a:pt x="3765" y="5857"/>
                </a:lnTo>
                <a:lnTo>
                  <a:pt x="4137" y="5764"/>
                </a:lnTo>
                <a:lnTo>
                  <a:pt x="4508" y="5578"/>
                </a:lnTo>
                <a:lnTo>
                  <a:pt x="4834" y="5346"/>
                </a:lnTo>
                <a:lnTo>
                  <a:pt x="5113" y="5113"/>
                </a:lnTo>
                <a:lnTo>
                  <a:pt x="5345" y="4835"/>
                </a:lnTo>
                <a:lnTo>
                  <a:pt x="5577" y="4509"/>
                </a:lnTo>
                <a:lnTo>
                  <a:pt x="5763" y="4137"/>
                </a:lnTo>
                <a:lnTo>
                  <a:pt x="5856" y="3766"/>
                </a:lnTo>
                <a:lnTo>
                  <a:pt x="5949" y="3394"/>
                </a:lnTo>
                <a:lnTo>
                  <a:pt x="5949" y="2975"/>
                </a:lnTo>
                <a:lnTo>
                  <a:pt x="5949" y="2604"/>
                </a:lnTo>
                <a:lnTo>
                  <a:pt x="5856" y="2232"/>
                </a:lnTo>
                <a:lnTo>
                  <a:pt x="5763" y="1860"/>
                </a:lnTo>
                <a:lnTo>
                  <a:pt x="5577" y="1488"/>
                </a:lnTo>
                <a:lnTo>
                  <a:pt x="5345" y="1163"/>
                </a:lnTo>
                <a:lnTo>
                  <a:pt x="5113" y="884"/>
                </a:lnTo>
                <a:lnTo>
                  <a:pt x="4834" y="651"/>
                </a:lnTo>
                <a:lnTo>
                  <a:pt x="4508" y="419"/>
                </a:lnTo>
                <a:lnTo>
                  <a:pt x="4137" y="233"/>
                </a:lnTo>
                <a:lnTo>
                  <a:pt x="3765" y="140"/>
                </a:lnTo>
                <a:lnTo>
                  <a:pt x="3393" y="47"/>
                </a:lnTo>
                <a:lnTo>
                  <a:pt x="2975" y="1"/>
                </a:lnTo>
                <a:close/>
              </a:path>
            </a:pathLst>
          </a:custGeom>
          <a:solidFill>
            <a:srgbClr val="D41F86"/>
          </a:solidFill>
          <a:ln>
            <a:noFill/>
          </a:ln>
        </p:spPr>
        <p:txBody>
          <a:bodyPr lIns="91425" tIns="91425" rIns="91425" bIns="91425" anchor="ctr" anchorCtr="0">
            <a:noAutofit/>
          </a:bodyPr>
          <a:lstStyle/>
          <a:p>
            <a:pPr lvl="0">
              <a:spcBef>
                <a:spcPts val="0"/>
              </a:spcBef>
              <a:buNone/>
            </a:pPr>
            <a:endParaRPr>
              <a:cs typeface="+mn-ea"/>
              <a:sym typeface="+mn-lt"/>
            </a:endParaRPr>
          </a:p>
        </p:txBody>
      </p:sp>
      <p:grpSp>
        <p:nvGrpSpPr>
          <p:cNvPr id="25" name="组合 24"/>
          <p:cNvGrpSpPr/>
          <p:nvPr/>
        </p:nvGrpSpPr>
        <p:grpSpPr>
          <a:xfrm>
            <a:off x="1422400" y="3549015"/>
            <a:ext cx="2605405" cy="1892299"/>
            <a:chOff x="654795" y="4989717"/>
            <a:chExt cx="2605183" cy="818054"/>
          </a:xfrm>
        </p:grpSpPr>
        <p:cxnSp>
          <p:nvCxnSpPr>
            <p:cNvPr id="27" name="直接连接符 26"/>
            <p:cNvCxnSpPr/>
            <p:nvPr/>
          </p:nvCxnSpPr>
          <p:spPr>
            <a:xfrm>
              <a:off x="1669408" y="5807771"/>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54795" y="4989717"/>
              <a:ext cx="2605183" cy="737896"/>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Một inline function không thể tự gọi lại chính nó một cách trực tiếp hoặc gọi gián tiếp thông qua một inline funciton khác.</a:t>
              </a:r>
              <a:endParaRPr lang="en-US" altLang="zh-CN" sz="1400" dirty="0">
                <a:solidFill>
                  <a:schemeClr val="bg1"/>
                </a:solidFill>
                <a:cs typeface="+mn-ea"/>
                <a:sym typeface="+mn-lt"/>
              </a:endParaRPr>
            </a:p>
          </p:txBody>
        </p:sp>
      </p:grpSp>
      <p:grpSp>
        <p:nvGrpSpPr>
          <p:cNvPr id="30" name="组合 29"/>
          <p:cNvGrpSpPr/>
          <p:nvPr/>
        </p:nvGrpSpPr>
        <p:grpSpPr>
          <a:xfrm>
            <a:off x="4789805" y="3747135"/>
            <a:ext cx="2605405" cy="1726587"/>
            <a:chOff x="654795" y="4989717"/>
            <a:chExt cx="2605183" cy="785309"/>
          </a:xfrm>
        </p:grpSpPr>
        <p:cxnSp>
          <p:nvCxnSpPr>
            <p:cNvPr id="32" name="直接连接符 31"/>
            <p:cNvCxnSpPr/>
            <p:nvPr/>
          </p:nvCxnSpPr>
          <p:spPr>
            <a:xfrm>
              <a:off x="1726564" y="57750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54795" y="4989717"/>
              <a:ext cx="2605183" cy="776346"/>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Một public inline function được khai báo ở trong một class chỉ có thể truy cập vào các public function và public field của class đó</a:t>
              </a:r>
              <a:endParaRPr lang="en-US" altLang="zh-CN" sz="1400" dirty="0">
                <a:solidFill>
                  <a:schemeClr val="bg1"/>
                </a:solidFill>
                <a:cs typeface="+mn-ea"/>
                <a:sym typeface="+mn-lt"/>
              </a:endParaRPr>
            </a:p>
          </p:txBody>
        </p:sp>
      </p:grpSp>
      <p:grpSp>
        <p:nvGrpSpPr>
          <p:cNvPr id="35" name="组合 34"/>
          <p:cNvGrpSpPr/>
          <p:nvPr/>
        </p:nvGrpSpPr>
        <p:grpSpPr>
          <a:xfrm>
            <a:off x="8148955" y="3756660"/>
            <a:ext cx="2605405" cy="1854200"/>
            <a:chOff x="654795" y="4989717"/>
            <a:chExt cx="2605183" cy="818329"/>
          </a:xfrm>
        </p:grpSpPr>
        <p:cxnSp>
          <p:nvCxnSpPr>
            <p:cNvPr id="37" name="直接连接符 36"/>
            <p:cNvCxnSpPr/>
            <p:nvPr/>
          </p:nvCxnSpPr>
          <p:spPr>
            <a:xfrm>
              <a:off x="1726564" y="580804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4795" y="4989717"/>
              <a:ext cx="2605183" cy="753311"/>
            </a:xfrm>
            <a:prstGeom prst="rect">
              <a:avLst/>
            </a:prstGeom>
          </p:spPr>
          <p:txBody>
            <a:bodyPr wrap="square">
              <a:spAutoFit/>
            </a:bodyPr>
            <a:lstStyle/>
            <a:p>
              <a:pPr algn="ctr">
                <a:lnSpc>
                  <a:spcPct val="150000"/>
                </a:lnSpc>
              </a:pPr>
              <a:r>
                <a:rPr sz="1400" dirty="0">
                  <a:solidFill>
                    <a:schemeClr val="bg1"/>
                  </a:solidFill>
                  <a:cs typeface="+mn-ea"/>
                  <a:sym typeface="+mn-lt"/>
                </a:rPr>
                <a:t>Số lượng dòng code sẽ tăng lên. Việc inline một function dài, phức tạp nhiều lần sẽ được compiler sinh ra code tương ứng</a:t>
              </a:r>
              <a:endParaRPr sz="1400" dirty="0">
                <a:solidFill>
                  <a:schemeClr val="bg1"/>
                </a:solidFill>
                <a:cs typeface="+mn-ea"/>
                <a:sym typeface="+mn-lt"/>
              </a:endParaRPr>
            </a:p>
          </p:txBody>
        </p:sp>
      </p:grpSp>
      <p:sp>
        <p:nvSpPr>
          <p:cNvPr id="39" name="文本框 38"/>
          <p:cNvSpPr txBox="1"/>
          <p:nvPr/>
        </p:nvSpPr>
        <p:spPr>
          <a:xfrm>
            <a:off x="4178924" y="365398"/>
            <a:ext cx="3834153"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 sz="2400" b="0" i="0" u="none" strike="noStrike" kern="1200" cap="none" spc="0" normalizeH="0" baseline="0" noProof="0" dirty="0">
                <a:ln>
                  <a:noFill/>
                </a:ln>
                <a:solidFill>
                  <a:schemeClr val="bg1"/>
                </a:solidFill>
                <a:effectLst/>
                <a:uLnTx/>
                <a:uFillTx/>
                <a:cs typeface="+mn-ea"/>
                <a:sym typeface="+mn-lt"/>
              </a:rPr>
              <a:t>Hạn chế </a:t>
            </a:r>
            <a:endParaRPr kumimoji="0" lang="" sz="2400" b="0" i="0" u="none" strike="noStrike" kern="1200" cap="none" spc="0" normalizeH="0" baseline="0" noProof="0" dirty="0">
              <a:ln>
                <a:noFill/>
              </a:ln>
              <a:solidFill>
                <a:schemeClr val="bg1"/>
              </a:solidFill>
              <a:effectLst/>
              <a:uLnTx/>
              <a:uFillTx/>
              <a:cs typeface="+mn-ea"/>
              <a:sym typeface="+mn-lt"/>
            </a:endParaRPr>
          </a:p>
        </p:txBody>
      </p:sp>
      <p:sp>
        <p:nvSpPr>
          <p:cNvPr id="3" name="椭圆 16"/>
          <p:cNvSpPr/>
          <p:nvPr/>
        </p:nvSpPr>
        <p:spPr>
          <a:xfrm>
            <a:off x="8925560" y="2398395"/>
            <a:ext cx="1037590" cy="8439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1" name="Shape 3760"/>
          <p:cNvSpPr/>
          <p:nvPr/>
        </p:nvSpPr>
        <p:spPr>
          <a:xfrm>
            <a:off x="9311640" y="2630805"/>
            <a:ext cx="273050" cy="227330"/>
          </a:xfrm>
          <a:custGeom>
            <a:avLst/>
            <a:gdLst/>
            <a:ahLst/>
            <a:cxnLst/>
            <a:rect l="0" t="0" r="0" b="0"/>
            <a:pathLst>
              <a:path w="5950" h="5950" extrusionOk="0">
                <a:moveTo>
                  <a:pt x="3998" y="1767"/>
                </a:moveTo>
                <a:lnTo>
                  <a:pt x="4184" y="1860"/>
                </a:lnTo>
                <a:lnTo>
                  <a:pt x="4323" y="1999"/>
                </a:lnTo>
                <a:lnTo>
                  <a:pt x="4416" y="2138"/>
                </a:lnTo>
                <a:lnTo>
                  <a:pt x="4463" y="2324"/>
                </a:lnTo>
                <a:lnTo>
                  <a:pt x="4416" y="2464"/>
                </a:lnTo>
                <a:lnTo>
                  <a:pt x="4323" y="2696"/>
                </a:lnTo>
                <a:lnTo>
                  <a:pt x="2975" y="4555"/>
                </a:lnTo>
                <a:lnTo>
                  <a:pt x="1627" y="2696"/>
                </a:lnTo>
                <a:lnTo>
                  <a:pt x="1535" y="2464"/>
                </a:lnTo>
                <a:lnTo>
                  <a:pt x="1535" y="2324"/>
                </a:lnTo>
                <a:lnTo>
                  <a:pt x="1581" y="2138"/>
                </a:lnTo>
                <a:lnTo>
                  <a:pt x="1674" y="1999"/>
                </a:lnTo>
                <a:lnTo>
                  <a:pt x="1813" y="1860"/>
                </a:lnTo>
                <a:lnTo>
                  <a:pt x="1953" y="1767"/>
                </a:lnTo>
                <a:lnTo>
                  <a:pt x="2278" y="1767"/>
                </a:lnTo>
                <a:lnTo>
                  <a:pt x="2418" y="1813"/>
                </a:lnTo>
                <a:lnTo>
                  <a:pt x="2604" y="1999"/>
                </a:lnTo>
                <a:lnTo>
                  <a:pt x="2789" y="2092"/>
                </a:lnTo>
                <a:lnTo>
                  <a:pt x="2975" y="2138"/>
                </a:lnTo>
                <a:lnTo>
                  <a:pt x="3208" y="2092"/>
                </a:lnTo>
                <a:lnTo>
                  <a:pt x="3347" y="1999"/>
                </a:lnTo>
                <a:lnTo>
                  <a:pt x="3580" y="1813"/>
                </a:lnTo>
                <a:lnTo>
                  <a:pt x="3719" y="1767"/>
                </a:lnTo>
                <a:close/>
                <a:moveTo>
                  <a:pt x="2557" y="0"/>
                </a:moveTo>
                <a:lnTo>
                  <a:pt x="2185" y="93"/>
                </a:lnTo>
                <a:lnTo>
                  <a:pt x="1813" y="233"/>
                </a:lnTo>
                <a:lnTo>
                  <a:pt x="1488" y="372"/>
                </a:lnTo>
                <a:lnTo>
                  <a:pt x="1163" y="605"/>
                </a:lnTo>
                <a:lnTo>
                  <a:pt x="884" y="837"/>
                </a:lnTo>
                <a:lnTo>
                  <a:pt x="605" y="1162"/>
                </a:lnTo>
                <a:lnTo>
                  <a:pt x="373" y="1488"/>
                </a:lnTo>
                <a:lnTo>
                  <a:pt x="233" y="1813"/>
                </a:lnTo>
                <a:lnTo>
                  <a:pt x="94" y="2185"/>
                </a:lnTo>
                <a:lnTo>
                  <a:pt x="1" y="2557"/>
                </a:lnTo>
                <a:lnTo>
                  <a:pt x="1" y="2975"/>
                </a:lnTo>
                <a:lnTo>
                  <a:pt x="1" y="3347"/>
                </a:lnTo>
                <a:lnTo>
                  <a:pt x="94" y="3765"/>
                </a:lnTo>
                <a:lnTo>
                  <a:pt x="233" y="4091"/>
                </a:lnTo>
                <a:lnTo>
                  <a:pt x="373" y="4462"/>
                </a:lnTo>
                <a:lnTo>
                  <a:pt x="605" y="4788"/>
                </a:lnTo>
                <a:lnTo>
                  <a:pt x="884" y="5067"/>
                </a:lnTo>
                <a:lnTo>
                  <a:pt x="1163" y="5345"/>
                </a:lnTo>
                <a:lnTo>
                  <a:pt x="1488" y="5531"/>
                </a:lnTo>
                <a:lnTo>
                  <a:pt x="1813" y="5717"/>
                </a:lnTo>
                <a:lnTo>
                  <a:pt x="2185" y="5857"/>
                </a:lnTo>
                <a:lnTo>
                  <a:pt x="2557" y="5903"/>
                </a:lnTo>
                <a:lnTo>
                  <a:pt x="2975" y="5950"/>
                </a:lnTo>
                <a:lnTo>
                  <a:pt x="3347" y="5903"/>
                </a:lnTo>
                <a:lnTo>
                  <a:pt x="3765" y="5857"/>
                </a:lnTo>
                <a:lnTo>
                  <a:pt x="4091" y="5717"/>
                </a:lnTo>
                <a:lnTo>
                  <a:pt x="4463" y="5531"/>
                </a:lnTo>
                <a:lnTo>
                  <a:pt x="4788" y="5345"/>
                </a:lnTo>
                <a:lnTo>
                  <a:pt x="5067" y="5067"/>
                </a:lnTo>
                <a:lnTo>
                  <a:pt x="5346" y="4788"/>
                </a:lnTo>
                <a:lnTo>
                  <a:pt x="5532" y="4462"/>
                </a:lnTo>
                <a:lnTo>
                  <a:pt x="5718" y="4091"/>
                </a:lnTo>
                <a:lnTo>
                  <a:pt x="5857" y="3765"/>
                </a:lnTo>
                <a:lnTo>
                  <a:pt x="5903" y="3347"/>
                </a:lnTo>
                <a:lnTo>
                  <a:pt x="5950" y="2975"/>
                </a:lnTo>
                <a:lnTo>
                  <a:pt x="5903" y="2557"/>
                </a:lnTo>
                <a:lnTo>
                  <a:pt x="5857" y="2185"/>
                </a:lnTo>
                <a:lnTo>
                  <a:pt x="5718" y="1813"/>
                </a:lnTo>
                <a:lnTo>
                  <a:pt x="5532" y="1488"/>
                </a:lnTo>
                <a:lnTo>
                  <a:pt x="5346" y="1162"/>
                </a:lnTo>
                <a:lnTo>
                  <a:pt x="5067" y="837"/>
                </a:lnTo>
                <a:lnTo>
                  <a:pt x="4788" y="605"/>
                </a:lnTo>
                <a:lnTo>
                  <a:pt x="4463" y="372"/>
                </a:lnTo>
                <a:lnTo>
                  <a:pt x="4091" y="233"/>
                </a:lnTo>
                <a:lnTo>
                  <a:pt x="3765" y="93"/>
                </a:lnTo>
                <a:lnTo>
                  <a:pt x="3347" y="0"/>
                </a:lnTo>
                <a:close/>
              </a:path>
            </a:pathLst>
          </a:custGeom>
          <a:solidFill>
            <a:srgbClr val="31F0FA"/>
          </a:solidFill>
          <a:ln>
            <a:noFill/>
          </a:ln>
        </p:spPr>
        <p:txBody>
          <a:bodyPr lIns="91425" tIns="91425" rIns="91425" bIns="91425" anchor="ctr" anchorCtr="0">
            <a:noAutofit/>
          </a:bodyPr>
          <a:p>
            <a:pPr lvl="0">
              <a:spcBef>
                <a:spcPts val="0"/>
              </a:spcBef>
              <a:buNone/>
            </a:pPr>
            <a:endParaRPr>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4812743" y="621150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178924" y="365398"/>
            <a:ext cx="3834153"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 altLang="en-US" sz="2400" b="0" i="0" u="none" strike="noStrike" kern="1200" cap="none" spc="0" normalizeH="0" baseline="0" noProof="0" dirty="0">
                <a:ln>
                  <a:noFill/>
                </a:ln>
                <a:solidFill>
                  <a:schemeClr val="bg1"/>
                </a:solidFill>
                <a:effectLst/>
                <a:uLnTx/>
                <a:uFillTx/>
                <a:cs typeface="+mn-ea"/>
                <a:sym typeface="+mn-lt"/>
              </a:rPr>
              <a:t>Noinline functions </a:t>
            </a:r>
            <a:endParaRPr kumimoji="0" lang="" altLang="en-US" sz="2400" b="0" i="0" u="none" strike="noStrike" kern="1200" cap="none" spc="0" normalizeH="0" baseline="0" noProof="0" dirty="0">
              <a:ln>
                <a:noFill/>
              </a:ln>
              <a:solidFill>
                <a:schemeClr val="bg1"/>
              </a:solidFill>
              <a:effectLst/>
              <a:uLnTx/>
              <a:uFillTx/>
              <a:cs typeface="+mn-ea"/>
              <a:sym typeface="+mn-lt"/>
            </a:endParaRPr>
          </a:p>
        </p:txBody>
      </p:sp>
      <p:sp>
        <p:nvSpPr>
          <p:cNvPr id="2" name="Text Box 1"/>
          <p:cNvSpPr txBox="1"/>
          <p:nvPr/>
        </p:nvSpPr>
        <p:spPr>
          <a:xfrm>
            <a:off x="2115185" y="1280795"/>
            <a:ext cx="6191250" cy="645160"/>
          </a:xfrm>
          <a:prstGeom prst="rect">
            <a:avLst/>
          </a:prstGeom>
          <a:noFill/>
        </p:spPr>
        <p:txBody>
          <a:bodyPr wrap="square" rtlCol="0">
            <a:spAutoFit/>
          </a:bodyPr>
          <a:p>
            <a:r>
              <a:rPr lang="en-US">
                <a:solidFill>
                  <a:schemeClr val="bg1"/>
                </a:solidFill>
              </a:rPr>
              <a:t>Noinline được sử dụng khi t</a:t>
            </a:r>
            <a:r>
              <a:rPr lang="" altLang="en-US">
                <a:solidFill>
                  <a:schemeClr val="bg1"/>
                </a:solidFill>
              </a:rPr>
              <a:t>a </a:t>
            </a:r>
            <a:r>
              <a:rPr lang="en-US">
                <a:solidFill>
                  <a:schemeClr val="bg1"/>
                </a:solidFill>
              </a:rPr>
              <a:t>muốn truyền các Noinline lambdas vào 1 inline function</a:t>
            </a:r>
            <a:endParaRPr lang="en-US">
              <a:solidFill>
                <a:schemeClr val="bg1"/>
              </a:solidFill>
            </a:endParaRPr>
          </a:p>
        </p:txBody>
      </p:sp>
      <p:sp>
        <p:nvSpPr>
          <p:cNvPr id="3" name="Text Box 2"/>
          <p:cNvSpPr txBox="1"/>
          <p:nvPr/>
        </p:nvSpPr>
        <p:spPr>
          <a:xfrm>
            <a:off x="2210435" y="2614295"/>
            <a:ext cx="5611495" cy="92202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inline fun hehe(noinline callback: (a: Int, b: Int) -&gt; Int)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callback(2, 3)</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a:t>
            </a:r>
            <a:endParaRPr lang="en-US">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2158365" y="4051300"/>
            <a:ext cx="7117080" cy="1198880"/>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compile ra java:</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Function2 callback$iv = (Function2)null.INSTANCE;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int $i$f$hehe = false;</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callback$iv.invoke(2, 3);</a:t>
            </a:r>
            <a:endParaRPr lang="en-US">
              <a:solidFill>
                <a:schemeClr val="bg1"/>
              </a:solidFill>
              <a:latin typeface="Times New Roman" panose="02020603050405020304" charset="0"/>
              <a:cs typeface="Times New Roman" panose="02020603050405020304" charset="0"/>
            </a:endParaRPr>
          </a:p>
        </p:txBody>
      </p:sp>
      <p:sp>
        <p:nvSpPr>
          <p:cNvPr id="14" name="Text Box 13"/>
          <p:cNvSpPr txBox="1"/>
          <p:nvPr/>
        </p:nvSpPr>
        <p:spPr>
          <a:xfrm>
            <a:off x="2210435" y="5699125"/>
            <a:ext cx="5343525" cy="645160"/>
          </a:xfrm>
          <a:prstGeom prst="rect">
            <a:avLst/>
          </a:prstGeom>
          <a:noFill/>
        </p:spPr>
        <p:txBody>
          <a:bodyPr wrap="square" rtlCol="0">
            <a:spAutoFit/>
          </a:bodyPr>
          <a:p>
            <a:r>
              <a:rPr lang="en-US">
                <a:solidFill>
                  <a:schemeClr val="bg1"/>
                </a:solidFill>
              </a:rPr>
              <a:t>Nếu 1 inline function không có 1 inline parameter nào thì complier sẽ warning</a:t>
            </a:r>
            <a:endParaRPr 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0484" y="1727306"/>
            <a:ext cx="4208830" cy="5196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aphicFrame>
        <p:nvGraphicFramePr>
          <p:cNvPr id="13" name="图表 12"/>
          <p:cNvGraphicFramePr/>
          <p:nvPr/>
        </p:nvGraphicFramePr>
        <p:xfrm>
          <a:off x="282748" y="2732810"/>
          <a:ext cx="6094021" cy="4062681"/>
        </p:xfrm>
        <a:graphic>
          <a:graphicData uri="http://schemas.openxmlformats.org/drawingml/2006/chart">
            <c:chart xmlns:c="http://schemas.openxmlformats.org/drawingml/2006/chart" xmlns:r="http://schemas.openxmlformats.org/officeDocument/2006/relationships" r:id="rId1"/>
          </a:graphicData>
        </a:graphic>
      </p:graphicFrame>
      <p:sp>
        <p:nvSpPr>
          <p:cNvPr id="14" name="圆角矩形 13"/>
          <p:cNvSpPr/>
          <p:nvPr/>
        </p:nvSpPr>
        <p:spPr>
          <a:xfrm>
            <a:off x="2482656" y="2208816"/>
            <a:ext cx="1624487"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2020</a:t>
            </a:r>
            <a:endParaRPr lang="zh-CN" altLang="en-US" sz="2000" dirty="0">
              <a:solidFill>
                <a:schemeClr val="bg1"/>
              </a:solidFill>
              <a:cs typeface="+mn-ea"/>
              <a:sym typeface="+mn-lt"/>
            </a:endParaRPr>
          </a:p>
        </p:txBody>
      </p:sp>
      <p:sp>
        <p:nvSpPr>
          <p:cNvPr id="3" name="矩形 2"/>
          <p:cNvSpPr/>
          <p:nvPr/>
        </p:nvSpPr>
        <p:spPr>
          <a:xfrm>
            <a:off x="5964752" y="1943791"/>
            <a:ext cx="653143" cy="653143"/>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16" name="矩形 15"/>
          <p:cNvSpPr/>
          <p:nvPr/>
        </p:nvSpPr>
        <p:spPr>
          <a:xfrm>
            <a:off x="6870283" y="1970280"/>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19" name="矩形 18"/>
          <p:cNvSpPr/>
          <p:nvPr/>
        </p:nvSpPr>
        <p:spPr>
          <a:xfrm>
            <a:off x="5964752" y="3125807"/>
            <a:ext cx="653143" cy="653143"/>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20" name="矩形 19"/>
          <p:cNvSpPr/>
          <p:nvPr/>
        </p:nvSpPr>
        <p:spPr>
          <a:xfrm>
            <a:off x="6870283" y="3152296"/>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22" name="矩形 21"/>
          <p:cNvSpPr/>
          <p:nvPr/>
        </p:nvSpPr>
        <p:spPr>
          <a:xfrm>
            <a:off x="5964752" y="4307823"/>
            <a:ext cx="653143" cy="653143"/>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23" name="矩形 22"/>
          <p:cNvSpPr/>
          <p:nvPr/>
        </p:nvSpPr>
        <p:spPr>
          <a:xfrm>
            <a:off x="6870283" y="4334312"/>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25" name="矩形 24"/>
          <p:cNvSpPr/>
          <p:nvPr/>
        </p:nvSpPr>
        <p:spPr>
          <a:xfrm>
            <a:off x="5964752" y="5489838"/>
            <a:ext cx="653143"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19122F"/>
                </a:solidFill>
                <a:cs typeface="+mn-ea"/>
                <a:sym typeface="+mn-lt"/>
              </a:rPr>
              <a:t>04</a:t>
            </a:r>
            <a:endParaRPr lang="zh-CN" altLang="en-US" dirty="0">
              <a:solidFill>
                <a:srgbClr val="19122F"/>
              </a:solidFill>
              <a:cs typeface="+mn-ea"/>
              <a:sym typeface="+mn-lt"/>
            </a:endParaRPr>
          </a:p>
        </p:txBody>
      </p:sp>
      <p:sp>
        <p:nvSpPr>
          <p:cNvPr id="26" name="矩形 25"/>
          <p:cNvSpPr/>
          <p:nvPr/>
        </p:nvSpPr>
        <p:spPr>
          <a:xfrm>
            <a:off x="6870283" y="5516327"/>
            <a:ext cx="4889977"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a:t>
            </a:r>
            <a:endParaRPr lang="zh-CN" altLang="en-US" sz="1100" dirty="0">
              <a:solidFill>
                <a:schemeClr val="bg1"/>
              </a:solidFill>
              <a:cs typeface="+mn-ea"/>
              <a:sym typeface="+mn-lt"/>
            </a:endParaRPr>
          </a:p>
        </p:txBody>
      </p:sp>
      <p:sp>
        <p:nvSpPr>
          <p:cNvPr id="27" name="文本框 26"/>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6174" y="3454400"/>
            <a:ext cx="112996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21077" y="3309257"/>
            <a:ext cx="362857" cy="362857"/>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4516740" y="3309257"/>
            <a:ext cx="362857" cy="362857"/>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7312403" y="3309257"/>
            <a:ext cx="362857" cy="362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0108066" y="3309257"/>
            <a:ext cx="362857" cy="362857"/>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1358219" y="1900713"/>
            <a:ext cx="1088571" cy="1088571"/>
          </a:xfrm>
          <a:prstGeom prst="rect">
            <a:avLst/>
          </a:prstGeom>
          <a:noFill/>
          <a:ln>
            <a:solidFill>
              <a:srgbClr val="D41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2020</a:t>
            </a:r>
            <a:endParaRPr lang="zh-CN" altLang="en-US" dirty="0">
              <a:cs typeface="+mn-ea"/>
              <a:sym typeface="+mn-lt"/>
            </a:endParaRPr>
          </a:p>
        </p:txBody>
      </p:sp>
      <p:sp>
        <p:nvSpPr>
          <p:cNvPr id="21" name="矩形 20"/>
          <p:cNvSpPr/>
          <p:nvPr/>
        </p:nvSpPr>
        <p:spPr>
          <a:xfrm>
            <a:off x="4153882" y="4071546"/>
            <a:ext cx="1088571" cy="1088571"/>
          </a:xfrm>
          <a:prstGeom prst="rect">
            <a:avLst/>
          </a:prstGeom>
          <a:noFill/>
          <a:ln>
            <a:solidFill>
              <a:srgbClr val="5753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2021</a:t>
            </a:r>
            <a:endParaRPr lang="zh-CN" altLang="en-US" dirty="0">
              <a:cs typeface="+mn-ea"/>
              <a:sym typeface="+mn-lt"/>
            </a:endParaRPr>
          </a:p>
        </p:txBody>
      </p:sp>
      <p:sp>
        <p:nvSpPr>
          <p:cNvPr id="22" name="矩形 21"/>
          <p:cNvSpPr/>
          <p:nvPr/>
        </p:nvSpPr>
        <p:spPr>
          <a:xfrm>
            <a:off x="6895047" y="1900713"/>
            <a:ext cx="1088571" cy="10885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2022</a:t>
            </a:r>
            <a:endParaRPr lang="zh-CN" altLang="en-US" dirty="0">
              <a:cs typeface="+mn-ea"/>
              <a:sym typeface="+mn-lt"/>
            </a:endParaRPr>
          </a:p>
        </p:txBody>
      </p:sp>
      <p:sp>
        <p:nvSpPr>
          <p:cNvPr id="23" name="矩形 22"/>
          <p:cNvSpPr/>
          <p:nvPr/>
        </p:nvSpPr>
        <p:spPr>
          <a:xfrm>
            <a:off x="9690710" y="4071546"/>
            <a:ext cx="1088571" cy="1088571"/>
          </a:xfrm>
          <a:prstGeom prst="rect">
            <a:avLst/>
          </a:prstGeom>
          <a:noFill/>
          <a:ln>
            <a:solidFill>
              <a:srgbClr val="31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2023</a:t>
            </a:r>
            <a:endParaRPr lang="zh-CN" altLang="en-US" dirty="0">
              <a:cs typeface="+mn-ea"/>
              <a:sym typeface="+mn-lt"/>
            </a:endParaRPr>
          </a:p>
        </p:txBody>
      </p:sp>
      <p:sp>
        <p:nvSpPr>
          <p:cNvPr id="24" name="矩形 23"/>
          <p:cNvSpPr/>
          <p:nvPr/>
        </p:nvSpPr>
        <p:spPr>
          <a:xfrm>
            <a:off x="627162" y="3854281"/>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5" name="矩形 24"/>
          <p:cNvSpPr/>
          <p:nvPr/>
        </p:nvSpPr>
        <p:spPr>
          <a:xfrm>
            <a:off x="6136740" y="3854281"/>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6" name="矩形 25"/>
          <p:cNvSpPr/>
          <p:nvPr/>
        </p:nvSpPr>
        <p:spPr>
          <a:xfrm>
            <a:off x="3395575" y="2140700"/>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7" name="矩形 26"/>
          <p:cNvSpPr/>
          <p:nvPr/>
        </p:nvSpPr>
        <p:spPr>
          <a:xfrm>
            <a:off x="8986902" y="2140700"/>
            <a:ext cx="260518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8" name="文本框 27"/>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04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569323"/>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 high-end design husk designer pencil demo works, focusing on</a:t>
            </a:r>
            <a:endParaRPr lang="zh-CN" altLang="en-US" sz="1100" dirty="0">
              <a:solidFill>
                <a:schemeClr val="bg1"/>
              </a:solidFill>
              <a:cs typeface="+mn-ea"/>
              <a:sym typeface="+mn-lt"/>
            </a:endParaRPr>
          </a:p>
        </p:txBody>
      </p:sp>
      <p:sp>
        <p:nvSpPr>
          <p:cNvPr id="15" name="矩形 14"/>
          <p:cNvSpPr/>
          <p:nvPr/>
        </p:nvSpPr>
        <p:spPr>
          <a:xfrm>
            <a:off x="4146095" y="3820171"/>
            <a:ext cx="3899811" cy="58477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ADD YOUR TITLE</a:t>
            </a:r>
            <a:endParaRPr lang="zh-CN" alt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20187" y="2276883"/>
            <a:ext cx="1317936" cy="1317936"/>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6195822" y="2276883"/>
            <a:ext cx="1317936" cy="1317936"/>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4620187" y="3876319"/>
            <a:ext cx="1317936" cy="1317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6195822" y="3876319"/>
            <a:ext cx="1317936" cy="1317936"/>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5496502" y="3168080"/>
            <a:ext cx="1132898" cy="113289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Shape 3834"/>
          <p:cNvSpPr/>
          <p:nvPr/>
        </p:nvSpPr>
        <p:spPr>
          <a:xfrm>
            <a:off x="5862487" y="3577897"/>
            <a:ext cx="400929" cy="313264"/>
          </a:xfrm>
          <a:custGeom>
            <a:avLst/>
            <a:gdLst/>
            <a:ahLst/>
            <a:cxnLst/>
            <a:rect l="0" t="0" r="0" b="0"/>
            <a:pathLst>
              <a:path w="5950" h="4649" extrusionOk="0">
                <a:moveTo>
                  <a:pt x="140" y="1"/>
                </a:moveTo>
                <a:lnTo>
                  <a:pt x="47" y="47"/>
                </a:lnTo>
                <a:lnTo>
                  <a:pt x="0" y="140"/>
                </a:lnTo>
                <a:lnTo>
                  <a:pt x="0" y="187"/>
                </a:lnTo>
                <a:lnTo>
                  <a:pt x="0" y="652"/>
                </a:lnTo>
                <a:lnTo>
                  <a:pt x="0" y="698"/>
                </a:lnTo>
                <a:lnTo>
                  <a:pt x="47" y="791"/>
                </a:lnTo>
                <a:lnTo>
                  <a:pt x="140" y="838"/>
                </a:lnTo>
                <a:lnTo>
                  <a:pt x="5810" y="838"/>
                </a:lnTo>
                <a:lnTo>
                  <a:pt x="5857" y="791"/>
                </a:lnTo>
                <a:lnTo>
                  <a:pt x="5903" y="698"/>
                </a:lnTo>
                <a:lnTo>
                  <a:pt x="5950" y="652"/>
                </a:lnTo>
                <a:lnTo>
                  <a:pt x="5950" y="187"/>
                </a:lnTo>
                <a:lnTo>
                  <a:pt x="5903" y="140"/>
                </a:lnTo>
                <a:lnTo>
                  <a:pt x="5857" y="47"/>
                </a:lnTo>
                <a:lnTo>
                  <a:pt x="5810" y="1"/>
                </a:lnTo>
                <a:close/>
                <a:moveTo>
                  <a:pt x="186" y="1256"/>
                </a:moveTo>
                <a:lnTo>
                  <a:pt x="140" y="1302"/>
                </a:lnTo>
                <a:lnTo>
                  <a:pt x="47" y="1349"/>
                </a:lnTo>
                <a:lnTo>
                  <a:pt x="0" y="1395"/>
                </a:lnTo>
                <a:lnTo>
                  <a:pt x="0" y="1488"/>
                </a:lnTo>
                <a:lnTo>
                  <a:pt x="0" y="1907"/>
                </a:lnTo>
                <a:lnTo>
                  <a:pt x="0" y="2000"/>
                </a:lnTo>
                <a:lnTo>
                  <a:pt x="47" y="2046"/>
                </a:lnTo>
                <a:lnTo>
                  <a:pt x="140" y="2093"/>
                </a:lnTo>
                <a:lnTo>
                  <a:pt x="186" y="2139"/>
                </a:lnTo>
                <a:lnTo>
                  <a:pt x="5717" y="2139"/>
                </a:lnTo>
                <a:lnTo>
                  <a:pt x="5810" y="2093"/>
                </a:lnTo>
                <a:lnTo>
                  <a:pt x="5857" y="2046"/>
                </a:lnTo>
                <a:lnTo>
                  <a:pt x="5903" y="2000"/>
                </a:lnTo>
                <a:lnTo>
                  <a:pt x="5950" y="1907"/>
                </a:lnTo>
                <a:lnTo>
                  <a:pt x="5950" y="1488"/>
                </a:lnTo>
                <a:lnTo>
                  <a:pt x="5903" y="1395"/>
                </a:lnTo>
                <a:lnTo>
                  <a:pt x="5857" y="1349"/>
                </a:lnTo>
                <a:lnTo>
                  <a:pt x="5810" y="1302"/>
                </a:lnTo>
                <a:lnTo>
                  <a:pt x="5717" y="1256"/>
                </a:lnTo>
                <a:close/>
                <a:moveTo>
                  <a:pt x="140" y="2557"/>
                </a:moveTo>
                <a:lnTo>
                  <a:pt x="47" y="2604"/>
                </a:lnTo>
                <a:lnTo>
                  <a:pt x="0" y="2697"/>
                </a:lnTo>
                <a:lnTo>
                  <a:pt x="0" y="2743"/>
                </a:lnTo>
                <a:lnTo>
                  <a:pt x="0" y="3162"/>
                </a:lnTo>
                <a:lnTo>
                  <a:pt x="0" y="3254"/>
                </a:lnTo>
                <a:lnTo>
                  <a:pt x="47" y="3347"/>
                </a:lnTo>
                <a:lnTo>
                  <a:pt x="140" y="3394"/>
                </a:lnTo>
                <a:lnTo>
                  <a:pt x="5810" y="3394"/>
                </a:lnTo>
                <a:lnTo>
                  <a:pt x="5857" y="3347"/>
                </a:lnTo>
                <a:lnTo>
                  <a:pt x="5903" y="3254"/>
                </a:lnTo>
                <a:lnTo>
                  <a:pt x="5950" y="3162"/>
                </a:lnTo>
                <a:lnTo>
                  <a:pt x="5950" y="2743"/>
                </a:lnTo>
                <a:lnTo>
                  <a:pt x="5903" y="2697"/>
                </a:lnTo>
                <a:lnTo>
                  <a:pt x="5857" y="2604"/>
                </a:lnTo>
                <a:lnTo>
                  <a:pt x="5810" y="2557"/>
                </a:lnTo>
                <a:close/>
                <a:moveTo>
                  <a:pt x="186" y="3812"/>
                </a:moveTo>
                <a:lnTo>
                  <a:pt x="140" y="3859"/>
                </a:lnTo>
                <a:lnTo>
                  <a:pt x="47" y="3905"/>
                </a:lnTo>
                <a:lnTo>
                  <a:pt x="0" y="3952"/>
                </a:lnTo>
                <a:lnTo>
                  <a:pt x="0" y="4045"/>
                </a:lnTo>
                <a:lnTo>
                  <a:pt x="0" y="4463"/>
                </a:lnTo>
                <a:lnTo>
                  <a:pt x="0" y="4556"/>
                </a:lnTo>
                <a:lnTo>
                  <a:pt x="47" y="4602"/>
                </a:lnTo>
                <a:lnTo>
                  <a:pt x="140" y="4649"/>
                </a:lnTo>
                <a:lnTo>
                  <a:pt x="5810" y="4649"/>
                </a:lnTo>
                <a:lnTo>
                  <a:pt x="5857" y="4602"/>
                </a:lnTo>
                <a:lnTo>
                  <a:pt x="5903" y="4556"/>
                </a:lnTo>
                <a:lnTo>
                  <a:pt x="5950" y="4463"/>
                </a:lnTo>
                <a:lnTo>
                  <a:pt x="5950" y="4045"/>
                </a:lnTo>
                <a:lnTo>
                  <a:pt x="5903" y="3952"/>
                </a:lnTo>
                <a:lnTo>
                  <a:pt x="5857" y="3905"/>
                </a:lnTo>
                <a:lnTo>
                  <a:pt x="5810" y="3859"/>
                </a:lnTo>
                <a:lnTo>
                  <a:pt x="5717" y="3812"/>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0" name="文本框 19"/>
          <p:cNvSpPr txBox="1"/>
          <p:nvPr/>
        </p:nvSpPr>
        <p:spPr>
          <a:xfrm>
            <a:off x="4817119" y="2706415"/>
            <a:ext cx="940545" cy="461665"/>
          </a:xfrm>
          <a:prstGeom prst="rect">
            <a:avLst/>
          </a:prstGeom>
          <a:noFill/>
        </p:spPr>
        <p:txBody>
          <a:bodyPr wrap="square" rtlCol="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21" name="文本框 20"/>
          <p:cNvSpPr txBox="1"/>
          <p:nvPr/>
        </p:nvSpPr>
        <p:spPr>
          <a:xfrm>
            <a:off x="6404848" y="2706415"/>
            <a:ext cx="940545" cy="461665"/>
          </a:xfrm>
          <a:prstGeom prst="rect">
            <a:avLst/>
          </a:prstGeom>
          <a:noFill/>
        </p:spPr>
        <p:txBody>
          <a:bodyPr wrap="square" rtlCol="0">
            <a:spAutoFit/>
          </a:bodyP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sp>
        <p:nvSpPr>
          <p:cNvPr id="22" name="文本框 21"/>
          <p:cNvSpPr txBox="1"/>
          <p:nvPr/>
        </p:nvSpPr>
        <p:spPr>
          <a:xfrm>
            <a:off x="4817119" y="4351645"/>
            <a:ext cx="940545" cy="461665"/>
          </a:xfrm>
          <a:prstGeom prst="rect">
            <a:avLst/>
          </a:prstGeom>
          <a:noFill/>
        </p:spPr>
        <p:txBody>
          <a:bodyPr wrap="square" rtlCol="0">
            <a:spAutoFit/>
          </a:bodyPr>
          <a:lstStyle/>
          <a:p>
            <a:pPr algn="ctr"/>
            <a:r>
              <a:rPr lang="en-US" altLang="zh-CN" sz="2400" dirty="0">
                <a:solidFill>
                  <a:srgbClr val="19122F"/>
                </a:solidFill>
                <a:cs typeface="+mn-ea"/>
                <a:sym typeface="+mn-lt"/>
              </a:rPr>
              <a:t>03</a:t>
            </a:r>
            <a:endParaRPr lang="zh-CN" altLang="en-US" sz="2400" dirty="0">
              <a:solidFill>
                <a:srgbClr val="19122F"/>
              </a:solidFill>
              <a:cs typeface="+mn-ea"/>
              <a:sym typeface="+mn-lt"/>
            </a:endParaRPr>
          </a:p>
        </p:txBody>
      </p:sp>
      <p:sp>
        <p:nvSpPr>
          <p:cNvPr id="23" name="文本框 22"/>
          <p:cNvSpPr txBox="1"/>
          <p:nvPr/>
        </p:nvSpPr>
        <p:spPr>
          <a:xfrm>
            <a:off x="6404848" y="4351645"/>
            <a:ext cx="940545" cy="461665"/>
          </a:xfrm>
          <a:prstGeom prst="rect">
            <a:avLst/>
          </a:prstGeom>
          <a:noFill/>
        </p:spPr>
        <p:txBody>
          <a:bodyPr wrap="square" rtlCol="0">
            <a:spAutoFit/>
          </a:bodyP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sp>
        <p:nvSpPr>
          <p:cNvPr id="25" name="矩形 24"/>
          <p:cNvSpPr/>
          <p:nvPr/>
        </p:nvSpPr>
        <p:spPr>
          <a:xfrm>
            <a:off x="7835824" y="2913312"/>
            <a:ext cx="431951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a:t>
            </a:r>
            <a:r>
              <a:rPr lang="en-US" altLang="zh-CN" sz="1100">
                <a:solidFill>
                  <a:schemeClr val="bg1"/>
                </a:solidFill>
                <a:cs typeface="+mn-ea"/>
                <a:sym typeface="+mn-lt"/>
              </a:rPr>
              <a:t>production of</a:t>
            </a:r>
            <a:endParaRPr lang="zh-CN" altLang="en-US" sz="1100" dirty="0">
              <a:solidFill>
                <a:schemeClr val="bg1"/>
              </a:solidFill>
              <a:cs typeface="+mn-ea"/>
              <a:sym typeface="+mn-lt"/>
            </a:endParaRPr>
          </a:p>
        </p:txBody>
      </p:sp>
      <p:sp>
        <p:nvSpPr>
          <p:cNvPr id="26" name="文本框 25"/>
          <p:cNvSpPr txBox="1"/>
          <p:nvPr/>
        </p:nvSpPr>
        <p:spPr>
          <a:xfrm>
            <a:off x="7832377" y="2440635"/>
            <a:ext cx="2500343" cy="369332"/>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28" name="矩形 27"/>
          <p:cNvSpPr/>
          <p:nvPr/>
        </p:nvSpPr>
        <p:spPr>
          <a:xfrm>
            <a:off x="100314" y="2873012"/>
            <a:ext cx="4319512" cy="569323"/>
          </a:xfrm>
          <a:prstGeom prst="rect">
            <a:avLst/>
          </a:prstGeom>
        </p:spPr>
        <p:txBody>
          <a:bodyPr wrap="square">
            <a:spAutoFit/>
          </a:bodyPr>
          <a:lstStyle/>
          <a:p>
            <a:pPr algn="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9" name="文本框 28"/>
          <p:cNvSpPr txBox="1"/>
          <p:nvPr/>
        </p:nvSpPr>
        <p:spPr>
          <a:xfrm>
            <a:off x="2042161" y="2400335"/>
            <a:ext cx="2377666" cy="369332"/>
          </a:xfrm>
          <a:prstGeom prst="rect">
            <a:avLst/>
          </a:prstGeom>
          <a:noFill/>
        </p:spPr>
        <p:txBody>
          <a:bodyPr wrap="square" rtlCol="0">
            <a:spAutoFit/>
          </a:bodyPr>
          <a:lstStyle/>
          <a:p>
            <a:pPr algn="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31" name="矩形 30"/>
          <p:cNvSpPr/>
          <p:nvPr/>
        </p:nvSpPr>
        <p:spPr>
          <a:xfrm>
            <a:off x="7835824" y="4469016"/>
            <a:ext cx="431951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a:t>
            </a:r>
            <a:r>
              <a:rPr lang="en-US" altLang="zh-CN" sz="1100">
                <a:solidFill>
                  <a:schemeClr val="bg1"/>
                </a:solidFill>
                <a:cs typeface="+mn-ea"/>
                <a:sym typeface="+mn-lt"/>
              </a:rPr>
              <a:t>production of</a:t>
            </a:r>
            <a:endParaRPr lang="zh-CN" altLang="en-US" sz="1100" dirty="0">
              <a:solidFill>
                <a:schemeClr val="bg1"/>
              </a:solidFill>
              <a:cs typeface="+mn-ea"/>
              <a:sym typeface="+mn-lt"/>
            </a:endParaRPr>
          </a:p>
        </p:txBody>
      </p:sp>
      <p:sp>
        <p:nvSpPr>
          <p:cNvPr id="32" name="文本框 31"/>
          <p:cNvSpPr txBox="1"/>
          <p:nvPr/>
        </p:nvSpPr>
        <p:spPr>
          <a:xfrm>
            <a:off x="7832377" y="3996339"/>
            <a:ext cx="2500343" cy="369332"/>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34" name="矩形 33"/>
          <p:cNvSpPr/>
          <p:nvPr/>
        </p:nvSpPr>
        <p:spPr>
          <a:xfrm>
            <a:off x="100314" y="4428716"/>
            <a:ext cx="4319512" cy="569323"/>
          </a:xfrm>
          <a:prstGeom prst="rect">
            <a:avLst/>
          </a:prstGeom>
        </p:spPr>
        <p:txBody>
          <a:bodyPr wrap="square">
            <a:spAutoFit/>
          </a:bodyPr>
          <a:lstStyle/>
          <a:p>
            <a:pPr algn="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35" name="文本框 34"/>
          <p:cNvSpPr txBox="1"/>
          <p:nvPr/>
        </p:nvSpPr>
        <p:spPr>
          <a:xfrm>
            <a:off x="2042161" y="3956039"/>
            <a:ext cx="2377666" cy="369332"/>
          </a:xfrm>
          <a:prstGeom prst="rect">
            <a:avLst/>
          </a:prstGeom>
          <a:noFill/>
        </p:spPr>
        <p:txBody>
          <a:bodyPr wrap="square" rtlCol="0">
            <a:spAutoFit/>
          </a:bodyPr>
          <a:lstStyle/>
          <a:p>
            <a:pPr algn="r"/>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sp>
        <p:nvSpPr>
          <p:cNvPr id="36" name="文本框 35"/>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13" name="图表 12"/>
          <p:cNvGraphicFramePr/>
          <p:nvPr/>
        </p:nvGraphicFramePr>
        <p:xfrm>
          <a:off x="578805" y="1301290"/>
          <a:ext cx="5628659" cy="4157312"/>
        </p:xfrm>
        <a:graphic>
          <a:graphicData uri="http://schemas.openxmlformats.org/drawingml/2006/chart">
            <c:chart xmlns:c="http://schemas.openxmlformats.org/drawingml/2006/chart" xmlns:r="http://schemas.openxmlformats.org/officeDocument/2006/relationships" r:id="rId1"/>
          </a:graphicData>
        </a:graphic>
      </p:graphicFrame>
      <p:sp>
        <p:nvSpPr>
          <p:cNvPr id="17" name="文本框 16"/>
          <p:cNvSpPr txBox="1"/>
          <p:nvPr/>
        </p:nvSpPr>
        <p:spPr>
          <a:xfrm>
            <a:off x="6543135" y="1873090"/>
            <a:ext cx="2600865"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18" name="直接连接符 17"/>
          <p:cNvCxnSpPr/>
          <p:nvPr/>
        </p:nvCxnSpPr>
        <p:spPr>
          <a:xfrm>
            <a:off x="6698318" y="2358310"/>
            <a:ext cx="5815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543135" y="2390639"/>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22" name="文本框 21"/>
          <p:cNvSpPr txBox="1"/>
          <p:nvPr/>
        </p:nvSpPr>
        <p:spPr>
          <a:xfrm>
            <a:off x="6543135" y="3385910"/>
            <a:ext cx="2600865"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23" name="直接连接符 22"/>
          <p:cNvCxnSpPr/>
          <p:nvPr/>
        </p:nvCxnSpPr>
        <p:spPr>
          <a:xfrm>
            <a:off x="6698318" y="3871130"/>
            <a:ext cx="5815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543135" y="3903459"/>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27" name="文本框 26"/>
          <p:cNvSpPr txBox="1"/>
          <p:nvPr/>
        </p:nvSpPr>
        <p:spPr>
          <a:xfrm>
            <a:off x="6543135" y="4898729"/>
            <a:ext cx="2600865"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28" name="直接连接符 27"/>
          <p:cNvCxnSpPr/>
          <p:nvPr/>
        </p:nvCxnSpPr>
        <p:spPr>
          <a:xfrm>
            <a:off x="6698318" y="5383949"/>
            <a:ext cx="5815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543135" y="5416278"/>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29" name="文本框 28"/>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154721" y="31516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692071" y="295904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63880" y="-977952"/>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9" y="1783119"/>
            <a:ext cx="2646219" cy="768350"/>
          </a:xfrm>
          <a:prstGeom prst="rect">
            <a:avLst/>
          </a:prstGeom>
          <a:noFill/>
        </p:spPr>
        <p:txBody>
          <a:bodyPr wrap="square" rtlCol="0">
            <a:spAutoFit/>
          </a:bodyPr>
          <a:lstStyle/>
          <a:p>
            <a:pPr algn="ctr"/>
            <a:r>
              <a:rPr lang="en-US" altLang="zh-CN" sz="4400" dirty="0">
                <a:solidFill>
                  <a:schemeClr val="bg1"/>
                </a:solidFill>
                <a:cs typeface="+mn-ea"/>
                <a:sym typeface="+mn-lt"/>
              </a:rPr>
              <a:t> </a:t>
            </a:r>
            <a:endParaRPr lang="zh-CN" altLang="en-US" sz="4400" dirty="0">
              <a:solidFill>
                <a:schemeClr val="bg1"/>
              </a:solidFill>
              <a:cs typeface="+mn-ea"/>
              <a:sym typeface="+mn-lt"/>
            </a:endParaRPr>
          </a:p>
        </p:txBody>
      </p:sp>
      <p:sp>
        <p:nvSpPr>
          <p:cNvPr id="14" name="文本框 13"/>
          <p:cNvSpPr txBox="1"/>
          <p:nvPr/>
        </p:nvSpPr>
        <p:spPr>
          <a:xfrm>
            <a:off x="1282503" y="3786900"/>
            <a:ext cx="9626995" cy="829945"/>
          </a:xfrm>
          <a:prstGeom prst="rect">
            <a:avLst/>
          </a:prstGeom>
          <a:noFill/>
        </p:spPr>
        <p:txBody>
          <a:bodyPr wrap="square" rtlCol="0">
            <a:spAutoFit/>
          </a:bodyPr>
          <a:lstStyle/>
          <a:p>
            <a:pPr algn="ctr"/>
            <a:r>
              <a:rPr lang="en-US" altLang="zh-CN" sz="4800" dirty="0">
                <a:solidFill>
                  <a:schemeClr val="bg1"/>
                </a:solidFill>
                <a:latin typeface="Montserrat Extra Bold" panose="00000900000000000000" pitchFamily="50" charset="0"/>
                <a:cs typeface="+mn-ea"/>
                <a:sym typeface="+mn-lt"/>
              </a:rPr>
              <a:t>THANK YOU</a:t>
            </a:r>
            <a:endParaRPr lang="en-US" altLang="zh-CN" sz="4800" dirty="0">
              <a:solidFill>
                <a:schemeClr val="bg1"/>
              </a:solidFill>
              <a:latin typeface="Montserrat Extra Bold" panose="00000900000000000000" pitchFamily="50" charset="0"/>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圆角矩形 26"/>
          <p:cNvSpPr/>
          <p:nvPr/>
        </p:nvSpPr>
        <p:spPr>
          <a:xfrm>
            <a:off x="5363029" y="4664887"/>
            <a:ext cx="1465943" cy="458574"/>
          </a:xfrm>
          <a:prstGeom prst="roundRect">
            <a:avLst>
              <a:gd name="adj" fmla="val 50000"/>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01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1198880"/>
          </a:xfrm>
          <a:prstGeom prst="rect">
            <a:avLst/>
          </a:prstGeom>
        </p:spPr>
        <p:txBody>
          <a:bodyPr wrap="square">
            <a:spAutoFit/>
          </a:bodyPr>
          <a:lstStyle/>
          <a:p>
            <a:pPr algn="ctr">
              <a:lnSpc>
                <a:spcPct val="150000"/>
              </a:lnSpc>
            </a:pPr>
            <a:r>
              <a:rPr lang="en-US" altLang="zh-CN" sz="1600" dirty="0">
                <a:solidFill>
                  <a:schemeClr val="bg1"/>
                </a:solidFill>
                <a:cs typeface="+mn-ea"/>
                <a:sym typeface="+mn-lt"/>
              </a:rPr>
              <a:t>Hàm là 1 tập hợp các đoạn câu lệnh để thực hiện công việc nào đó. Hàm có thể có tên và cũng có thể không. Việc sử dụng hàm sẽ khiến cho code của ta ngắn gọn hơn và không bị lặp đi lặp lại các đoạn code</a:t>
            </a:r>
            <a:endParaRPr lang="en-US" altLang="zh-CN" sz="1600" dirty="0">
              <a:solidFill>
                <a:schemeClr val="bg1"/>
              </a:solidFill>
              <a:cs typeface="+mn-ea"/>
              <a:sym typeface="+mn-lt"/>
            </a:endParaRPr>
          </a:p>
        </p:txBody>
      </p:sp>
      <p:sp>
        <p:nvSpPr>
          <p:cNvPr id="15" name="矩形 14"/>
          <p:cNvSpPr/>
          <p:nvPr/>
        </p:nvSpPr>
        <p:spPr>
          <a:xfrm>
            <a:off x="4146095" y="3820171"/>
            <a:ext cx="3899811" cy="583565"/>
          </a:xfrm>
          <a:prstGeom prst="rect">
            <a:avLst/>
          </a:prstGeom>
        </p:spPr>
        <p:txBody>
          <a:bodyPr wrap="square">
            <a:spAutoFit/>
          </a:bodyPr>
          <a:lstStyle/>
          <a:p>
            <a:pPr algn="ctr"/>
            <a:r>
              <a:rPr lang="en-US" sz="3200" dirty="0">
                <a:solidFill>
                  <a:schemeClr val="bg1"/>
                </a:solidFill>
                <a:latin typeface="Montserrat Extra Bold" panose="00000900000000000000" pitchFamily="50" charset="0"/>
                <a:cs typeface="+mn-ea"/>
                <a:sym typeface="+mn-lt"/>
              </a:rPr>
              <a:t>Functions</a:t>
            </a:r>
            <a:endParaRPr 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623106" y="5304303"/>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1494971"/>
            <a:ext cx="12192000" cy="131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Shape 4196"/>
          <p:cNvSpPr/>
          <p:nvPr/>
        </p:nvSpPr>
        <p:spPr>
          <a:xfrm>
            <a:off x="4440890" y="3437716"/>
            <a:ext cx="423663" cy="423592"/>
          </a:xfrm>
          <a:custGeom>
            <a:avLst/>
            <a:gdLst/>
            <a:ahLst/>
            <a:cxnLst/>
            <a:rect l="0" t="0" r="0" b="0"/>
            <a:pathLst>
              <a:path w="5961" h="5960" extrusionOk="0">
                <a:moveTo>
                  <a:pt x="5588" y="0"/>
                </a:moveTo>
                <a:lnTo>
                  <a:pt x="5402" y="47"/>
                </a:lnTo>
                <a:lnTo>
                  <a:pt x="5216" y="93"/>
                </a:lnTo>
                <a:lnTo>
                  <a:pt x="4843" y="279"/>
                </a:lnTo>
                <a:lnTo>
                  <a:pt x="4517" y="559"/>
                </a:lnTo>
                <a:lnTo>
                  <a:pt x="3819" y="1211"/>
                </a:lnTo>
                <a:lnTo>
                  <a:pt x="979" y="559"/>
                </a:lnTo>
                <a:lnTo>
                  <a:pt x="886" y="559"/>
                </a:lnTo>
                <a:lnTo>
                  <a:pt x="327" y="1117"/>
                </a:lnTo>
                <a:lnTo>
                  <a:pt x="280" y="1164"/>
                </a:lnTo>
                <a:lnTo>
                  <a:pt x="280" y="1211"/>
                </a:lnTo>
                <a:lnTo>
                  <a:pt x="327" y="1304"/>
                </a:lnTo>
                <a:lnTo>
                  <a:pt x="373" y="1350"/>
                </a:lnTo>
                <a:lnTo>
                  <a:pt x="2515" y="2514"/>
                </a:lnTo>
                <a:lnTo>
                  <a:pt x="1398" y="3632"/>
                </a:lnTo>
                <a:lnTo>
                  <a:pt x="606" y="3399"/>
                </a:lnTo>
                <a:lnTo>
                  <a:pt x="560" y="3399"/>
                </a:lnTo>
                <a:lnTo>
                  <a:pt x="467" y="3446"/>
                </a:lnTo>
                <a:lnTo>
                  <a:pt x="48" y="3865"/>
                </a:lnTo>
                <a:lnTo>
                  <a:pt x="1" y="3958"/>
                </a:lnTo>
                <a:lnTo>
                  <a:pt x="48" y="4051"/>
                </a:lnTo>
                <a:lnTo>
                  <a:pt x="1118" y="4842"/>
                </a:lnTo>
                <a:lnTo>
                  <a:pt x="1957" y="5913"/>
                </a:lnTo>
                <a:lnTo>
                  <a:pt x="2050" y="5960"/>
                </a:lnTo>
                <a:lnTo>
                  <a:pt x="2143" y="5960"/>
                </a:lnTo>
                <a:lnTo>
                  <a:pt x="2562" y="5541"/>
                </a:lnTo>
                <a:lnTo>
                  <a:pt x="2608" y="5448"/>
                </a:lnTo>
                <a:lnTo>
                  <a:pt x="2608" y="5401"/>
                </a:lnTo>
                <a:lnTo>
                  <a:pt x="2376" y="4563"/>
                </a:lnTo>
                <a:lnTo>
                  <a:pt x="3447" y="3492"/>
                </a:lnTo>
                <a:lnTo>
                  <a:pt x="4657" y="5634"/>
                </a:lnTo>
                <a:lnTo>
                  <a:pt x="4704" y="5681"/>
                </a:lnTo>
                <a:lnTo>
                  <a:pt x="4750" y="5681"/>
                </a:lnTo>
                <a:lnTo>
                  <a:pt x="4750" y="5727"/>
                </a:lnTo>
                <a:lnTo>
                  <a:pt x="4843" y="5681"/>
                </a:lnTo>
                <a:lnTo>
                  <a:pt x="5402" y="5261"/>
                </a:lnTo>
                <a:lnTo>
                  <a:pt x="5449" y="5215"/>
                </a:lnTo>
                <a:lnTo>
                  <a:pt x="5449" y="5122"/>
                </a:lnTo>
                <a:lnTo>
                  <a:pt x="4750" y="2188"/>
                </a:lnTo>
                <a:lnTo>
                  <a:pt x="5449" y="1490"/>
                </a:lnTo>
                <a:lnTo>
                  <a:pt x="5728" y="1164"/>
                </a:lnTo>
                <a:lnTo>
                  <a:pt x="5914" y="745"/>
                </a:lnTo>
                <a:lnTo>
                  <a:pt x="5961" y="559"/>
                </a:lnTo>
                <a:lnTo>
                  <a:pt x="5961" y="372"/>
                </a:lnTo>
                <a:lnTo>
                  <a:pt x="5914" y="233"/>
                </a:lnTo>
                <a:lnTo>
                  <a:pt x="5868" y="140"/>
                </a:lnTo>
                <a:lnTo>
                  <a:pt x="5728" y="47"/>
                </a:lnTo>
                <a:lnTo>
                  <a:pt x="5588"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7" name="Shape 4223"/>
          <p:cNvSpPr/>
          <p:nvPr/>
        </p:nvSpPr>
        <p:spPr>
          <a:xfrm>
            <a:off x="1554333" y="3437716"/>
            <a:ext cx="423663" cy="423592"/>
          </a:xfrm>
          <a:custGeom>
            <a:avLst/>
            <a:gdLst/>
            <a:ahLst/>
            <a:cxnLst/>
            <a:rect l="0" t="0" r="0" b="0"/>
            <a:pathLst>
              <a:path w="5961" h="5960" extrusionOk="0">
                <a:moveTo>
                  <a:pt x="1165" y="0"/>
                </a:moveTo>
                <a:lnTo>
                  <a:pt x="978" y="47"/>
                </a:lnTo>
                <a:lnTo>
                  <a:pt x="839" y="140"/>
                </a:lnTo>
                <a:lnTo>
                  <a:pt x="140" y="792"/>
                </a:lnTo>
                <a:lnTo>
                  <a:pt x="47" y="978"/>
                </a:lnTo>
                <a:lnTo>
                  <a:pt x="1" y="1164"/>
                </a:lnTo>
                <a:lnTo>
                  <a:pt x="47" y="1350"/>
                </a:lnTo>
                <a:lnTo>
                  <a:pt x="140" y="1490"/>
                </a:lnTo>
                <a:lnTo>
                  <a:pt x="1630" y="2980"/>
                </a:lnTo>
                <a:lnTo>
                  <a:pt x="140" y="4423"/>
                </a:lnTo>
                <a:lnTo>
                  <a:pt x="47" y="4610"/>
                </a:lnTo>
                <a:lnTo>
                  <a:pt x="1" y="4796"/>
                </a:lnTo>
                <a:lnTo>
                  <a:pt x="47" y="4982"/>
                </a:lnTo>
                <a:lnTo>
                  <a:pt x="140" y="5122"/>
                </a:lnTo>
                <a:lnTo>
                  <a:pt x="839" y="5820"/>
                </a:lnTo>
                <a:lnTo>
                  <a:pt x="978" y="5913"/>
                </a:lnTo>
                <a:lnTo>
                  <a:pt x="1165" y="5960"/>
                </a:lnTo>
                <a:lnTo>
                  <a:pt x="1351" y="5913"/>
                </a:lnTo>
                <a:lnTo>
                  <a:pt x="1537" y="5820"/>
                </a:lnTo>
                <a:lnTo>
                  <a:pt x="2981" y="4330"/>
                </a:lnTo>
                <a:lnTo>
                  <a:pt x="4471" y="5820"/>
                </a:lnTo>
                <a:lnTo>
                  <a:pt x="4610" y="5913"/>
                </a:lnTo>
                <a:lnTo>
                  <a:pt x="4797" y="5960"/>
                </a:lnTo>
                <a:lnTo>
                  <a:pt x="4983" y="5913"/>
                </a:lnTo>
                <a:lnTo>
                  <a:pt x="5169" y="5820"/>
                </a:lnTo>
                <a:lnTo>
                  <a:pt x="5821" y="5122"/>
                </a:lnTo>
                <a:lnTo>
                  <a:pt x="5914" y="4982"/>
                </a:lnTo>
                <a:lnTo>
                  <a:pt x="5961" y="4796"/>
                </a:lnTo>
                <a:lnTo>
                  <a:pt x="5914" y="4610"/>
                </a:lnTo>
                <a:lnTo>
                  <a:pt x="5821" y="4423"/>
                </a:lnTo>
                <a:lnTo>
                  <a:pt x="4378" y="2980"/>
                </a:lnTo>
                <a:lnTo>
                  <a:pt x="5821" y="1490"/>
                </a:lnTo>
                <a:lnTo>
                  <a:pt x="5914" y="1350"/>
                </a:lnTo>
                <a:lnTo>
                  <a:pt x="5961" y="1164"/>
                </a:lnTo>
                <a:lnTo>
                  <a:pt x="5914" y="978"/>
                </a:lnTo>
                <a:lnTo>
                  <a:pt x="5821" y="792"/>
                </a:lnTo>
                <a:lnTo>
                  <a:pt x="5169" y="140"/>
                </a:lnTo>
                <a:lnTo>
                  <a:pt x="4983" y="47"/>
                </a:lnTo>
                <a:lnTo>
                  <a:pt x="4797" y="0"/>
                </a:lnTo>
                <a:lnTo>
                  <a:pt x="4610" y="47"/>
                </a:lnTo>
                <a:lnTo>
                  <a:pt x="4471" y="140"/>
                </a:lnTo>
                <a:lnTo>
                  <a:pt x="2981" y="1583"/>
                </a:lnTo>
                <a:lnTo>
                  <a:pt x="1537" y="140"/>
                </a:lnTo>
                <a:lnTo>
                  <a:pt x="1351" y="47"/>
                </a:lnTo>
                <a:lnTo>
                  <a:pt x="1165" y="0"/>
                </a:lnTo>
                <a:close/>
              </a:path>
            </a:pathLst>
          </a:custGeom>
          <a:solidFill>
            <a:srgbClr val="D41F86"/>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8" name="Shape 4229"/>
          <p:cNvSpPr/>
          <p:nvPr/>
        </p:nvSpPr>
        <p:spPr>
          <a:xfrm>
            <a:off x="10214005" y="3437716"/>
            <a:ext cx="423663" cy="423592"/>
          </a:xfrm>
          <a:custGeom>
            <a:avLst/>
            <a:gdLst/>
            <a:ahLst/>
            <a:cxnLst/>
            <a:rect l="0" t="0" r="0" b="0"/>
            <a:pathLst>
              <a:path w="5961" h="5960" extrusionOk="0">
                <a:moveTo>
                  <a:pt x="4796" y="792"/>
                </a:moveTo>
                <a:lnTo>
                  <a:pt x="4936" y="838"/>
                </a:lnTo>
                <a:lnTo>
                  <a:pt x="5029" y="931"/>
                </a:lnTo>
                <a:lnTo>
                  <a:pt x="5122" y="1024"/>
                </a:lnTo>
                <a:lnTo>
                  <a:pt x="5169" y="1164"/>
                </a:lnTo>
                <a:lnTo>
                  <a:pt x="5122" y="1304"/>
                </a:lnTo>
                <a:lnTo>
                  <a:pt x="5029" y="1397"/>
                </a:lnTo>
                <a:lnTo>
                  <a:pt x="4936" y="1490"/>
                </a:lnTo>
                <a:lnTo>
                  <a:pt x="4657" y="1490"/>
                </a:lnTo>
                <a:lnTo>
                  <a:pt x="4564" y="1397"/>
                </a:lnTo>
                <a:lnTo>
                  <a:pt x="4471" y="1304"/>
                </a:lnTo>
                <a:lnTo>
                  <a:pt x="4471" y="1164"/>
                </a:lnTo>
                <a:lnTo>
                  <a:pt x="4471" y="1024"/>
                </a:lnTo>
                <a:lnTo>
                  <a:pt x="4564" y="931"/>
                </a:lnTo>
                <a:lnTo>
                  <a:pt x="4657" y="838"/>
                </a:lnTo>
                <a:lnTo>
                  <a:pt x="4796" y="792"/>
                </a:lnTo>
                <a:close/>
                <a:moveTo>
                  <a:pt x="5402" y="0"/>
                </a:moveTo>
                <a:lnTo>
                  <a:pt x="4983" y="47"/>
                </a:lnTo>
                <a:lnTo>
                  <a:pt x="4610" y="140"/>
                </a:lnTo>
                <a:lnTo>
                  <a:pt x="4284" y="233"/>
                </a:lnTo>
                <a:lnTo>
                  <a:pt x="3958" y="419"/>
                </a:lnTo>
                <a:lnTo>
                  <a:pt x="3632" y="605"/>
                </a:lnTo>
                <a:lnTo>
                  <a:pt x="3306" y="885"/>
                </a:lnTo>
                <a:lnTo>
                  <a:pt x="2981" y="1211"/>
                </a:lnTo>
                <a:lnTo>
                  <a:pt x="2329" y="1909"/>
                </a:lnTo>
                <a:lnTo>
                  <a:pt x="932" y="1956"/>
                </a:lnTo>
                <a:lnTo>
                  <a:pt x="839" y="2049"/>
                </a:lnTo>
                <a:lnTo>
                  <a:pt x="47" y="3446"/>
                </a:lnTo>
                <a:lnTo>
                  <a:pt x="1" y="3492"/>
                </a:lnTo>
                <a:lnTo>
                  <a:pt x="47" y="3585"/>
                </a:lnTo>
                <a:lnTo>
                  <a:pt x="280" y="3818"/>
                </a:lnTo>
                <a:lnTo>
                  <a:pt x="373" y="3865"/>
                </a:lnTo>
                <a:lnTo>
                  <a:pt x="1397" y="3539"/>
                </a:lnTo>
                <a:lnTo>
                  <a:pt x="2422" y="4563"/>
                </a:lnTo>
                <a:lnTo>
                  <a:pt x="2096" y="5587"/>
                </a:lnTo>
                <a:lnTo>
                  <a:pt x="2096" y="5634"/>
                </a:lnTo>
                <a:lnTo>
                  <a:pt x="2142" y="5681"/>
                </a:lnTo>
                <a:lnTo>
                  <a:pt x="2375" y="5913"/>
                </a:lnTo>
                <a:lnTo>
                  <a:pt x="2468" y="5960"/>
                </a:lnTo>
                <a:lnTo>
                  <a:pt x="2515" y="5913"/>
                </a:lnTo>
                <a:lnTo>
                  <a:pt x="3912" y="5122"/>
                </a:lnTo>
                <a:lnTo>
                  <a:pt x="4005" y="5029"/>
                </a:lnTo>
                <a:lnTo>
                  <a:pt x="4051" y="3632"/>
                </a:lnTo>
                <a:lnTo>
                  <a:pt x="4750" y="2980"/>
                </a:lnTo>
                <a:lnTo>
                  <a:pt x="5076" y="2654"/>
                </a:lnTo>
                <a:lnTo>
                  <a:pt x="5309" y="2328"/>
                </a:lnTo>
                <a:lnTo>
                  <a:pt x="5541" y="2002"/>
                </a:lnTo>
                <a:lnTo>
                  <a:pt x="5681" y="1676"/>
                </a:lnTo>
                <a:lnTo>
                  <a:pt x="5821" y="1350"/>
                </a:lnTo>
                <a:lnTo>
                  <a:pt x="5914" y="978"/>
                </a:lnTo>
                <a:lnTo>
                  <a:pt x="5961" y="559"/>
                </a:lnTo>
                <a:lnTo>
                  <a:pt x="5961" y="93"/>
                </a:lnTo>
                <a:lnTo>
                  <a:pt x="5914" y="47"/>
                </a:lnTo>
                <a:lnTo>
                  <a:pt x="5867" y="0"/>
                </a:lnTo>
                <a:close/>
              </a:path>
            </a:pathLst>
          </a:custGeom>
          <a:solidFill>
            <a:srgbClr val="31F0FA"/>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9" name="Shape 4243"/>
          <p:cNvSpPr/>
          <p:nvPr/>
        </p:nvSpPr>
        <p:spPr>
          <a:xfrm>
            <a:off x="7327447" y="3437681"/>
            <a:ext cx="423663" cy="423663"/>
          </a:xfrm>
          <a:custGeom>
            <a:avLst/>
            <a:gdLst/>
            <a:ahLst/>
            <a:cxnLst/>
            <a:rect l="0" t="0" r="0" b="0"/>
            <a:pathLst>
              <a:path w="5961" h="5961" extrusionOk="0">
                <a:moveTo>
                  <a:pt x="5681" y="1"/>
                </a:moveTo>
                <a:lnTo>
                  <a:pt x="140" y="3214"/>
                </a:lnTo>
                <a:lnTo>
                  <a:pt x="47" y="3307"/>
                </a:lnTo>
                <a:lnTo>
                  <a:pt x="1" y="3400"/>
                </a:lnTo>
                <a:lnTo>
                  <a:pt x="47" y="3493"/>
                </a:lnTo>
                <a:lnTo>
                  <a:pt x="140" y="3586"/>
                </a:lnTo>
                <a:lnTo>
                  <a:pt x="1491" y="4145"/>
                </a:lnTo>
                <a:lnTo>
                  <a:pt x="5029" y="1025"/>
                </a:lnTo>
                <a:lnTo>
                  <a:pt x="2143" y="4564"/>
                </a:lnTo>
                <a:lnTo>
                  <a:pt x="2143" y="5728"/>
                </a:lnTo>
                <a:lnTo>
                  <a:pt x="2189" y="5868"/>
                </a:lnTo>
                <a:lnTo>
                  <a:pt x="2282" y="5914"/>
                </a:lnTo>
                <a:lnTo>
                  <a:pt x="2375" y="5961"/>
                </a:lnTo>
                <a:lnTo>
                  <a:pt x="2469" y="5914"/>
                </a:lnTo>
                <a:lnTo>
                  <a:pt x="2515" y="5868"/>
                </a:lnTo>
                <a:lnTo>
                  <a:pt x="3353" y="4890"/>
                </a:lnTo>
                <a:lnTo>
                  <a:pt x="4843" y="5495"/>
                </a:lnTo>
                <a:lnTo>
                  <a:pt x="5029" y="5495"/>
                </a:lnTo>
                <a:lnTo>
                  <a:pt x="5076" y="5449"/>
                </a:lnTo>
                <a:lnTo>
                  <a:pt x="5123" y="5356"/>
                </a:lnTo>
                <a:lnTo>
                  <a:pt x="5961" y="234"/>
                </a:lnTo>
                <a:lnTo>
                  <a:pt x="5961" y="94"/>
                </a:lnTo>
                <a:lnTo>
                  <a:pt x="5868" y="1"/>
                </a:lnTo>
                <a:close/>
              </a:path>
            </a:pathLst>
          </a:custGeom>
          <a:solidFill>
            <a:srgbClr val="5753C9"/>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3" name="椭圆 22"/>
          <p:cNvSpPr/>
          <p:nvPr/>
        </p:nvSpPr>
        <p:spPr>
          <a:xfrm>
            <a:off x="1230753" y="3114101"/>
            <a:ext cx="1072092" cy="1072092"/>
          </a:xfrm>
          <a:prstGeom prst="ellipse">
            <a:avLst/>
          </a:prstGeom>
          <a:noFill/>
          <a:ln>
            <a:solidFill>
              <a:srgbClr val="D41F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116675" y="3113466"/>
            <a:ext cx="1072092" cy="107209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7003232" y="3113466"/>
            <a:ext cx="1072092" cy="1072092"/>
          </a:xfrm>
          <a:prstGeom prst="ellipse">
            <a:avLst/>
          </a:prstGeom>
          <a:noFill/>
          <a:ln>
            <a:solidFill>
              <a:srgbClr val="5753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9889790" y="3113466"/>
            <a:ext cx="1072092" cy="1072092"/>
          </a:xfrm>
          <a:prstGeom prst="ellipse">
            <a:avLst/>
          </a:prstGeom>
          <a:noFill/>
          <a:ln>
            <a:solidFill>
              <a:srgbClr val="31F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463572" y="4999851"/>
            <a:ext cx="2605183" cy="736151"/>
            <a:chOff x="654795" y="4898726"/>
            <a:chExt cx="2605183" cy="736151"/>
          </a:xfrm>
        </p:grpSpPr>
        <p:cxnSp>
          <p:nvCxnSpPr>
            <p:cNvPr id="30" name="直接连接符 29"/>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54795" y="4989717"/>
              <a:ext cx="2605183" cy="645160"/>
            </a:xfrm>
            <a:prstGeom prst="rect">
              <a:avLst/>
            </a:prstGeom>
          </p:spPr>
          <p:txBody>
            <a:bodyPr wrap="square">
              <a:spAutoFit/>
            </a:bodyPr>
            <a:lstStyle/>
            <a:p>
              <a:pPr algn="ctr">
                <a:lnSpc>
                  <a:spcPct val="150000"/>
                </a:lnSpc>
              </a:pPr>
              <a:r>
                <a:rPr lang="en-US" altLang="zh-CN" sz="1200" dirty="0">
                  <a:solidFill>
                    <a:schemeClr val="bg1"/>
                  </a:solidFill>
                  <a:cs typeface="+mn-ea"/>
                  <a:sym typeface="+mn-lt"/>
                </a:rPr>
                <a:t>Trong kotlin sử dụng từ khoá “fun" để khai báo cho function</a:t>
              </a:r>
              <a:endParaRPr lang="en-US" altLang="zh-CN" sz="1200" dirty="0">
                <a:solidFill>
                  <a:schemeClr val="bg1"/>
                </a:solidFill>
                <a:cs typeface="+mn-ea"/>
                <a:sym typeface="+mn-lt"/>
              </a:endParaRPr>
            </a:p>
          </p:txBody>
        </p:sp>
      </p:grpSp>
      <p:sp>
        <p:nvSpPr>
          <p:cNvPr id="29" name="文本框 28"/>
          <p:cNvSpPr txBox="1"/>
          <p:nvPr/>
        </p:nvSpPr>
        <p:spPr>
          <a:xfrm>
            <a:off x="733875" y="4509808"/>
            <a:ext cx="2064575" cy="337185"/>
          </a:xfrm>
          <a:prstGeom prst="rect">
            <a:avLst/>
          </a:prstGeom>
          <a:noFill/>
        </p:spPr>
        <p:txBody>
          <a:bodyPr wrap="square" rtlCol="0">
            <a:spAutoFit/>
          </a:bodyPr>
          <a:lstStyle/>
          <a:p>
            <a:pPr algn="ctr"/>
            <a:r>
              <a:rPr lang="en-US" sz="1600" dirty="0">
                <a:solidFill>
                  <a:schemeClr val="bg1"/>
                </a:solidFill>
                <a:cs typeface="+mn-ea"/>
                <a:sym typeface="+mn-lt"/>
              </a:rPr>
              <a:t>Khai báo hàm </a:t>
            </a:r>
            <a:endParaRPr lang="en-US" sz="1600" dirty="0">
              <a:solidFill>
                <a:schemeClr val="bg1"/>
              </a:solidFill>
              <a:cs typeface="+mn-ea"/>
              <a:sym typeface="+mn-lt"/>
            </a:endParaRPr>
          </a:p>
        </p:txBody>
      </p:sp>
      <p:grpSp>
        <p:nvGrpSpPr>
          <p:cNvPr id="33" name="组合 32"/>
          <p:cNvGrpSpPr/>
          <p:nvPr/>
        </p:nvGrpSpPr>
        <p:grpSpPr>
          <a:xfrm>
            <a:off x="3350129" y="4999851"/>
            <a:ext cx="2605183" cy="943796"/>
            <a:chOff x="654795" y="4898726"/>
            <a:chExt cx="2605183" cy="943796"/>
          </a:xfrm>
        </p:grpSpPr>
        <p:cxnSp>
          <p:nvCxnSpPr>
            <p:cNvPr id="35" name="直接连接符 34"/>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54795" y="4989717"/>
              <a:ext cx="2605183" cy="852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fun getSum(x : Int, y : Int) : Int{</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	return x+y</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 </a:t>
              </a:r>
              <a:endParaRPr lang="en-US" altLang="zh-CN" sz="1100" dirty="0">
                <a:solidFill>
                  <a:schemeClr val="bg1"/>
                </a:solidFill>
                <a:cs typeface="+mn-ea"/>
                <a:sym typeface="+mn-lt"/>
              </a:endParaRPr>
            </a:p>
          </p:txBody>
        </p:sp>
      </p:grpSp>
      <p:sp>
        <p:nvSpPr>
          <p:cNvPr id="34" name="文本框 33"/>
          <p:cNvSpPr txBox="1"/>
          <p:nvPr/>
        </p:nvSpPr>
        <p:spPr>
          <a:xfrm>
            <a:off x="3620432" y="4509808"/>
            <a:ext cx="2064575" cy="337185"/>
          </a:xfrm>
          <a:prstGeom prst="rect">
            <a:avLst/>
          </a:prstGeom>
          <a:noFill/>
        </p:spPr>
        <p:txBody>
          <a:bodyPr wrap="square" rtlCol="0">
            <a:spAutoFit/>
          </a:bodyPr>
          <a:lstStyle/>
          <a:p>
            <a:pPr algn="ctr"/>
            <a:r>
              <a:rPr lang="" sz="1600" dirty="0">
                <a:solidFill>
                  <a:schemeClr val="bg1"/>
                </a:solidFill>
                <a:cs typeface="+mn-ea"/>
                <a:sym typeface="+mn-lt"/>
              </a:rPr>
              <a:t>Example</a:t>
            </a:r>
            <a:endParaRPr lang="" sz="1600" dirty="0">
              <a:solidFill>
                <a:schemeClr val="bg1"/>
              </a:solidFill>
              <a:cs typeface="+mn-ea"/>
              <a:sym typeface="+mn-lt"/>
            </a:endParaRPr>
          </a:p>
        </p:txBody>
      </p:sp>
      <p:grpSp>
        <p:nvGrpSpPr>
          <p:cNvPr id="38" name="组合 37"/>
          <p:cNvGrpSpPr/>
          <p:nvPr/>
        </p:nvGrpSpPr>
        <p:grpSpPr>
          <a:xfrm>
            <a:off x="6236686" y="4999851"/>
            <a:ext cx="2605183" cy="943796"/>
            <a:chOff x="654795" y="4898726"/>
            <a:chExt cx="2605183" cy="943796"/>
          </a:xfrm>
        </p:grpSpPr>
        <p:cxnSp>
          <p:nvCxnSpPr>
            <p:cNvPr id="40" name="直接连接符 39"/>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54795" y="4989717"/>
              <a:ext cx="2605183" cy="852805"/>
            </a:xfrm>
            <a:prstGeom prst="rect">
              <a:avLst/>
            </a:prstGeom>
          </p:spPr>
          <p:txBody>
            <a:bodyPr wrap="square">
              <a:spAutoFit/>
            </a:bodyPr>
            <a:lstStyle/>
            <a:p>
              <a:pPr algn="ctr">
                <a:lnSpc>
                  <a:spcPct val="150000"/>
                </a:lnSpc>
              </a:pPr>
              <a:r>
                <a:rPr sz="1100" dirty="0">
                  <a:solidFill>
                    <a:schemeClr val="bg1"/>
                  </a:solidFill>
                  <a:cs typeface="+mn-ea"/>
                  <a:sym typeface="+mn-lt"/>
                </a:rPr>
                <a:t>Parameter truyền vào</a:t>
              </a:r>
              <a:r>
                <a:rPr lang="" sz="1100" dirty="0">
                  <a:solidFill>
                    <a:schemeClr val="bg1"/>
                  </a:solidFill>
                  <a:cs typeface="+mn-ea"/>
                  <a:sym typeface="+mn-lt"/>
                </a:rPr>
                <a:t> </a:t>
              </a:r>
              <a:r>
                <a:rPr sz="1100" dirty="0">
                  <a:solidFill>
                    <a:schemeClr val="bg1"/>
                  </a:solidFill>
                  <a:cs typeface="+mn-ea"/>
                  <a:sym typeface="+mn-lt"/>
                </a:rPr>
                <a:t>theo dạng ( name : type), các parameter được phân chia bởi dấu phẩy.</a:t>
              </a:r>
              <a:endParaRPr sz="1100" dirty="0">
                <a:solidFill>
                  <a:schemeClr val="bg1"/>
                </a:solidFill>
                <a:cs typeface="+mn-ea"/>
                <a:sym typeface="+mn-lt"/>
              </a:endParaRPr>
            </a:p>
          </p:txBody>
        </p:sp>
      </p:grpSp>
      <p:sp>
        <p:nvSpPr>
          <p:cNvPr id="39" name="文本框 38"/>
          <p:cNvSpPr txBox="1"/>
          <p:nvPr/>
        </p:nvSpPr>
        <p:spPr>
          <a:xfrm>
            <a:off x="6506989" y="4509808"/>
            <a:ext cx="2064575" cy="337185"/>
          </a:xfrm>
          <a:prstGeom prst="rect">
            <a:avLst/>
          </a:prstGeom>
          <a:noFill/>
        </p:spPr>
        <p:txBody>
          <a:bodyPr wrap="square" rtlCol="0">
            <a:spAutoFit/>
          </a:bodyPr>
          <a:lstStyle/>
          <a:p>
            <a:pPr algn="ctr"/>
            <a:r>
              <a:rPr lang="" altLang="zh-CN" sz="1600" dirty="0">
                <a:solidFill>
                  <a:schemeClr val="bg1"/>
                </a:solidFill>
                <a:cs typeface="+mn-ea"/>
                <a:sym typeface="+mn-lt"/>
              </a:rPr>
              <a:t>Hàm có tham số</a:t>
            </a:r>
            <a:endParaRPr lang="" altLang="zh-CN" sz="1600" dirty="0">
              <a:solidFill>
                <a:schemeClr val="bg1"/>
              </a:solidFill>
              <a:cs typeface="+mn-ea"/>
              <a:sym typeface="+mn-lt"/>
            </a:endParaRPr>
          </a:p>
        </p:txBody>
      </p:sp>
      <p:grpSp>
        <p:nvGrpSpPr>
          <p:cNvPr id="43" name="组合 42"/>
          <p:cNvGrpSpPr/>
          <p:nvPr/>
        </p:nvGrpSpPr>
        <p:grpSpPr>
          <a:xfrm>
            <a:off x="9123244" y="4999851"/>
            <a:ext cx="2768600" cy="1197610"/>
            <a:chOff x="654795" y="4898726"/>
            <a:chExt cx="2768600" cy="1197610"/>
          </a:xfrm>
        </p:grpSpPr>
        <p:cxnSp>
          <p:nvCxnSpPr>
            <p:cNvPr id="45" name="直接连接符 44"/>
            <p:cNvCxnSpPr/>
            <p:nvPr/>
          </p:nvCxnSpPr>
          <p:spPr>
            <a:xfrm>
              <a:off x="1726564" y="4898726"/>
              <a:ext cx="4616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54795" y="4989531"/>
              <a:ext cx="2768600" cy="1106805"/>
            </a:xfrm>
            <a:prstGeom prst="rect">
              <a:avLst/>
            </a:prstGeom>
          </p:spPr>
          <p:txBody>
            <a:bodyPr wrap="square">
              <a:spAutoFit/>
            </a:bodyPr>
            <a:lstStyle/>
            <a:p>
              <a:pPr algn="l">
                <a:lnSpc>
                  <a:spcPct val="150000"/>
                </a:lnSpc>
              </a:pPr>
              <a:r>
                <a:rPr lang="en-US" altLang="zh-CN" sz="1100" dirty="0">
                  <a:solidFill>
                    <a:schemeClr val="bg1"/>
                  </a:solidFill>
                  <a:cs typeface="+mn-ea"/>
                  <a:sym typeface="+mn-lt"/>
                </a:rPr>
                <a:t>default argument:</a:t>
              </a:r>
              <a:endParaRPr lang="en-US" altLang="zh-CN" sz="1100" dirty="0">
                <a:solidFill>
                  <a:schemeClr val="bg1"/>
                </a:solidFill>
                <a:cs typeface="+mn-ea"/>
                <a:sym typeface="+mn-lt"/>
              </a:endParaRPr>
            </a:p>
            <a:p>
              <a:pPr algn="l">
                <a:lnSpc>
                  <a:spcPct val="150000"/>
                </a:lnSpc>
              </a:pPr>
              <a:r>
                <a:rPr lang="en-US" altLang="zh-CN" sz="1100" dirty="0">
                  <a:solidFill>
                    <a:schemeClr val="bg1"/>
                  </a:solidFill>
                  <a:cs typeface="+mn-ea"/>
                  <a:sym typeface="+mn-lt"/>
                </a:rPr>
                <a:t>fun getSum(x : Int = 0, y : Int = 0) : Int{</a:t>
              </a:r>
              <a:endParaRPr lang="en-US" altLang="zh-CN" sz="1100" dirty="0">
                <a:solidFill>
                  <a:schemeClr val="bg1"/>
                </a:solidFill>
                <a:cs typeface="+mn-ea"/>
                <a:sym typeface="+mn-lt"/>
              </a:endParaRPr>
            </a:p>
            <a:p>
              <a:pPr algn="l">
                <a:lnSpc>
                  <a:spcPct val="150000"/>
                </a:lnSpc>
              </a:pPr>
              <a:r>
                <a:rPr lang="" altLang="en-US" sz="1100" dirty="0">
                  <a:solidFill>
                    <a:schemeClr val="bg1"/>
                  </a:solidFill>
                  <a:cs typeface="+mn-ea"/>
                  <a:sym typeface="+mn-lt"/>
                </a:rPr>
                <a:t>	</a:t>
              </a:r>
              <a:r>
                <a:rPr lang="en-US" altLang="zh-CN" sz="1100" dirty="0">
                  <a:solidFill>
                    <a:schemeClr val="bg1"/>
                  </a:solidFill>
                  <a:cs typeface="+mn-ea"/>
                  <a:sym typeface="+mn-lt"/>
                </a:rPr>
                <a:t>….</a:t>
              </a:r>
              <a:endParaRPr lang="en-US" altLang="zh-CN" sz="1100" dirty="0">
                <a:solidFill>
                  <a:schemeClr val="bg1"/>
                </a:solidFill>
                <a:cs typeface="+mn-ea"/>
                <a:sym typeface="+mn-lt"/>
              </a:endParaRPr>
            </a:p>
            <a:p>
              <a:pPr algn="l">
                <a:lnSpc>
                  <a:spcPct val="150000"/>
                </a:lnSpc>
              </a:pPr>
              <a:r>
                <a:rPr lang="" altLang="en-US" sz="1100" dirty="0">
                  <a:solidFill>
                    <a:schemeClr val="bg1"/>
                  </a:solidFill>
                  <a:cs typeface="+mn-ea"/>
                  <a:sym typeface="+mn-lt"/>
                </a:rPr>
                <a:t>	</a:t>
              </a:r>
              <a:r>
                <a:rPr lang="en-US" altLang="zh-CN" sz="1100" dirty="0">
                  <a:solidFill>
                    <a:schemeClr val="bg1"/>
                  </a:solidFill>
                  <a:cs typeface="+mn-ea"/>
                  <a:sym typeface="+mn-lt"/>
                </a:rPr>
                <a:t>}</a:t>
              </a:r>
              <a:endParaRPr lang="en-US" altLang="zh-CN" sz="1100" dirty="0">
                <a:solidFill>
                  <a:schemeClr val="bg1"/>
                </a:solidFill>
                <a:cs typeface="+mn-ea"/>
                <a:sym typeface="+mn-lt"/>
              </a:endParaRPr>
            </a:p>
          </p:txBody>
        </p:sp>
      </p:grpSp>
      <p:sp>
        <p:nvSpPr>
          <p:cNvPr id="44" name="文本框 43"/>
          <p:cNvSpPr txBox="1"/>
          <p:nvPr/>
        </p:nvSpPr>
        <p:spPr>
          <a:xfrm>
            <a:off x="9393547" y="4509808"/>
            <a:ext cx="2064575" cy="337185"/>
          </a:xfrm>
          <a:prstGeom prst="rect">
            <a:avLst/>
          </a:prstGeom>
          <a:noFill/>
        </p:spPr>
        <p:txBody>
          <a:bodyPr wrap="square" rtlCol="0">
            <a:spAutoFit/>
          </a:bodyPr>
          <a:lstStyle/>
          <a:p>
            <a:pPr algn="ctr"/>
            <a:r>
              <a:rPr lang="" sz="1600" dirty="0">
                <a:solidFill>
                  <a:schemeClr val="bg1"/>
                </a:solidFill>
                <a:cs typeface="+mn-ea"/>
                <a:sym typeface="+mn-lt"/>
              </a:rPr>
              <a:t>Example </a:t>
            </a:r>
            <a:endParaRPr lang="" sz="1600" dirty="0">
              <a:solidFill>
                <a:schemeClr val="bg1"/>
              </a:solidFill>
              <a:cs typeface="+mn-ea"/>
              <a:sym typeface="+mn-lt"/>
            </a:endParaRPr>
          </a:p>
        </p:txBody>
      </p:sp>
      <p:sp>
        <p:nvSpPr>
          <p:cNvPr id="47" name="文本框 46"/>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0" y="1330527"/>
            <a:ext cx="3714806" cy="2476538"/>
          </a:xfrm>
          <a:prstGeom prst="rect">
            <a:avLst/>
          </a:prstGeom>
        </p:spPr>
      </p:pic>
      <p:sp>
        <p:nvSpPr>
          <p:cNvPr id="3" name="矩形 2"/>
          <p:cNvSpPr/>
          <p:nvPr/>
        </p:nvSpPr>
        <p:spPr>
          <a:xfrm>
            <a:off x="3889829" y="1330527"/>
            <a:ext cx="3788228" cy="2476538"/>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26" name="Picture 2" descr="High Angle View of High Building during Daytime"/>
          <p:cNvPicPr>
            <a:picLocks noChangeAspect="1" noChangeArrowheads="1"/>
          </p:cNvPicPr>
          <p:nvPr/>
        </p:nvPicPr>
        <p:blipFill rotWithShape="1">
          <a:blip r:embed="rId3">
            <a:extLst>
              <a:ext uri="{28A0092B-C50C-407E-A947-70E740481C1C}">
                <a14:useLocalDpi xmlns:a14="http://schemas.microsoft.com/office/drawing/2010/main" val="0"/>
              </a:ext>
            </a:extLst>
          </a:blip>
          <a:srcRect t="30496"/>
          <a:stretch>
            <a:fillRect/>
          </a:stretch>
        </p:blipFill>
        <p:spPr bwMode="auto">
          <a:xfrm>
            <a:off x="7853080" y="1320802"/>
            <a:ext cx="4338920" cy="248626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3944937"/>
            <a:ext cx="6545943" cy="2476538"/>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6749569" y="3944937"/>
            <a:ext cx="5442432" cy="2476538"/>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5203372" y="1565471"/>
            <a:ext cx="1161143" cy="11611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Shape 4233"/>
          <p:cNvSpPr/>
          <p:nvPr/>
        </p:nvSpPr>
        <p:spPr>
          <a:xfrm>
            <a:off x="5615654" y="1934246"/>
            <a:ext cx="423663" cy="423592"/>
          </a:xfrm>
          <a:custGeom>
            <a:avLst/>
            <a:gdLst/>
            <a:ahLst/>
            <a:cxnLst/>
            <a:rect l="0" t="0" r="0" b="0"/>
            <a:pathLst>
              <a:path w="5961" h="5960" extrusionOk="0">
                <a:moveTo>
                  <a:pt x="652" y="4330"/>
                </a:moveTo>
                <a:lnTo>
                  <a:pt x="512" y="4377"/>
                </a:lnTo>
                <a:lnTo>
                  <a:pt x="373" y="4470"/>
                </a:lnTo>
                <a:lnTo>
                  <a:pt x="233" y="4563"/>
                </a:lnTo>
                <a:lnTo>
                  <a:pt x="140" y="4703"/>
                </a:lnTo>
                <a:lnTo>
                  <a:pt x="47" y="4842"/>
                </a:lnTo>
                <a:lnTo>
                  <a:pt x="0" y="4982"/>
                </a:lnTo>
                <a:lnTo>
                  <a:pt x="0" y="5122"/>
                </a:lnTo>
                <a:lnTo>
                  <a:pt x="0" y="5308"/>
                </a:lnTo>
                <a:lnTo>
                  <a:pt x="47" y="5448"/>
                </a:lnTo>
                <a:lnTo>
                  <a:pt x="140" y="5587"/>
                </a:lnTo>
                <a:lnTo>
                  <a:pt x="233" y="5727"/>
                </a:lnTo>
                <a:lnTo>
                  <a:pt x="373" y="5820"/>
                </a:lnTo>
                <a:lnTo>
                  <a:pt x="512" y="5913"/>
                </a:lnTo>
                <a:lnTo>
                  <a:pt x="652" y="5913"/>
                </a:lnTo>
                <a:lnTo>
                  <a:pt x="792" y="5960"/>
                </a:lnTo>
                <a:lnTo>
                  <a:pt x="978" y="5913"/>
                </a:lnTo>
                <a:lnTo>
                  <a:pt x="1118" y="5913"/>
                </a:lnTo>
                <a:lnTo>
                  <a:pt x="1257" y="5820"/>
                </a:lnTo>
                <a:lnTo>
                  <a:pt x="1397" y="5727"/>
                </a:lnTo>
                <a:lnTo>
                  <a:pt x="1490" y="5587"/>
                </a:lnTo>
                <a:lnTo>
                  <a:pt x="1537" y="5448"/>
                </a:lnTo>
                <a:lnTo>
                  <a:pt x="1583" y="5308"/>
                </a:lnTo>
                <a:lnTo>
                  <a:pt x="1630" y="5122"/>
                </a:lnTo>
                <a:lnTo>
                  <a:pt x="1583" y="4982"/>
                </a:lnTo>
                <a:lnTo>
                  <a:pt x="1537" y="4842"/>
                </a:lnTo>
                <a:lnTo>
                  <a:pt x="1490" y="4703"/>
                </a:lnTo>
                <a:lnTo>
                  <a:pt x="1397" y="4563"/>
                </a:lnTo>
                <a:lnTo>
                  <a:pt x="1257" y="4470"/>
                </a:lnTo>
                <a:lnTo>
                  <a:pt x="1118" y="4377"/>
                </a:lnTo>
                <a:lnTo>
                  <a:pt x="978" y="4330"/>
                </a:lnTo>
                <a:close/>
                <a:moveTo>
                  <a:pt x="280" y="2142"/>
                </a:moveTo>
                <a:lnTo>
                  <a:pt x="186" y="2188"/>
                </a:lnTo>
                <a:lnTo>
                  <a:pt x="93" y="2235"/>
                </a:lnTo>
                <a:lnTo>
                  <a:pt x="0" y="2328"/>
                </a:lnTo>
                <a:lnTo>
                  <a:pt x="0" y="2421"/>
                </a:lnTo>
                <a:lnTo>
                  <a:pt x="0" y="2980"/>
                </a:lnTo>
                <a:lnTo>
                  <a:pt x="0" y="3120"/>
                </a:lnTo>
                <a:lnTo>
                  <a:pt x="47" y="3166"/>
                </a:lnTo>
                <a:lnTo>
                  <a:pt x="140" y="3259"/>
                </a:lnTo>
                <a:lnTo>
                  <a:pt x="233" y="3259"/>
                </a:lnTo>
                <a:lnTo>
                  <a:pt x="699" y="3353"/>
                </a:lnTo>
                <a:lnTo>
                  <a:pt x="1118" y="3492"/>
                </a:lnTo>
                <a:lnTo>
                  <a:pt x="1537" y="3725"/>
                </a:lnTo>
                <a:lnTo>
                  <a:pt x="1909" y="4051"/>
                </a:lnTo>
                <a:lnTo>
                  <a:pt x="2189" y="4423"/>
                </a:lnTo>
                <a:lnTo>
                  <a:pt x="2421" y="4796"/>
                </a:lnTo>
                <a:lnTo>
                  <a:pt x="2608" y="5215"/>
                </a:lnTo>
                <a:lnTo>
                  <a:pt x="2654" y="5727"/>
                </a:lnTo>
                <a:lnTo>
                  <a:pt x="2701" y="5820"/>
                </a:lnTo>
                <a:lnTo>
                  <a:pt x="2747" y="5867"/>
                </a:lnTo>
                <a:lnTo>
                  <a:pt x="2840" y="5913"/>
                </a:lnTo>
                <a:lnTo>
                  <a:pt x="2934" y="5960"/>
                </a:lnTo>
                <a:lnTo>
                  <a:pt x="3492" y="5960"/>
                </a:lnTo>
                <a:lnTo>
                  <a:pt x="3632" y="5913"/>
                </a:lnTo>
                <a:lnTo>
                  <a:pt x="3725" y="5867"/>
                </a:lnTo>
                <a:lnTo>
                  <a:pt x="3772" y="5774"/>
                </a:lnTo>
                <a:lnTo>
                  <a:pt x="3772" y="5681"/>
                </a:lnTo>
                <a:lnTo>
                  <a:pt x="3725" y="5308"/>
                </a:lnTo>
                <a:lnTo>
                  <a:pt x="3679" y="4982"/>
                </a:lnTo>
                <a:lnTo>
                  <a:pt x="3585" y="4656"/>
                </a:lnTo>
                <a:lnTo>
                  <a:pt x="3446" y="4377"/>
                </a:lnTo>
                <a:lnTo>
                  <a:pt x="3306" y="4051"/>
                </a:lnTo>
                <a:lnTo>
                  <a:pt x="3120" y="3772"/>
                </a:lnTo>
                <a:lnTo>
                  <a:pt x="2887" y="3492"/>
                </a:lnTo>
                <a:lnTo>
                  <a:pt x="2654" y="3259"/>
                </a:lnTo>
                <a:lnTo>
                  <a:pt x="2421" y="3027"/>
                </a:lnTo>
                <a:lnTo>
                  <a:pt x="2142" y="2840"/>
                </a:lnTo>
                <a:lnTo>
                  <a:pt x="1863" y="2654"/>
                </a:lnTo>
                <a:lnTo>
                  <a:pt x="1583" y="2514"/>
                </a:lnTo>
                <a:lnTo>
                  <a:pt x="1257" y="2375"/>
                </a:lnTo>
                <a:lnTo>
                  <a:pt x="931" y="2282"/>
                </a:lnTo>
                <a:lnTo>
                  <a:pt x="605" y="2188"/>
                </a:lnTo>
                <a:lnTo>
                  <a:pt x="280" y="2142"/>
                </a:lnTo>
                <a:close/>
                <a:moveTo>
                  <a:pt x="140" y="0"/>
                </a:moveTo>
                <a:lnTo>
                  <a:pt x="93" y="47"/>
                </a:lnTo>
                <a:lnTo>
                  <a:pt x="0" y="140"/>
                </a:lnTo>
                <a:lnTo>
                  <a:pt x="0" y="279"/>
                </a:lnTo>
                <a:lnTo>
                  <a:pt x="0" y="885"/>
                </a:lnTo>
                <a:lnTo>
                  <a:pt x="0" y="978"/>
                </a:lnTo>
                <a:lnTo>
                  <a:pt x="47" y="1071"/>
                </a:lnTo>
                <a:lnTo>
                  <a:pt x="140" y="1118"/>
                </a:lnTo>
                <a:lnTo>
                  <a:pt x="233" y="1118"/>
                </a:lnTo>
                <a:lnTo>
                  <a:pt x="699" y="1164"/>
                </a:lnTo>
                <a:lnTo>
                  <a:pt x="1118" y="1257"/>
                </a:lnTo>
                <a:lnTo>
                  <a:pt x="1583" y="1397"/>
                </a:lnTo>
                <a:lnTo>
                  <a:pt x="1956" y="1583"/>
                </a:lnTo>
                <a:lnTo>
                  <a:pt x="2375" y="1769"/>
                </a:lnTo>
                <a:lnTo>
                  <a:pt x="2747" y="2002"/>
                </a:lnTo>
                <a:lnTo>
                  <a:pt x="3073" y="2235"/>
                </a:lnTo>
                <a:lnTo>
                  <a:pt x="3399" y="2561"/>
                </a:lnTo>
                <a:lnTo>
                  <a:pt x="3679" y="2840"/>
                </a:lnTo>
                <a:lnTo>
                  <a:pt x="3958" y="3213"/>
                </a:lnTo>
                <a:lnTo>
                  <a:pt x="4191" y="3585"/>
                </a:lnTo>
                <a:lnTo>
                  <a:pt x="4377" y="3958"/>
                </a:lnTo>
                <a:lnTo>
                  <a:pt x="4563" y="4377"/>
                </a:lnTo>
                <a:lnTo>
                  <a:pt x="4656" y="4796"/>
                </a:lnTo>
                <a:lnTo>
                  <a:pt x="4749" y="5262"/>
                </a:lnTo>
                <a:lnTo>
                  <a:pt x="4796" y="5681"/>
                </a:lnTo>
                <a:lnTo>
                  <a:pt x="4843" y="5774"/>
                </a:lnTo>
                <a:lnTo>
                  <a:pt x="4889" y="5867"/>
                </a:lnTo>
                <a:lnTo>
                  <a:pt x="4982" y="5913"/>
                </a:lnTo>
                <a:lnTo>
                  <a:pt x="5075" y="5960"/>
                </a:lnTo>
                <a:lnTo>
                  <a:pt x="5681" y="5960"/>
                </a:lnTo>
                <a:lnTo>
                  <a:pt x="5774" y="5913"/>
                </a:lnTo>
                <a:lnTo>
                  <a:pt x="5867" y="5867"/>
                </a:lnTo>
                <a:lnTo>
                  <a:pt x="5960" y="5774"/>
                </a:lnTo>
                <a:lnTo>
                  <a:pt x="5960" y="5681"/>
                </a:lnTo>
                <a:lnTo>
                  <a:pt x="5914" y="5122"/>
                </a:lnTo>
                <a:lnTo>
                  <a:pt x="5820" y="4563"/>
                </a:lnTo>
                <a:lnTo>
                  <a:pt x="5634" y="4051"/>
                </a:lnTo>
                <a:lnTo>
                  <a:pt x="5448" y="3539"/>
                </a:lnTo>
                <a:lnTo>
                  <a:pt x="5215" y="3073"/>
                </a:lnTo>
                <a:lnTo>
                  <a:pt x="4889" y="2608"/>
                </a:lnTo>
                <a:lnTo>
                  <a:pt x="4563" y="2142"/>
                </a:lnTo>
                <a:lnTo>
                  <a:pt x="4191" y="1723"/>
                </a:lnTo>
                <a:lnTo>
                  <a:pt x="3772" y="1350"/>
                </a:lnTo>
                <a:lnTo>
                  <a:pt x="3353" y="1024"/>
                </a:lnTo>
                <a:lnTo>
                  <a:pt x="2887" y="745"/>
                </a:lnTo>
                <a:lnTo>
                  <a:pt x="2421" y="512"/>
                </a:lnTo>
                <a:lnTo>
                  <a:pt x="1909" y="279"/>
                </a:lnTo>
                <a:lnTo>
                  <a:pt x="1350" y="140"/>
                </a:lnTo>
                <a:lnTo>
                  <a:pt x="838" y="47"/>
                </a:lnTo>
                <a:lnTo>
                  <a:pt x="280" y="0"/>
                </a:lnTo>
                <a:close/>
              </a:path>
            </a:pathLst>
          </a:custGeom>
          <a:solidFill>
            <a:srgbClr val="D41F86"/>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0" name="矩形 19"/>
          <p:cNvSpPr/>
          <p:nvPr/>
        </p:nvSpPr>
        <p:spPr>
          <a:xfrm>
            <a:off x="4107322" y="2752296"/>
            <a:ext cx="3353243" cy="817981"/>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PPT template for the rice husk designer pencil demo works, focusing on the production of</a:t>
            </a:r>
            <a:endParaRPr lang="zh-CN" altLang="en-US" sz="1100" dirty="0">
              <a:solidFill>
                <a:schemeClr val="bg1"/>
              </a:solidFill>
              <a:cs typeface="+mn-ea"/>
              <a:sym typeface="+mn-lt"/>
            </a:endParaRPr>
          </a:p>
        </p:txBody>
      </p:sp>
      <p:sp>
        <p:nvSpPr>
          <p:cNvPr id="24" name="文本框 23"/>
          <p:cNvSpPr txBox="1"/>
          <p:nvPr/>
        </p:nvSpPr>
        <p:spPr>
          <a:xfrm>
            <a:off x="6997866" y="4325388"/>
            <a:ext cx="2341352"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25" name="直接连接符 24"/>
          <p:cNvCxnSpPr/>
          <p:nvPr/>
        </p:nvCxnSpPr>
        <p:spPr>
          <a:xfrm>
            <a:off x="7137565" y="4810608"/>
            <a:ext cx="5235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997866" y="4842937"/>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19" name="圆角矩形 18"/>
          <p:cNvSpPr/>
          <p:nvPr/>
        </p:nvSpPr>
        <p:spPr>
          <a:xfrm>
            <a:off x="7092023" y="5631542"/>
            <a:ext cx="1500435" cy="435428"/>
          </a:xfrm>
          <a:prstGeom prst="roundRect">
            <a:avLst>
              <a:gd name="adj" fmla="val 4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753C9"/>
                </a:solidFill>
                <a:cs typeface="+mn-ea"/>
                <a:sym typeface="+mn-lt"/>
              </a:rPr>
              <a:t>PPT</a:t>
            </a:r>
            <a:endParaRPr lang="zh-CN" altLang="en-US" dirty="0">
              <a:solidFill>
                <a:srgbClr val="5753C9"/>
              </a:solidFill>
              <a:cs typeface="+mn-ea"/>
              <a:sym typeface="+mn-lt"/>
            </a:endParaRPr>
          </a:p>
        </p:txBody>
      </p:sp>
      <p:sp>
        <p:nvSpPr>
          <p:cNvPr id="30" name="文本框 29"/>
          <p:cNvSpPr txBox="1"/>
          <p:nvPr/>
        </p:nvSpPr>
        <p:spPr>
          <a:xfrm>
            <a:off x="716808" y="4325388"/>
            <a:ext cx="2341352" cy="646331"/>
          </a:xfrm>
          <a:prstGeom prst="rect">
            <a:avLst/>
          </a:prstGeom>
          <a:noFill/>
        </p:spPr>
        <p:txBody>
          <a:bodyPr wrap="square" rtlCol="0">
            <a:spAutoFit/>
          </a:bodyPr>
          <a:lstStyle/>
          <a:p>
            <a:r>
              <a:rPr lang="en-US" altLang="zh-CN" dirty="0">
                <a:solidFill>
                  <a:schemeClr val="bg1"/>
                </a:solidFill>
                <a:cs typeface="+mn-ea"/>
                <a:sym typeface="+mn-lt"/>
              </a:rPr>
              <a:t>ADD YOUR TITLE</a:t>
            </a:r>
            <a:endParaRPr lang="zh-CN" altLang="en-US" dirty="0">
              <a:solidFill>
                <a:schemeClr val="bg1"/>
              </a:solidFill>
              <a:cs typeface="+mn-ea"/>
              <a:sym typeface="+mn-lt"/>
            </a:endParaRPr>
          </a:p>
        </p:txBody>
      </p:sp>
      <p:cxnSp>
        <p:nvCxnSpPr>
          <p:cNvPr id="31" name="直接连接符 30"/>
          <p:cNvCxnSpPr/>
          <p:nvPr/>
        </p:nvCxnSpPr>
        <p:spPr>
          <a:xfrm>
            <a:off x="856507" y="4810608"/>
            <a:ext cx="5235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16808" y="4842937"/>
            <a:ext cx="5150592" cy="569323"/>
          </a:xfrm>
          <a:prstGeom prst="rect">
            <a:avLst/>
          </a:prstGeom>
        </p:spPr>
        <p:txBody>
          <a:bodyPr wrap="square">
            <a:spAutoFit/>
          </a:bodyPr>
          <a:lstStyle/>
          <a:p>
            <a:pPr>
              <a:lnSpc>
                <a:spcPct val="150000"/>
              </a:lnSpc>
            </a:pPr>
            <a:r>
              <a:rPr lang="en-US" altLang="zh-CN" sz="1100" dirty="0">
                <a:solidFill>
                  <a:schemeClr val="bg1"/>
                </a:solidFill>
                <a:cs typeface="+mn-ea"/>
                <a:sym typeface="+mn-lt"/>
              </a:rPr>
              <a:t>This PPT template for the rice husk designer pencil demo works, focusing on the production</a:t>
            </a:r>
            <a:endParaRPr lang="zh-CN" altLang="en-US" sz="1100" dirty="0">
              <a:solidFill>
                <a:schemeClr val="bg1"/>
              </a:solidFill>
              <a:cs typeface="+mn-ea"/>
              <a:sym typeface="+mn-lt"/>
            </a:endParaRPr>
          </a:p>
        </p:txBody>
      </p:sp>
      <p:sp>
        <p:nvSpPr>
          <p:cNvPr id="32" name="圆角矩形 31"/>
          <p:cNvSpPr/>
          <p:nvPr/>
        </p:nvSpPr>
        <p:spPr>
          <a:xfrm>
            <a:off x="810965" y="5631542"/>
            <a:ext cx="1500435" cy="435428"/>
          </a:xfrm>
          <a:prstGeom prst="roundRect">
            <a:avLst>
              <a:gd name="adj" fmla="val 4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1F0FA"/>
                </a:solidFill>
                <a:cs typeface="+mn-ea"/>
                <a:sym typeface="+mn-lt"/>
              </a:rPr>
              <a:t>PPT</a:t>
            </a:r>
            <a:endParaRPr lang="zh-CN" altLang="en-US" dirty="0">
              <a:solidFill>
                <a:srgbClr val="31F0FA"/>
              </a:solidFill>
              <a:cs typeface="+mn-ea"/>
              <a:sym typeface="+mn-lt"/>
            </a:endParaRPr>
          </a:p>
        </p:txBody>
      </p:sp>
      <p:sp>
        <p:nvSpPr>
          <p:cNvPr id="33" name="文本框 32"/>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168525" y="1564640"/>
            <a:ext cx="6901180" cy="922020"/>
          </a:xfrm>
          <a:prstGeom prst="rect">
            <a:avLst/>
          </a:prstGeom>
          <a:noFill/>
        </p:spPr>
        <p:txBody>
          <a:bodyPr wrap="square" rtlCol="0">
            <a:spAutoFit/>
          </a:bodyPr>
          <a:p>
            <a:r>
              <a:rPr lang="" altLang="en-US">
                <a:solidFill>
                  <a:schemeClr val="bg1"/>
                </a:solidFill>
              </a:rPr>
              <a:t>Đ</a:t>
            </a:r>
            <a:r>
              <a:rPr lang="en-US">
                <a:solidFill>
                  <a:schemeClr val="bg1"/>
                </a:solidFill>
              </a:rPr>
              <a:t>ối với single-expression function (function chỉ có 1 biểu thức duy nhất) thì ta có thể viết rút gọn như sau:</a:t>
            </a:r>
            <a:endParaRPr lang="en-US">
              <a:solidFill>
                <a:schemeClr val="bg1"/>
              </a:solidFill>
            </a:endParaRPr>
          </a:p>
          <a:p>
            <a:r>
              <a:rPr lang="en-US">
                <a:solidFill>
                  <a:schemeClr val="bg1"/>
                </a:solidFill>
              </a:rPr>
              <a:t>fun getSum(x : Int = 0, y : Int = 0) : Int = x + y </a:t>
            </a:r>
            <a:endParaRPr lang="en-US">
              <a:solidFill>
                <a:schemeClr val="bg1"/>
              </a:solidFill>
            </a:endParaRPr>
          </a:p>
        </p:txBody>
      </p:sp>
      <p:sp>
        <p:nvSpPr>
          <p:cNvPr id="11" name="Text Box 10"/>
          <p:cNvSpPr txBox="1"/>
          <p:nvPr/>
        </p:nvSpPr>
        <p:spPr>
          <a:xfrm>
            <a:off x="2419350" y="3744595"/>
            <a:ext cx="6287135" cy="645160"/>
          </a:xfrm>
          <a:prstGeom prst="rect">
            <a:avLst/>
          </a:prstGeom>
          <a:noFill/>
        </p:spPr>
        <p:txBody>
          <a:bodyPr wrap="square" rtlCol="0">
            <a:spAutoFit/>
          </a:bodyPr>
          <a:p>
            <a:r>
              <a:rPr lang="en-US">
                <a:solidFill>
                  <a:schemeClr val="bg1"/>
                </a:solidFill>
              </a:rPr>
              <a:t>Đối với Single Expression thì có thể khai báo return type hoặc không</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178935" y="365125"/>
            <a:ext cx="426212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 sz="2400" b="0" i="0" u="none" strike="noStrike" kern="1200" cap="none" spc="0" normalizeH="0" baseline="0" noProof="0" dirty="0">
                <a:ln>
                  <a:noFill/>
                </a:ln>
                <a:solidFill>
                  <a:schemeClr val="bg1"/>
                </a:solidFill>
                <a:effectLst/>
                <a:uLnTx/>
                <a:uFillTx/>
                <a:cs typeface="+mn-ea"/>
                <a:sym typeface="+mn-lt"/>
              </a:rPr>
              <a:t>Hàm không giới hạn tham số </a:t>
            </a:r>
            <a:endParaRPr kumimoji="0" lang="" sz="2400" b="0" i="0" u="none" strike="noStrike" kern="1200" cap="none" spc="0" normalizeH="0" baseline="0" noProof="0" dirty="0">
              <a:ln>
                <a:noFill/>
              </a:ln>
              <a:solidFill>
                <a:schemeClr val="bg1"/>
              </a:solidFill>
              <a:effectLst/>
              <a:uLnTx/>
              <a:uFillTx/>
              <a:cs typeface="+mn-ea"/>
              <a:sym typeface="+mn-lt"/>
            </a:endParaRPr>
          </a:p>
        </p:txBody>
      </p:sp>
      <p:sp>
        <p:nvSpPr>
          <p:cNvPr id="2" name="Text Box 1"/>
          <p:cNvSpPr txBox="1"/>
          <p:nvPr/>
        </p:nvSpPr>
        <p:spPr>
          <a:xfrm>
            <a:off x="1924685" y="1724025"/>
            <a:ext cx="6791325" cy="645160"/>
          </a:xfrm>
          <a:prstGeom prst="rect">
            <a:avLst/>
          </a:prstGeom>
          <a:noFill/>
        </p:spPr>
        <p:txBody>
          <a:bodyPr wrap="square" rtlCol="0">
            <a:spAutoFit/>
          </a:bodyPr>
          <a:p>
            <a:r>
              <a:rPr lang="en-US">
                <a:solidFill>
                  <a:schemeClr val="bg1"/>
                </a:solidFill>
              </a:rPr>
              <a:t>Đôi khi ta không biết trước số lượng tham số cần truyền vào cho hàm. Ta có thể cần truyền 1, 2 hay thậm chí 100 tham số. </a:t>
            </a:r>
            <a:endParaRPr lang="en-US">
              <a:solidFill>
                <a:schemeClr val="bg1"/>
              </a:solidFill>
            </a:endParaRPr>
          </a:p>
        </p:txBody>
      </p:sp>
      <p:sp>
        <p:nvSpPr>
          <p:cNvPr id="3" name="Text Box 2"/>
          <p:cNvSpPr txBox="1"/>
          <p:nvPr/>
        </p:nvSpPr>
        <p:spPr>
          <a:xfrm>
            <a:off x="2229485" y="2714625"/>
            <a:ext cx="6486525" cy="2030095"/>
          </a:xfrm>
          <a:prstGeom prst="rect">
            <a:avLst/>
          </a:prstGeom>
          <a:noFill/>
        </p:spPr>
        <p:txBody>
          <a:bodyPr wrap="square" rtlCol="0">
            <a:spAutoFit/>
          </a:bodyPr>
          <a:p>
            <a:r>
              <a:rPr lang="en-US">
                <a:solidFill>
                  <a:schemeClr val="bg1"/>
                </a:solidFill>
                <a:latin typeface="Times New Roman" panose="02020603050405020304" charset="0"/>
                <a:cs typeface="Times New Roman" panose="02020603050405020304" charset="0"/>
              </a:rPr>
              <a:t>fun getSum(vararg numbers: Int): Int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var sum = 0</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for (n in numbers)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sum = sum + n</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    return sum</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a:t>
            </a:r>
            <a:endParaRPr lang="en-US">
              <a:solidFill>
                <a:schemeClr val="bg1"/>
              </a:solidFill>
              <a:latin typeface="Times New Roman" panose="02020603050405020304" charset="0"/>
              <a:cs typeface="Times New Roman" panose="02020603050405020304" charset="0"/>
            </a:endParaRPr>
          </a:p>
        </p:txBody>
      </p:sp>
      <p:sp>
        <p:nvSpPr>
          <p:cNvPr id="11" name="Text Box 10"/>
          <p:cNvSpPr txBox="1"/>
          <p:nvPr/>
        </p:nvSpPr>
        <p:spPr>
          <a:xfrm>
            <a:off x="2091055" y="5203825"/>
            <a:ext cx="4733925" cy="922020"/>
          </a:xfrm>
          <a:prstGeom prst="rect">
            <a:avLst/>
          </a:prstGeom>
          <a:noFill/>
        </p:spPr>
        <p:txBody>
          <a:bodyPr wrap="square" rtlCol="0">
            <a:spAutoFit/>
          </a:bodyPr>
          <a:p>
            <a:r>
              <a:rPr lang="en-US">
                <a:solidFill>
                  <a:schemeClr val="bg1"/>
                </a:solidFill>
              </a:rPr>
              <a:t>print(getSum(1,2,3)) // In ra 6</a:t>
            </a:r>
            <a:endParaRPr lang="en-US">
              <a:solidFill>
                <a:schemeClr val="bg1"/>
              </a:solidFill>
            </a:endParaRPr>
          </a:p>
          <a:p>
            <a:endParaRPr lang="en-US">
              <a:solidFill>
                <a:schemeClr val="bg1"/>
              </a:solidFill>
            </a:endParaRPr>
          </a:p>
          <a:p>
            <a:r>
              <a:rPr lang="en-US">
                <a:solidFill>
                  <a:schemeClr val="bg1"/>
                </a:solidFill>
              </a:rPr>
              <a:t>print(getSum(1,2,3,4,5)) // In ra </a:t>
            </a:r>
            <a:r>
              <a:rPr lang="" altLang="en-US">
                <a:solidFill>
                  <a:schemeClr val="bg1"/>
                </a:solidFill>
              </a:rPr>
              <a:t>1</a:t>
            </a:r>
            <a:r>
              <a:rPr lang="en-US">
                <a:solidFill>
                  <a:schemeClr val="bg1"/>
                </a:solidFill>
              </a:rPr>
              <a:t>5</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853279" y="1422400"/>
            <a:ext cx="3547613" cy="6858000"/>
            <a:chOff x="1397313" y="1436914"/>
            <a:chExt cx="3547613" cy="685800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13" y="1436914"/>
              <a:ext cx="3547613" cy="6858000"/>
            </a:xfrm>
            <a:prstGeom prst="rect">
              <a:avLst/>
            </a:prstGeom>
          </p:spPr>
        </p:pic>
        <p:pic>
          <p:nvPicPr>
            <p:cNvPr id="3" name="图片 2"/>
            <p:cNvPicPr>
              <a:picLocks noChangeAspect="1"/>
            </p:cNvPicPr>
            <p:nvPr/>
          </p:nvPicPr>
          <p:blipFill rotWithShape="1">
            <a:blip r:embed="rId3"/>
            <a:srcRect l="25064" r="27449"/>
            <a:stretch>
              <a:fillRect/>
            </a:stretch>
          </p:blipFill>
          <p:spPr>
            <a:xfrm>
              <a:off x="1828799" y="2314719"/>
              <a:ext cx="2685143" cy="4712951"/>
            </a:xfrm>
            <a:prstGeom prst="rect">
              <a:avLst/>
            </a:prstGeom>
          </p:spPr>
        </p:pic>
      </p:grpSp>
      <p:sp>
        <p:nvSpPr>
          <p:cNvPr id="13" name="矩形 12"/>
          <p:cNvSpPr/>
          <p:nvPr/>
        </p:nvSpPr>
        <p:spPr>
          <a:xfrm>
            <a:off x="4913765" y="1954096"/>
            <a:ext cx="7278235" cy="3958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5652050" y="2761561"/>
            <a:ext cx="881743" cy="881743"/>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Shape 4199"/>
          <p:cNvSpPr/>
          <p:nvPr/>
        </p:nvSpPr>
        <p:spPr>
          <a:xfrm>
            <a:off x="5931451" y="3040989"/>
            <a:ext cx="322941" cy="322887"/>
          </a:xfrm>
          <a:custGeom>
            <a:avLst/>
            <a:gdLst/>
            <a:ahLst/>
            <a:cxnLst/>
            <a:rect l="0" t="0" r="0" b="0"/>
            <a:pathLst>
              <a:path w="5961" h="5960" extrusionOk="0">
                <a:moveTo>
                  <a:pt x="2236" y="1490"/>
                </a:moveTo>
                <a:lnTo>
                  <a:pt x="2142" y="1537"/>
                </a:lnTo>
                <a:lnTo>
                  <a:pt x="2049" y="1630"/>
                </a:lnTo>
                <a:lnTo>
                  <a:pt x="2003" y="1769"/>
                </a:lnTo>
                <a:lnTo>
                  <a:pt x="2003" y="4237"/>
                </a:lnTo>
                <a:lnTo>
                  <a:pt x="2049" y="4377"/>
                </a:lnTo>
                <a:lnTo>
                  <a:pt x="2142" y="4470"/>
                </a:lnTo>
                <a:lnTo>
                  <a:pt x="2375" y="4470"/>
                </a:lnTo>
                <a:lnTo>
                  <a:pt x="4471" y="3213"/>
                </a:lnTo>
                <a:lnTo>
                  <a:pt x="4564" y="3120"/>
                </a:lnTo>
                <a:lnTo>
                  <a:pt x="4610" y="2980"/>
                </a:lnTo>
                <a:lnTo>
                  <a:pt x="4564" y="2887"/>
                </a:lnTo>
                <a:lnTo>
                  <a:pt x="4471" y="2794"/>
                </a:lnTo>
                <a:lnTo>
                  <a:pt x="2375" y="1537"/>
                </a:lnTo>
                <a:lnTo>
                  <a:pt x="2236" y="1490"/>
                </a:lnTo>
                <a:close/>
                <a:moveTo>
                  <a:pt x="3260" y="885"/>
                </a:moveTo>
                <a:lnTo>
                  <a:pt x="3539" y="978"/>
                </a:lnTo>
                <a:lnTo>
                  <a:pt x="3819" y="1024"/>
                </a:lnTo>
                <a:lnTo>
                  <a:pt x="4051" y="1164"/>
                </a:lnTo>
                <a:lnTo>
                  <a:pt x="4284" y="1304"/>
                </a:lnTo>
                <a:lnTo>
                  <a:pt x="4471" y="1490"/>
                </a:lnTo>
                <a:lnTo>
                  <a:pt x="4657" y="1723"/>
                </a:lnTo>
                <a:lnTo>
                  <a:pt x="4796" y="1956"/>
                </a:lnTo>
                <a:lnTo>
                  <a:pt x="4936" y="2188"/>
                </a:lnTo>
                <a:lnTo>
                  <a:pt x="5029" y="2468"/>
                </a:lnTo>
                <a:lnTo>
                  <a:pt x="5076" y="2701"/>
                </a:lnTo>
                <a:lnTo>
                  <a:pt x="5122" y="2980"/>
                </a:lnTo>
                <a:lnTo>
                  <a:pt x="5076" y="3259"/>
                </a:lnTo>
                <a:lnTo>
                  <a:pt x="5029" y="3539"/>
                </a:lnTo>
                <a:lnTo>
                  <a:pt x="4936" y="3818"/>
                </a:lnTo>
                <a:lnTo>
                  <a:pt x="4796" y="4051"/>
                </a:lnTo>
                <a:lnTo>
                  <a:pt x="4657" y="4284"/>
                </a:lnTo>
                <a:lnTo>
                  <a:pt x="4471" y="4470"/>
                </a:lnTo>
                <a:lnTo>
                  <a:pt x="4284" y="4656"/>
                </a:lnTo>
                <a:lnTo>
                  <a:pt x="4051" y="4842"/>
                </a:lnTo>
                <a:lnTo>
                  <a:pt x="3819" y="4936"/>
                </a:lnTo>
                <a:lnTo>
                  <a:pt x="3539" y="5029"/>
                </a:lnTo>
                <a:lnTo>
                  <a:pt x="3260" y="5075"/>
                </a:lnTo>
                <a:lnTo>
                  <a:pt x="2981" y="5122"/>
                </a:lnTo>
                <a:lnTo>
                  <a:pt x="2701" y="5075"/>
                </a:lnTo>
                <a:lnTo>
                  <a:pt x="2422" y="5029"/>
                </a:lnTo>
                <a:lnTo>
                  <a:pt x="2189" y="4936"/>
                </a:lnTo>
                <a:lnTo>
                  <a:pt x="1910" y="4842"/>
                </a:lnTo>
                <a:lnTo>
                  <a:pt x="1723" y="4656"/>
                </a:lnTo>
                <a:lnTo>
                  <a:pt x="1491" y="4470"/>
                </a:lnTo>
                <a:lnTo>
                  <a:pt x="1304" y="4284"/>
                </a:lnTo>
                <a:lnTo>
                  <a:pt x="1165" y="4051"/>
                </a:lnTo>
                <a:lnTo>
                  <a:pt x="1025" y="3818"/>
                </a:lnTo>
                <a:lnTo>
                  <a:pt x="932" y="3539"/>
                </a:lnTo>
                <a:lnTo>
                  <a:pt x="885" y="3259"/>
                </a:lnTo>
                <a:lnTo>
                  <a:pt x="885" y="2980"/>
                </a:lnTo>
                <a:lnTo>
                  <a:pt x="885" y="2701"/>
                </a:lnTo>
                <a:lnTo>
                  <a:pt x="932" y="2468"/>
                </a:lnTo>
                <a:lnTo>
                  <a:pt x="1025" y="2188"/>
                </a:lnTo>
                <a:lnTo>
                  <a:pt x="1165" y="1956"/>
                </a:lnTo>
                <a:lnTo>
                  <a:pt x="1304" y="1723"/>
                </a:lnTo>
                <a:lnTo>
                  <a:pt x="1491" y="1490"/>
                </a:lnTo>
                <a:lnTo>
                  <a:pt x="1723" y="1304"/>
                </a:lnTo>
                <a:lnTo>
                  <a:pt x="1910" y="1164"/>
                </a:lnTo>
                <a:lnTo>
                  <a:pt x="2189" y="1024"/>
                </a:lnTo>
                <a:lnTo>
                  <a:pt x="2422" y="978"/>
                </a:lnTo>
                <a:lnTo>
                  <a:pt x="2701" y="885"/>
                </a:lnTo>
                <a:close/>
                <a:moveTo>
                  <a:pt x="2981" y="0"/>
                </a:moveTo>
                <a:lnTo>
                  <a:pt x="2608" y="47"/>
                </a:lnTo>
                <a:lnTo>
                  <a:pt x="2189" y="140"/>
                </a:lnTo>
                <a:lnTo>
                  <a:pt x="1863" y="233"/>
                </a:lnTo>
                <a:lnTo>
                  <a:pt x="1491" y="419"/>
                </a:lnTo>
                <a:lnTo>
                  <a:pt x="1165" y="652"/>
                </a:lnTo>
                <a:lnTo>
                  <a:pt x="885" y="885"/>
                </a:lnTo>
                <a:lnTo>
                  <a:pt x="606" y="1164"/>
                </a:lnTo>
                <a:lnTo>
                  <a:pt x="420" y="1490"/>
                </a:lnTo>
                <a:lnTo>
                  <a:pt x="233" y="1862"/>
                </a:lnTo>
                <a:lnTo>
                  <a:pt x="94" y="2235"/>
                </a:lnTo>
                <a:lnTo>
                  <a:pt x="47" y="2607"/>
                </a:lnTo>
                <a:lnTo>
                  <a:pt x="1" y="2980"/>
                </a:lnTo>
                <a:lnTo>
                  <a:pt x="47" y="3399"/>
                </a:lnTo>
                <a:lnTo>
                  <a:pt x="94" y="3771"/>
                </a:lnTo>
                <a:lnTo>
                  <a:pt x="233" y="4144"/>
                </a:lnTo>
                <a:lnTo>
                  <a:pt x="420" y="4516"/>
                </a:lnTo>
                <a:lnTo>
                  <a:pt x="606" y="4796"/>
                </a:lnTo>
                <a:lnTo>
                  <a:pt x="885" y="5122"/>
                </a:lnTo>
                <a:lnTo>
                  <a:pt x="1165" y="5355"/>
                </a:lnTo>
                <a:lnTo>
                  <a:pt x="1491" y="5587"/>
                </a:lnTo>
                <a:lnTo>
                  <a:pt x="1863" y="5774"/>
                </a:lnTo>
                <a:lnTo>
                  <a:pt x="2189" y="5867"/>
                </a:lnTo>
                <a:lnTo>
                  <a:pt x="2608" y="5960"/>
                </a:lnTo>
                <a:lnTo>
                  <a:pt x="3400" y="5960"/>
                </a:lnTo>
                <a:lnTo>
                  <a:pt x="3772" y="5867"/>
                </a:lnTo>
                <a:lnTo>
                  <a:pt x="4145" y="5774"/>
                </a:lnTo>
                <a:lnTo>
                  <a:pt x="4471" y="5587"/>
                </a:lnTo>
                <a:lnTo>
                  <a:pt x="4796" y="5355"/>
                </a:lnTo>
                <a:lnTo>
                  <a:pt x="5076" y="5122"/>
                </a:lnTo>
                <a:lnTo>
                  <a:pt x="5355" y="4796"/>
                </a:lnTo>
                <a:lnTo>
                  <a:pt x="5588" y="4516"/>
                </a:lnTo>
                <a:lnTo>
                  <a:pt x="5728" y="4144"/>
                </a:lnTo>
                <a:lnTo>
                  <a:pt x="5867" y="3771"/>
                </a:lnTo>
                <a:lnTo>
                  <a:pt x="5961" y="3399"/>
                </a:lnTo>
                <a:lnTo>
                  <a:pt x="5961" y="2980"/>
                </a:lnTo>
                <a:lnTo>
                  <a:pt x="5961" y="2607"/>
                </a:lnTo>
                <a:lnTo>
                  <a:pt x="5867" y="2235"/>
                </a:lnTo>
                <a:lnTo>
                  <a:pt x="5728" y="1862"/>
                </a:lnTo>
                <a:lnTo>
                  <a:pt x="5588" y="1490"/>
                </a:lnTo>
                <a:lnTo>
                  <a:pt x="5355" y="1164"/>
                </a:lnTo>
                <a:lnTo>
                  <a:pt x="5076" y="885"/>
                </a:lnTo>
                <a:lnTo>
                  <a:pt x="4796" y="652"/>
                </a:lnTo>
                <a:lnTo>
                  <a:pt x="4471" y="419"/>
                </a:lnTo>
                <a:lnTo>
                  <a:pt x="4145" y="233"/>
                </a:lnTo>
                <a:lnTo>
                  <a:pt x="3772" y="140"/>
                </a:lnTo>
                <a:lnTo>
                  <a:pt x="3400" y="47"/>
                </a:lnTo>
                <a:lnTo>
                  <a:pt x="2981"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6" name="矩形 15"/>
          <p:cNvSpPr/>
          <p:nvPr/>
        </p:nvSpPr>
        <p:spPr>
          <a:xfrm>
            <a:off x="8112011" y="2761561"/>
            <a:ext cx="881743" cy="881743"/>
          </a:xfrm>
          <a:prstGeom prst="rect">
            <a:avLst/>
          </a:prstGeom>
          <a:solidFill>
            <a:srgbClr val="575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Shape 4293"/>
          <p:cNvSpPr/>
          <p:nvPr/>
        </p:nvSpPr>
        <p:spPr>
          <a:xfrm>
            <a:off x="8391412" y="3040989"/>
            <a:ext cx="322941" cy="322887"/>
          </a:xfrm>
          <a:custGeom>
            <a:avLst/>
            <a:gdLst/>
            <a:ahLst/>
            <a:cxnLst/>
            <a:rect l="0" t="0" r="0" b="0"/>
            <a:pathLst>
              <a:path w="5961" h="5960" extrusionOk="0">
                <a:moveTo>
                  <a:pt x="1211" y="2701"/>
                </a:moveTo>
                <a:lnTo>
                  <a:pt x="1118" y="2747"/>
                </a:lnTo>
                <a:lnTo>
                  <a:pt x="1071" y="2840"/>
                </a:lnTo>
                <a:lnTo>
                  <a:pt x="1071" y="3120"/>
                </a:lnTo>
                <a:lnTo>
                  <a:pt x="1118" y="3213"/>
                </a:lnTo>
                <a:lnTo>
                  <a:pt x="1211" y="3259"/>
                </a:lnTo>
                <a:lnTo>
                  <a:pt x="4750" y="3259"/>
                </a:lnTo>
                <a:lnTo>
                  <a:pt x="4843" y="3213"/>
                </a:lnTo>
                <a:lnTo>
                  <a:pt x="4890" y="3120"/>
                </a:lnTo>
                <a:lnTo>
                  <a:pt x="4890" y="2840"/>
                </a:lnTo>
                <a:lnTo>
                  <a:pt x="4843" y="2747"/>
                </a:lnTo>
                <a:lnTo>
                  <a:pt x="4750" y="2701"/>
                </a:lnTo>
                <a:close/>
                <a:moveTo>
                  <a:pt x="4750" y="559"/>
                </a:moveTo>
                <a:lnTo>
                  <a:pt x="4983" y="605"/>
                </a:lnTo>
                <a:lnTo>
                  <a:pt x="5215" y="745"/>
                </a:lnTo>
                <a:lnTo>
                  <a:pt x="5355" y="978"/>
                </a:lnTo>
                <a:lnTo>
                  <a:pt x="5402" y="1211"/>
                </a:lnTo>
                <a:lnTo>
                  <a:pt x="5402" y="4749"/>
                </a:lnTo>
                <a:lnTo>
                  <a:pt x="5355" y="4982"/>
                </a:lnTo>
                <a:lnTo>
                  <a:pt x="5215" y="5215"/>
                </a:lnTo>
                <a:lnTo>
                  <a:pt x="4983" y="5355"/>
                </a:lnTo>
                <a:lnTo>
                  <a:pt x="4750" y="5401"/>
                </a:lnTo>
                <a:lnTo>
                  <a:pt x="1211" y="5401"/>
                </a:lnTo>
                <a:lnTo>
                  <a:pt x="932" y="5355"/>
                </a:lnTo>
                <a:lnTo>
                  <a:pt x="746" y="5215"/>
                </a:lnTo>
                <a:lnTo>
                  <a:pt x="606" y="4982"/>
                </a:lnTo>
                <a:lnTo>
                  <a:pt x="513" y="4749"/>
                </a:lnTo>
                <a:lnTo>
                  <a:pt x="513" y="1211"/>
                </a:lnTo>
                <a:lnTo>
                  <a:pt x="606" y="978"/>
                </a:lnTo>
                <a:lnTo>
                  <a:pt x="746" y="745"/>
                </a:lnTo>
                <a:lnTo>
                  <a:pt x="932" y="605"/>
                </a:lnTo>
                <a:lnTo>
                  <a:pt x="1211" y="559"/>
                </a:lnTo>
                <a:close/>
                <a:moveTo>
                  <a:pt x="978" y="0"/>
                </a:moveTo>
                <a:lnTo>
                  <a:pt x="746" y="93"/>
                </a:lnTo>
                <a:lnTo>
                  <a:pt x="559" y="186"/>
                </a:lnTo>
                <a:lnTo>
                  <a:pt x="373" y="373"/>
                </a:lnTo>
                <a:lnTo>
                  <a:pt x="187" y="559"/>
                </a:lnTo>
                <a:lnTo>
                  <a:pt x="94" y="745"/>
                </a:lnTo>
                <a:lnTo>
                  <a:pt x="1" y="978"/>
                </a:lnTo>
                <a:lnTo>
                  <a:pt x="1" y="1211"/>
                </a:lnTo>
                <a:lnTo>
                  <a:pt x="1" y="4749"/>
                </a:lnTo>
                <a:lnTo>
                  <a:pt x="1" y="4982"/>
                </a:lnTo>
                <a:lnTo>
                  <a:pt x="94" y="5215"/>
                </a:lnTo>
                <a:lnTo>
                  <a:pt x="187" y="5401"/>
                </a:lnTo>
                <a:lnTo>
                  <a:pt x="373" y="5588"/>
                </a:lnTo>
                <a:lnTo>
                  <a:pt x="559" y="5774"/>
                </a:lnTo>
                <a:lnTo>
                  <a:pt x="746" y="5867"/>
                </a:lnTo>
                <a:lnTo>
                  <a:pt x="978" y="5960"/>
                </a:lnTo>
                <a:lnTo>
                  <a:pt x="4983" y="5960"/>
                </a:lnTo>
                <a:lnTo>
                  <a:pt x="5215" y="5867"/>
                </a:lnTo>
                <a:lnTo>
                  <a:pt x="5402" y="5774"/>
                </a:lnTo>
                <a:lnTo>
                  <a:pt x="5588" y="5588"/>
                </a:lnTo>
                <a:lnTo>
                  <a:pt x="5774" y="5401"/>
                </a:lnTo>
                <a:lnTo>
                  <a:pt x="5867" y="5215"/>
                </a:lnTo>
                <a:lnTo>
                  <a:pt x="5914" y="4982"/>
                </a:lnTo>
                <a:lnTo>
                  <a:pt x="5960" y="4749"/>
                </a:lnTo>
                <a:lnTo>
                  <a:pt x="5960" y="1211"/>
                </a:lnTo>
                <a:lnTo>
                  <a:pt x="5914" y="978"/>
                </a:lnTo>
                <a:lnTo>
                  <a:pt x="5867" y="745"/>
                </a:lnTo>
                <a:lnTo>
                  <a:pt x="5774" y="559"/>
                </a:lnTo>
                <a:lnTo>
                  <a:pt x="5588" y="373"/>
                </a:lnTo>
                <a:lnTo>
                  <a:pt x="5402" y="186"/>
                </a:lnTo>
                <a:lnTo>
                  <a:pt x="5215" y="93"/>
                </a:lnTo>
                <a:lnTo>
                  <a:pt x="4983"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7" name="矩形 16"/>
          <p:cNvSpPr/>
          <p:nvPr/>
        </p:nvSpPr>
        <p:spPr>
          <a:xfrm>
            <a:off x="10571971" y="2761561"/>
            <a:ext cx="881743" cy="881743"/>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Shape 4306"/>
          <p:cNvSpPr/>
          <p:nvPr/>
        </p:nvSpPr>
        <p:spPr>
          <a:xfrm>
            <a:off x="10851372" y="3057350"/>
            <a:ext cx="322941" cy="290165"/>
          </a:xfrm>
          <a:custGeom>
            <a:avLst/>
            <a:gdLst/>
            <a:ahLst/>
            <a:cxnLst/>
            <a:rect l="0" t="0" r="0" b="0"/>
            <a:pathLst>
              <a:path w="5961" h="5356" extrusionOk="0">
                <a:moveTo>
                  <a:pt x="4378" y="1538"/>
                </a:moveTo>
                <a:lnTo>
                  <a:pt x="4517" y="1584"/>
                </a:lnTo>
                <a:lnTo>
                  <a:pt x="4657" y="1677"/>
                </a:lnTo>
                <a:lnTo>
                  <a:pt x="4750" y="1817"/>
                </a:lnTo>
                <a:lnTo>
                  <a:pt x="4797" y="1957"/>
                </a:lnTo>
                <a:lnTo>
                  <a:pt x="4750" y="2096"/>
                </a:lnTo>
                <a:lnTo>
                  <a:pt x="4657" y="2236"/>
                </a:lnTo>
                <a:lnTo>
                  <a:pt x="3260" y="3586"/>
                </a:lnTo>
                <a:lnTo>
                  <a:pt x="3120" y="3679"/>
                </a:lnTo>
                <a:lnTo>
                  <a:pt x="2981" y="3726"/>
                </a:lnTo>
                <a:lnTo>
                  <a:pt x="2795" y="3679"/>
                </a:lnTo>
                <a:lnTo>
                  <a:pt x="2701" y="3586"/>
                </a:lnTo>
                <a:lnTo>
                  <a:pt x="1258" y="2236"/>
                </a:lnTo>
                <a:lnTo>
                  <a:pt x="1165" y="2096"/>
                </a:lnTo>
                <a:lnTo>
                  <a:pt x="1165" y="1957"/>
                </a:lnTo>
                <a:lnTo>
                  <a:pt x="1165" y="1817"/>
                </a:lnTo>
                <a:lnTo>
                  <a:pt x="1258" y="1677"/>
                </a:lnTo>
                <a:lnTo>
                  <a:pt x="1398" y="1584"/>
                </a:lnTo>
                <a:lnTo>
                  <a:pt x="1584" y="1538"/>
                </a:lnTo>
                <a:lnTo>
                  <a:pt x="1724" y="1584"/>
                </a:lnTo>
                <a:lnTo>
                  <a:pt x="1863" y="1677"/>
                </a:lnTo>
                <a:lnTo>
                  <a:pt x="2981" y="2748"/>
                </a:lnTo>
                <a:lnTo>
                  <a:pt x="4098" y="1677"/>
                </a:lnTo>
                <a:lnTo>
                  <a:pt x="4191" y="1584"/>
                </a:lnTo>
                <a:lnTo>
                  <a:pt x="4378" y="1538"/>
                </a:lnTo>
                <a:close/>
                <a:moveTo>
                  <a:pt x="513" y="1"/>
                </a:moveTo>
                <a:lnTo>
                  <a:pt x="327" y="48"/>
                </a:lnTo>
                <a:lnTo>
                  <a:pt x="141" y="187"/>
                </a:lnTo>
                <a:lnTo>
                  <a:pt x="1" y="373"/>
                </a:lnTo>
                <a:lnTo>
                  <a:pt x="1" y="560"/>
                </a:lnTo>
                <a:lnTo>
                  <a:pt x="1" y="2376"/>
                </a:lnTo>
                <a:lnTo>
                  <a:pt x="1" y="2655"/>
                </a:lnTo>
                <a:lnTo>
                  <a:pt x="47" y="2934"/>
                </a:lnTo>
                <a:lnTo>
                  <a:pt x="94" y="3260"/>
                </a:lnTo>
                <a:lnTo>
                  <a:pt x="234" y="3540"/>
                </a:lnTo>
                <a:lnTo>
                  <a:pt x="513" y="4052"/>
                </a:lnTo>
                <a:lnTo>
                  <a:pt x="653" y="4285"/>
                </a:lnTo>
                <a:lnTo>
                  <a:pt x="839" y="4471"/>
                </a:lnTo>
                <a:lnTo>
                  <a:pt x="1072" y="4657"/>
                </a:lnTo>
                <a:lnTo>
                  <a:pt x="1305" y="4843"/>
                </a:lnTo>
                <a:lnTo>
                  <a:pt x="1817" y="5123"/>
                </a:lnTo>
                <a:lnTo>
                  <a:pt x="2096" y="5216"/>
                </a:lnTo>
                <a:lnTo>
                  <a:pt x="2375" y="5262"/>
                </a:lnTo>
                <a:lnTo>
                  <a:pt x="2655" y="5309"/>
                </a:lnTo>
                <a:lnTo>
                  <a:pt x="2981" y="5356"/>
                </a:lnTo>
                <a:lnTo>
                  <a:pt x="3260" y="5309"/>
                </a:lnTo>
                <a:lnTo>
                  <a:pt x="3540" y="5262"/>
                </a:lnTo>
                <a:lnTo>
                  <a:pt x="3819" y="5216"/>
                </a:lnTo>
                <a:lnTo>
                  <a:pt x="4098" y="5123"/>
                </a:lnTo>
                <a:lnTo>
                  <a:pt x="4657" y="4843"/>
                </a:lnTo>
                <a:lnTo>
                  <a:pt x="4843" y="4657"/>
                </a:lnTo>
                <a:lnTo>
                  <a:pt x="5076" y="4471"/>
                </a:lnTo>
                <a:lnTo>
                  <a:pt x="5449" y="4052"/>
                </a:lnTo>
                <a:lnTo>
                  <a:pt x="5681" y="3540"/>
                </a:lnTo>
                <a:lnTo>
                  <a:pt x="5821" y="3260"/>
                </a:lnTo>
                <a:lnTo>
                  <a:pt x="5868" y="2934"/>
                </a:lnTo>
                <a:lnTo>
                  <a:pt x="5914" y="2655"/>
                </a:lnTo>
                <a:lnTo>
                  <a:pt x="5961" y="2376"/>
                </a:lnTo>
                <a:lnTo>
                  <a:pt x="5961" y="560"/>
                </a:lnTo>
                <a:lnTo>
                  <a:pt x="5914" y="373"/>
                </a:lnTo>
                <a:lnTo>
                  <a:pt x="5775" y="187"/>
                </a:lnTo>
                <a:lnTo>
                  <a:pt x="5588" y="48"/>
                </a:lnTo>
                <a:lnTo>
                  <a:pt x="5402" y="1"/>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cxnSp>
        <p:nvCxnSpPr>
          <p:cNvPr id="28" name="直接连接符 27"/>
          <p:cNvCxnSpPr/>
          <p:nvPr/>
        </p:nvCxnSpPr>
        <p:spPr>
          <a:xfrm>
            <a:off x="5862099" y="4426673"/>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925482" y="4517664"/>
            <a:ext cx="2334878" cy="817981"/>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a:t>
            </a:r>
            <a:endParaRPr lang="zh-CN" altLang="en-US" sz="1100" dirty="0">
              <a:solidFill>
                <a:srgbClr val="19122F"/>
              </a:solidFill>
              <a:cs typeface="+mn-ea"/>
              <a:sym typeface="+mn-lt"/>
            </a:endParaRPr>
          </a:p>
        </p:txBody>
      </p:sp>
      <p:sp>
        <p:nvSpPr>
          <p:cNvPr id="27" name="文本框 26"/>
          <p:cNvSpPr txBox="1"/>
          <p:nvPr/>
        </p:nvSpPr>
        <p:spPr>
          <a:xfrm>
            <a:off x="4925482" y="3938261"/>
            <a:ext cx="2313090" cy="369332"/>
          </a:xfrm>
          <a:prstGeom prst="rect">
            <a:avLst/>
          </a:prstGeom>
          <a:noFill/>
        </p:spPr>
        <p:txBody>
          <a:bodyPr wrap="square" rtlCol="0">
            <a:spAutoFit/>
          </a:bodyPr>
          <a:lstStyle/>
          <a:p>
            <a:pPr algn="ctr"/>
            <a:r>
              <a:rPr lang="en-US" altLang="zh-CN" dirty="0">
                <a:solidFill>
                  <a:srgbClr val="19122F"/>
                </a:solidFill>
                <a:cs typeface="+mn-ea"/>
                <a:sym typeface="+mn-lt"/>
              </a:rPr>
              <a:t>Add Your Title</a:t>
            </a:r>
            <a:endParaRPr lang="zh-CN" altLang="en-US" dirty="0">
              <a:solidFill>
                <a:srgbClr val="19122F"/>
              </a:solidFill>
              <a:cs typeface="+mn-ea"/>
              <a:sym typeface="+mn-lt"/>
            </a:endParaRPr>
          </a:p>
        </p:txBody>
      </p:sp>
      <p:cxnSp>
        <p:nvCxnSpPr>
          <p:cNvPr id="32" name="直接连接符 31"/>
          <p:cNvCxnSpPr/>
          <p:nvPr/>
        </p:nvCxnSpPr>
        <p:spPr>
          <a:xfrm>
            <a:off x="8322060" y="4426673"/>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385443" y="4517664"/>
            <a:ext cx="2334878" cy="817981"/>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a:t>
            </a:r>
            <a:endParaRPr lang="zh-CN" altLang="en-US" sz="1100" dirty="0">
              <a:solidFill>
                <a:srgbClr val="19122F"/>
              </a:solidFill>
              <a:cs typeface="+mn-ea"/>
              <a:sym typeface="+mn-lt"/>
            </a:endParaRPr>
          </a:p>
        </p:txBody>
      </p:sp>
      <p:sp>
        <p:nvSpPr>
          <p:cNvPr id="34" name="文本框 33"/>
          <p:cNvSpPr txBox="1"/>
          <p:nvPr/>
        </p:nvSpPr>
        <p:spPr>
          <a:xfrm>
            <a:off x="7385443" y="3938261"/>
            <a:ext cx="2313090" cy="369332"/>
          </a:xfrm>
          <a:prstGeom prst="rect">
            <a:avLst/>
          </a:prstGeom>
          <a:noFill/>
        </p:spPr>
        <p:txBody>
          <a:bodyPr wrap="square" rtlCol="0">
            <a:spAutoFit/>
          </a:bodyPr>
          <a:lstStyle/>
          <a:p>
            <a:pPr algn="ctr"/>
            <a:r>
              <a:rPr lang="en-US" altLang="zh-CN" dirty="0">
                <a:solidFill>
                  <a:srgbClr val="19122F"/>
                </a:solidFill>
                <a:cs typeface="+mn-ea"/>
                <a:sym typeface="+mn-lt"/>
              </a:rPr>
              <a:t>Add Your Title</a:t>
            </a:r>
            <a:endParaRPr lang="zh-CN" altLang="en-US" dirty="0">
              <a:solidFill>
                <a:srgbClr val="19122F"/>
              </a:solidFill>
              <a:cs typeface="+mn-ea"/>
              <a:sym typeface="+mn-lt"/>
            </a:endParaRPr>
          </a:p>
        </p:txBody>
      </p:sp>
      <p:cxnSp>
        <p:nvCxnSpPr>
          <p:cNvPr id="36" name="直接连接符 35"/>
          <p:cNvCxnSpPr/>
          <p:nvPr/>
        </p:nvCxnSpPr>
        <p:spPr>
          <a:xfrm>
            <a:off x="10782020" y="4426673"/>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45403" y="4517664"/>
            <a:ext cx="2334878" cy="817981"/>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 PPT template for the rice husk designer pencil demo works, focusing on the</a:t>
            </a:r>
            <a:endParaRPr lang="zh-CN" altLang="en-US" sz="1100" dirty="0">
              <a:solidFill>
                <a:srgbClr val="19122F"/>
              </a:solidFill>
              <a:cs typeface="+mn-ea"/>
              <a:sym typeface="+mn-lt"/>
            </a:endParaRPr>
          </a:p>
        </p:txBody>
      </p:sp>
      <p:sp>
        <p:nvSpPr>
          <p:cNvPr id="38" name="文本框 37"/>
          <p:cNvSpPr txBox="1"/>
          <p:nvPr/>
        </p:nvSpPr>
        <p:spPr>
          <a:xfrm>
            <a:off x="9845403" y="3938261"/>
            <a:ext cx="2313090" cy="369332"/>
          </a:xfrm>
          <a:prstGeom prst="rect">
            <a:avLst/>
          </a:prstGeom>
          <a:noFill/>
        </p:spPr>
        <p:txBody>
          <a:bodyPr wrap="square" rtlCol="0">
            <a:spAutoFit/>
          </a:bodyPr>
          <a:lstStyle/>
          <a:p>
            <a:pPr algn="ctr"/>
            <a:r>
              <a:rPr lang="en-US" altLang="zh-CN" dirty="0">
                <a:solidFill>
                  <a:srgbClr val="19122F"/>
                </a:solidFill>
                <a:cs typeface="+mn-ea"/>
                <a:sym typeface="+mn-lt"/>
              </a:rPr>
              <a:t>Add Your Title</a:t>
            </a:r>
            <a:endParaRPr lang="zh-CN" altLang="en-US" dirty="0">
              <a:solidFill>
                <a:srgbClr val="19122F"/>
              </a:solidFill>
              <a:cs typeface="+mn-ea"/>
              <a:sym typeface="+mn-lt"/>
            </a:endParaRPr>
          </a:p>
        </p:txBody>
      </p:sp>
      <p:sp>
        <p:nvSpPr>
          <p:cNvPr id="39" name="文本框 38"/>
          <p:cNvSpPr txBox="1"/>
          <p:nvPr/>
        </p:nvSpPr>
        <p:spPr>
          <a:xfrm>
            <a:off x="4178924" y="365398"/>
            <a:ext cx="383415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cs typeface="+mn-ea"/>
                <a:sym typeface="+mn-lt"/>
              </a:rPr>
              <a:t>ADD YOUR TITLE</a:t>
            </a:r>
            <a:endParaRPr kumimoji="0" lang="zh-CN" altLang="en-US" sz="24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200329"/>
          </a:xfrm>
          <a:prstGeom prst="rect">
            <a:avLst/>
          </a:prstGeom>
          <a:noFill/>
        </p:spPr>
        <p:txBody>
          <a:bodyPr wrap="square" rtlCol="0">
            <a:spAutoFit/>
          </a:bodyPr>
          <a:lstStyle/>
          <a:p>
            <a:pPr algn="ctr"/>
            <a:r>
              <a:rPr lang="en-US" altLang="zh-CN" sz="7200" dirty="0">
                <a:solidFill>
                  <a:schemeClr val="bg1"/>
                </a:solidFill>
                <a:cs typeface="+mn-ea"/>
                <a:sym typeface="+mn-lt"/>
              </a:rPr>
              <a:t>02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737235"/>
          </a:xfrm>
          <a:prstGeom prst="rect">
            <a:avLst/>
          </a:prstGeom>
        </p:spPr>
        <p:txBody>
          <a:bodyPr wrap="square">
            <a:spAutoFit/>
          </a:bodyPr>
          <a:lstStyle/>
          <a:p>
            <a:pPr algn="ctr">
              <a:lnSpc>
                <a:spcPct val="150000"/>
              </a:lnSpc>
            </a:pPr>
            <a:r>
              <a:rPr lang="en-US" altLang="zh-CN" sz="1400" dirty="0">
                <a:solidFill>
                  <a:schemeClr val="bg1"/>
                </a:solidFill>
                <a:cs typeface="+mn-ea"/>
                <a:sym typeface="+mn-lt"/>
              </a:rPr>
              <a:t>Lambda function là các hàm không có tên. Chúng thường được sử dụng như các tham số để truyền vào 1 hàm khác . Lambda function còn có thể được biểu diễn dưới dạng các biến</a:t>
            </a:r>
            <a:endParaRPr lang="en-US" altLang="zh-CN" sz="1400" dirty="0">
              <a:solidFill>
                <a:schemeClr val="bg1"/>
              </a:solidFill>
              <a:cs typeface="+mn-ea"/>
              <a:sym typeface="+mn-lt"/>
            </a:endParaRPr>
          </a:p>
        </p:txBody>
      </p:sp>
      <p:sp>
        <p:nvSpPr>
          <p:cNvPr id="15" name="矩形 14"/>
          <p:cNvSpPr/>
          <p:nvPr/>
        </p:nvSpPr>
        <p:spPr>
          <a:xfrm>
            <a:off x="4146095" y="3820171"/>
            <a:ext cx="3899811" cy="583565"/>
          </a:xfrm>
          <a:prstGeom prst="rect">
            <a:avLst/>
          </a:prstGeom>
        </p:spPr>
        <p:txBody>
          <a:bodyPr wrap="square">
            <a:spAutoFit/>
          </a:bodyPr>
          <a:lstStyle/>
          <a:p>
            <a:pPr algn="ctr"/>
            <a:r>
              <a:rPr lang="en-US" sz="3200" dirty="0">
                <a:solidFill>
                  <a:schemeClr val="bg1"/>
                </a:solidFill>
                <a:latin typeface="Montserrat Extra Bold" panose="00000900000000000000" pitchFamily="50" charset="0"/>
                <a:cs typeface="+mn-ea"/>
                <a:sym typeface="+mn-lt"/>
              </a:rPr>
              <a:t>Lambdas</a:t>
            </a:r>
            <a:endParaRPr 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qqjpnbu">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6893</Words>
  <Application>WPS Presentation</Application>
  <PresentationFormat>宽屏</PresentationFormat>
  <Paragraphs>311</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Montserrat Extra Bold</vt:lpstr>
      <vt:lpstr>Uroob</vt:lpstr>
      <vt:lpstr>Times New Roman</vt:lpstr>
      <vt:lpstr>Montserrat Light</vt:lpstr>
      <vt:lpstr>Gubbi</vt:lpstr>
      <vt:lpstr>微软雅黑</vt:lpstr>
      <vt:lpstr>Droid Sans Fallback</vt:lpstr>
      <vt:lpstr/>
      <vt:lpstr>Arial Unicode MS</vt:lpstr>
      <vt:lpstr>SimSun</vt:lpstr>
      <vt:lpstr>Calibri</vt:lpstr>
      <vt:lpstr>Webdings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dc:title>
  <dc:creator>Administrator</dc:creator>
  <cp:lastModifiedBy>tho</cp:lastModifiedBy>
  <cp:revision>28</cp:revision>
  <dcterms:created xsi:type="dcterms:W3CDTF">2019-07-15T15:28:05Z</dcterms:created>
  <dcterms:modified xsi:type="dcterms:W3CDTF">2019-07-15T15:28:05Z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