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8" r:id="rId4"/>
    <p:sldId id="259" r:id="rId5"/>
    <p:sldId id="260" r:id="rId6"/>
    <p:sldId id="261" r:id="rId7"/>
    <p:sldId id="262" r:id="rId8"/>
    <p:sldId id="263" r:id="rId9"/>
    <p:sldId id="264" r:id="rId10"/>
    <p:sldId id="268"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2"/>
    <p:restoredTop sz="95755"/>
  </p:normalViewPr>
  <p:slideViewPr>
    <p:cSldViewPr snapToGrid="0">
      <p:cViewPr varScale="1">
        <p:scale>
          <a:sx n="119" d="100"/>
          <a:sy n="119" d="100"/>
        </p:scale>
        <p:origin x="216"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BD879-EF6B-BCF8-CA0E-329BD78AC2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FDAE7E-B64C-6EDB-A94C-D25F02543A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321F1E-DA58-A664-93BC-ECF85F810D21}"/>
              </a:ext>
            </a:extLst>
          </p:cNvPr>
          <p:cNvSpPr>
            <a:spLocks noGrp="1"/>
          </p:cNvSpPr>
          <p:nvPr>
            <p:ph type="dt" sz="half" idx="10"/>
          </p:nvPr>
        </p:nvSpPr>
        <p:spPr/>
        <p:txBody>
          <a:bodyPr/>
          <a:lstStyle/>
          <a:p>
            <a:fld id="{3F64CD47-0E3D-764A-84DA-729078292D00}" type="datetimeFigureOut">
              <a:rPr lang="en-US" smtClean="0"/>
              <a:t>2/11/24</a:t>
            </a:fld>
            <a:endParaRPr lang="en-US"/>
          </a:p>
        </p:txBody>
      </p:sp>
      <p:sp>
        <p:nvSpPr>
          <p:cNvPr id="5" name="Footer Placeholder 4">
            <a:extLst>
              <a:ext uri="{FF2B5EF4-FFF2-40B4-BE49-F238E27FC236}">
                <a16:creationId xmlns:a16="http://schemas.microsoft.com/office/drawing/2014/main" id="{D6C20E86-10BA-5515-8753-06360BE0B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DA8612-4E9F-A220-D7AD-1DDAB998AE59}"/>
              </a:ext>
            </a:extLst>
          </p:cNvPr>
          <p:cNvSpPr>
            <a:spLocks noGrp="1"/>
          </p:cNvSpPr>
          <p:nvPr>
            <p:ph type="sldNum" sz="quarter" idx="12"/>
          </p:nvPr>
        </p:nvSpPr>
        <p:spPr/>
        <p:txBody>
          <a:bodyPr/>
          <a:lstStyle/>
          <a:p>
            <a:fld id="{E49D8E3D-62BE-0546-8D8C-5EB7B2D82848}" type="slidenum">
              <a:rPr lang="en-US" smtClean="0"/>
              <a:t>‹#›</a:t>
            </a:fld>
            <a:endParaRPr lang="en-US"/>
          </a:p>
        </p:txBody>
      </p:sp>
    </p:spTree>
    <p:extLst>
      <p:ext uri="{BB962C8B-B14F-4D97-AF65-F5344CB8AC3E}">
        <p14:creationId xmlns:p14="http://schemas.microsoft.com/office/powerpoint/2010/main" val="2531652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5C7F4-54E9-E0B6-CEDE-1569AB2931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98C0F4-DB81-F9A3-B066-5B6B0AB4BF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77EA9-159F-9009-8797-6D577F4957F9}"/>
              </a:ext>
            </a:extLst>
          </p:cNvPr>
          <p:cNvSpPr>
            <a:spLocks noGrp="1"/>
          </p:cNvSpPr>
          <p:nvPr>
            <p:ph type="dt" sz="half" idx="10"/>
          </p:nvPr>
        </p:nvSpPr>
        <p:spPr/>
        <p:txBody>
          <a:bodyPr/>
          <a:lstStyle/>
          <a:p>
            <a:fld id="{3F64CD47-0E3D-764A-84DA-729078292D00}" type="datetimeFigureOut">
              <a:rPr lang="en-US" smtClean="0"/>
              <a:t>2/11/24</a:t>
            </a:fld>
            <a:endParaRPr lang="en-US"/>
          </a:p>
        </p:txBody>
      </p:sp>
      <p:sp>
        <p:nvSpPr>
          <p:cNvPr id="5" name="Footer Placeholder 4">
            <a:extLst>
              <a:ext uri="{FF2B5EF4-FFF2-40B4-BE49-F238E27FC236}">
                <a16:creationId xmlns:a16="http://schemas.microsoft.com/office/drawing/2014/main" id="{654C941B-7D05-C0B0-D0D4-8BE9E46F84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29C5C-C579-FA06-DFF6-ECD0E1CBB8B0}"/>
              </a:ext>
            </a:extLst>
          </p:cNvPr>
          <p:cNvSpPr>
            <a:spLocks noGrp="1"/>
          </p:cNvSpPr>
          <p:nvPr>
            <p:ph type="sldNum" sz="quarter" idx="12"/>
          </p:nvPr>
        </p:nvSpPr>
        <p:spPr/>
        <p:txBody>
          <a:bodyPr/>
          <a:lstStyle/>
          <a:p>
            <a:fld id="{E49D8E3D-62BE-0546-8D8C-5EB7B2D82848}" type="slidenum">
              <a:rPr lang="en-US" smtClean="0"/>
              <a:t>‹#›</a:t>
            </a:fld>
            <a:endParaRPr lang="en-US"/>
          </a:p>
        </p:txBody>
      </p:sp>
    </p:spTree>
    <p:extLst>
      <p:ext uri="{BB962C8B-B14F-4D97-AF65-F5344CB8AC3E}">
        <p14:creationId xmlns:p14="http://schemas.microsoft.com/office/powerpoint/2010/main" val="148417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7FD70D-77C5-71F1-16EE-D8AE3C5C02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40DA3E-4BB8-26E2-3BEB-ADCDF5D2A4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EDB1FA-0946-93E5-939B-48BB0998AFBD}"/>
              </a:ext>
            </a:extLst>
          </p:cNvPr>
          <p:cNvSpPr>
            <a:spLocks noGrp="1"/>
          </p:cNvSpPr>
          <p:nvPr>
            <p:ph type="dt" sz="half" idx="10"/>
          </p:nvPr>
        </p:nvSpPr>
        <p:spPr/>
        <p:txBody>
          <a:bodyPr/>
          <a:lstStyle/>
          <a:p>
            <a:fld id="{3F64CD47-0E3D-764A-84DA-729078292D00}" type="datetimeFigureOut">
              <a:rPr lang="en-US" smtClean="0"/>
              <a:t>2/11/24</a:t>
            </a:fld>
            <a:endParaRPr lang="en-US"/>
          </a:p>
        </p:txBody>
      </p:sp>
      <p:sp>
        <p:nvSpPr>
          <p:cNvPr id="5" name="Footer Placeholder 4">
            <a:extLst>
              <a:ext uri="{FF2B5EF4-FFF2-40B4-BE49-F238E27FC236}">
                <a16:creationId xmlns:a16="http://schemas.microsoft.com/office/drawing/2014/main" id="{CE6595AC-C292-A114-331B-1B3891A1A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465CAA-9C65-EF57-5626-6413DAEA3465}"/>
              </a:ext>
            </a:extLst>
          </p:cNvPr>
          <p:cNvSpPr>
            <a:spLocks noGrp="1"/>
          </p:cNvSpPr>
          <p:nvPr>
            <p:ph type="sldNum" sz="quarter" idx="12"/>
          </p:nvPr>
        </p:nvSpPr>
        <p:spPr/>
        <p:txBody>
          <a:bodyPr/>
          <a:lstStyle/>
          <a:p>
            <a:fld id="{E49D8E3D-62BE-0546-8D8C-5EB7B2D82848}" type="slidenum">
              <a:rPr lang="en-US" smtClean="0"/>
              <a:t>‹#›</a:t>
            </a:fld>
            <a:endParaRPr lang="en-US"/>
          </a:p>
        </p:txBody>
      </p:sp>
    </p:spTree>
    <p:extLst>
      <p:ext uri="{BB962C8B-B14F-4D97-AF65-F5344CB8AC3E}">
        <p14:creationId xmlns:p14="http://schemas.microsoft.com/office/powerpoint/2010/main" val="4265759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0F8E-4CB6-C90C-C345-07B1214A53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949B7C-F5F7-4306-149A-D72E174493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FBB35-8F4B-3DB7-3D60-EAD4F57499A8}"/>
              </a:ext>
            </a:extLst>
          </p:cNvPr>
          <p:cNvSpPr>
            <a:spLocks noGrp="1"/>
          </p:cNvSpPr>
          <p:nvPr>
            <p:ph type="dt" sz="half" idx="10"/>
          </p:nvPr>
        </p:nvSpPr>
        <p:spPr/>
        <p:txBody>
          <a:bodyPr/>
          <a:lstStyle/>
          <a:p>
            <a:fld id="{3F64CD47-0E3D-764A-84DA-729078292D00}" type="datetimeFigureOut">
              <a:rPr lang="en-US" smtClean="0"/>
              <a:t>2/11/24</a:t>
            </a:fld>
            <a:endParaRPr lang="en-US"/>
          </a:p>
        </p:txBody>
      </p:sp>
      <p:sp>
        <p:nvSpPr>
          <p:cNvPr id="5" name="Footer Placeholder 4">
            <a:extLst>
              <a:ext uri="{FF2B5EF4-FFF2-40B4-BE49-F238E27FC236}">
                <a16:creationId xmlns:a16="http://schemas.microsoft.com/office/drawing/2014/main" id="{5E3E7B6D-03DA-05CC-177E-F19F53BE5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1145D-BF0D-F29E-13C2-ED96D09EC2BA}"/>
              </a:ext>
            </a:extLst>
          </p:cNvPr>
          <p:cNvSpPr>
            <a:spLocks noGrp="1"/>
          </p:cNvSpPr>
          <p:nvPr>
            <p:ph type="sldNum" sz="quarter" idx="12"/>
          </p:nvPr>
        </p:nvSpPr>
        <p:spPr/>
        <p:txBody>
          <a:bodyPr/>
          <a:lstStyle/>
          <a:p>
            <a:fld id="{E49D8E3D-62BE-0546-8D8C-5EB7B2D82848}" type="slidenum">
              <a:rPr lang="en-US" smtClean="0"/>
              <a:t>‹#›</a:t>
            </a:fld>
            <a:endParaRPr lang="en-US"/>
          </a:p>
        </p:txBody>
      </p:sp>
    </p:spTree>
    <p:extLst>
      <p:ext uri="{BB962C8B-B14F-4D97-AF65-F5344CB8AC3E}">
        <p14:creationId xmlns:p14="http://schemas.microsoft.com/office/powerpoint/2010/main" val="1601168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335F-8EAD-B82A-B177-0914F1238C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0237E2-A5A6-AEDE-8CD8-0AAB005B5A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F9D983-F074-E7E3-93D6-CF9BCB976D8A}"/>
              </a:ext>
            </a:extLst>
          </p:cNvPr>
          <p:cNvSpPr>
            <a:spLocks noGrp="1"/>
          </p:cNvSpPr>
          <p:nvPr>
            <p:ph type="dt" sz="half" idx="10"/>
          </p:nvPr>
        </p:nvSpPr>
        <p:spPr/>
        <p:txBody>
          <a:bodyPr/>
          <a:lstStyle/>
          <a:p>
            <a:fld id="{3F64CD47-0E3D-764A-84DA-729078292D00}" type="datetimeFigureOut">
              <a:rPr lang="en-US" smtClean="0"/>
              <a:t>2/11/24</a:t>
            </a:fld>
            <a:endParaRPr lang="en-US"/>
          </a:p>
        </p:txBody>
      </p:sp>
      <p:sp>
        <p:nvSpPr>
          <p:cNvPr id="5" name="Footer Placeholder 4">
            <a:extLst>
              <a:ext uri="{FF2B5EF4-FFF2-40B4-BE49-F238E27FC236}">
                <a16:creationId xmlns:a16="http://schemas.microsoft.com/office/drawing/2014/main" id="{0A8D6EC6-6116-4844-F795-1694A6F6F1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588E77-3CA8-DEE3-04A1-B01E35AE3214}"/>
              </a:ext>
            </a:extLst>
          </p:cNvPr>
          <p:cNvSpPr>
            <a:spLocks noGrp="1"/>
          </p:cNvSpPr>
          <p:nvPr>
            <p:ph type="sldNum" sz="quarter" idx="12"/>
          </p:nvPr>
        </p:nvSpPr>
        <p:spPr/>
        <p:txBody>
          <a:bodyPr/>
          <a:lstStyle/>
          <a:p>
            <a:fld id="{E49D8E3D-62BE-0546-8D8C-5EB7B2D82848}" type="slidenum">
              <a:rPr lang="en-US" smtClean="0"/>
              <a:t>‹#›</a:t>
            </a:fld>
            <a:endParaRPr lang="en-US"/>
          </a:p>
        </p:txBody>
      </p:sp>
    </p:spTree>
    <p:extLst>
      <p:ext uri="{BB962C8B-B14F-4D97-AF65-F5344CB8AC3E}">
        <p14:creationId xmlns:p14="http://schemas.microsoft.com/office/powerpoint/2010/main" val="2442351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DC121-3B66-0A45-2BAA-3E909D2475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7A02B2-70AF-227F-E9CF-7C9362AF65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F1E576-517F-7B2E-BA24-80FF93197C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1A3C4C-FE26-48DD-937C-FD5778550B24}"/>
              </a:ext>
            </a:extLst>
          </p:cNvPr>
          <p:cNvSpPr>
            <a:spLocks noGrp="1"/>
          </p:cNvSpPr>
          <p:nvPr>
            <p:ph type="dt" sz="half" idx="10"/>
          </p:nvPr>
        </p:nvSpPr>
        <p:spPr/>
        <p:txBody>
          <a:bodyPr/>
          <a:lstStyle/>
          <a:p>
            <a:fld id="{3F64CD47-0E3D-764A-84DA-729078292D00}" type="datetimeFigureOut">
              <a:rPr lang="en-US" smtClean="0"/>
              <a:t>2/11/24</a:t>
            </a:fld>
            <a:endParaRPr lang="en-US"/>
          </a:p>
        </p:txBody>
      </p:sp>
      <p:sp>
        <p:nvSpPr>
          <p:cNvPr id="6" name="Footer Placeholder 5">
            <a:extLst>
              <a:ext uri="{FF2B5EF4-FFF2-40B4-BE49-F238E27FC236}">
                <a16:creationId xmlns:a16="http://schemas.microsoft.com/office/drawing/2014/main" id="{F0DF91B8-C075-F591-7E75-DC2BE05200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050DB2-07C3-7764-8CC0-6EAEDA1C35E7}"/>
              </a:ext>
            </a:extLst>
          </p:cNvPr>
          <p:cNvSpPr>
            <a:spLocks noGrp="1"/>
          </p:cNvSpPr>
          <p:nvPr>
            <p:ph type="sldNum" sz="quarter" idx="12"/>
          </p:nvPr>
        </p:nvSpPr>
        <p:spPr/>
        <p:txBody>
          <a:bodyPr/>
          <a:lstStyle/>
          <a:p>
            <a:fld id="{E49D8E3D-62BE-0546-8D8C-5EB7B2D82848}" type="slidenum">
              <a:rPr lang="en-US" smtClean="0"/>
              <a:t>‹#›</a:t>
            </a:fld>
            <a:endParaRPr lang="en-US"/>
          </a:p>
        </p:txBody>
      </p:sp>
    </p:spTree>
    <p:extLst>
      <p:ext uri="{BB962C8B-B14F-4D97-AF65-F5344CB8AC3E}">
        <p14:creationId xmlns:p14="http://schemas.microsoft.com/office/powerpoint/2010/main" val="332192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C2952-8667-996C-9FC5-B158DAAFB2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A06324-1ABF-79B7-95BE-B88B68DD8C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D0D312-059E-1BF5-3EB6-4F11231EC2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E35856-3C7D-0198-F58D-20377F2C51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F6C425-A911-70E5-8ABB-91A0F660A8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5CA155-2E10-8042-3AD2-2681C153CBDF}"/>
              </a:ext>
            </a:extLst>
          </p:cNvPr>
          <p:cNvSpPr>
            <a:spLocks noGrp="1"/>
          </p:cNvSpPr>
          <p:nvPr>
            <p:ph type="dt" sz="half" idx="10"/>
          </p:nvPr>
        </p:nvSpPr>
        <p:spPr/>
        <p:txBody>
          <a:bodyPr/>
          <a:lstStyle/>
          <a:p>
            <a:fld id="{3F64CD47-0E3D-764A-84DA-729078292D00}" type="datetimeFigureOut">
              <a:rPr lang="en-US" smtClean="0"/>
              <a:t>2/11/24</a:t>
            </a:fld>
            <a:endParaRPr lang="en-US"/>
          </a:p>
        </p:txBody>
      </p:sp>
      <p:sp>
        <p:nvSpPr>
          <p:cNvPr id="8" name="Footer Placeholder 7">
            <a:extLst>
              <a:ext uri="{FF2B5EF4-FFF2-40B4-BE49-F238E27FC236}">
                <a16:creationId xmlns:a16="http://schemas.microsoft.com/office/drawing/2014/main" id="{EA6DFFDB-A897-DD9E-B1E1-999F00B85D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0A975E-4DC1-FBA5-2768-11E24599757D}"/>
              </a:ext>
            </a:extLst>
          </p:cNvPr>
          <p:cNvSpPr>
            <a:spLocks noGrp="1"/>
          </p:cNvSpPr>
          <p:nvPr>
            <p:ph type="sldNum" sz="quarter" idx="12"/>
          </p:nvPr>
        </p:nvSpPr>
        <p:spPr/>
        <p:txBody>
          <a:bodyPr/>
          <a:lstStyle/>
          <a:p>
            <a:fld id="{E49D8E3D-62BE-0546-8D8C-5EB7B2D82848}" type="slidenum">
              <a:rPr lang="en-US" smtClean="0"/>
              <a:t>‹#›</a:t>
            </a:fld>
            <a:endParaRPr lang="en-US"/>
          </a:p>
        </p:txBody>
      </p:sp>
    </p:spTree>
    <p:extLst>
      <p:ext uri="{BB962C8B-B14F-4D97-AF65-F5344CB8AC3E}">
        <p14:creationId xmlns:p14="http://schemas.microsoft.com/office/powerpoint/2010/main" val="368943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CECB-4C13-1536-D8EF-F0A53AEDC7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C2A1B0-F92A-1301-9670-939C6A865C0E}"/>
              </a:ext>
            </a:extLst>
          </p:cNvPr>
          <p:cNvSpPr>
            <a:spLocks noGrp="1"/>
          </p:cNvSpPr>
          <p:nvPr>
            <p:ph type="dt" sz="half" idx="10"/>
          </p:nvPr>
        </p:nvSpPr>
        <p:spPr/>
        <p:txBody>
          <a:bodyPr/>
          <a:lstStyle/>
          <a:p>
            <a:fld id="{3F64CD47-0E3D-764A-84DA-729078292D00}" type="datetimeFigureOut">
              <a:rPr lang="en-US" smtClean="0"/>
              <a:t>2/11/24</a:t>
            </a:fld>
            <a:endParaRPr lang="en-US"/>
          </a:p>
        </p:txBody>
      </p:sp>
      <p:sp>
        <p:nvSpPr>
          <p:cNvPr id="4" name="Footer Placeholder 3">
            <a:extLst>
              <a:ext uri="{FF2B5EF4-FFF2-40B4-BE49-F238E27FC236}">
                <a16:creationId xmlns:a16="http://schemas.microsoft.com/office/drawing/2014/main" id="{998C109F-6245-42FF-FF59-60A12C017F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C2D863-5BD1-D6AC-651D-A8049419E029}"/>
              </a:ext>
            </a:extLst>
          </p:cNvPr>
          <p:cNvSpPr>
            <a:spLocks noGrp="1"/>
          </p:cNvSpPr>
          <p:nvPr>
            <p:ph type="sldNum" sz="quarter" idx="12"/>
          </p:nvPr>
        </p:nvSpPr>
        <p:spPr/>
        <p:txBody>
          <a:bodyPr/>
          <a:lstStyle/>
          <a:p>
            <a:fld id="{E49D8E3D-62BE-0546-8D8C-5EB7B2D82848}" type="slidenum">
              <a:rPr lang="en-US" smtClean="0"/>
              <a:t>‹#›</a:t>
            </a:fld>
            <a:endParaRPr lang="en-US"/>
          </a:p>
        </p:txBody>
      </p:sp>
    </p:spTree>
    <p:extLst>
      <p:ext uri="{BB962C8B-B14F-4D97-AF65-F5344CB8AC3E}">
        <p14:creationId xmlns:p14="http://schemas.microsoft.com/office/powerpoint/2010/main" val="2912129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68D44E-A697-6F51-8F48-8DD8D04CF417}"/>
              </a:ext>
            </a:extLst>
          </p:cNvPr>
          <p:cNvSpPr>
            <a:spLocks noGrp="1"/>
          </p:cNvSpPr>
          <p:nvPr>
            <p:ph type="dt" sz="half" idx="10"/>
          </p:nvPr>
        </p:nvSpPr>
        <p:spPr/>
        <p:txBody>
          <a:bodyPr/>
          <a:lstStyle/>
          <a:p>
            <a:fld id="{3F64CD47-0E3D-764A-84DA-729078292D00}" type="datetimeFigureOut">
              <a:rPr lang="en-US" smtClean="0"/>
              <a:t>2/11/24</a:t>
            </a:fld>
            <a:endParaRPr lang="en-US"/>
          </a:p>
        </p:txBody>
      </p:sp>
      <p:sp>
        <p:nvSpPr>
          <p:cNvPr id="3" name="Footer Placeholder 2">
            <a:extLst>
              <a:ext uri="{FF2B5EF4-FFF2-40B4-BE49-F238E27FC236}">
                <a16:creationId xmlns:a16="http://schemas.microsoft.com/office/drawing/2014/main" id="{4C5FEFAA-E611-181E-FFC0-34EE5D3F7A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848972-B68A-B508-498F-F1BEE6624489}"/>
              </a:ext>
            </a:extLst>
          </p:cNvPr>
          <p:cNvSpPr>
            <a:spLocks noGrp="1"/>
          </p:cNvSpPr>
          <p:nvPr>
            <p:ph type="sldNum" sz="quarter" idx="12"/>
          </p:nvPr>
        </p:nvSpPr>
        <p:spPr/>
        <p:txBody>
          <a:bodyPr/>
          <a:lstStyle/>
          <a:p>
            <a:fld id="{E49D8E3D-62BE-0546-8D8C-5EB7B2D82848}" type="slidenum">
              <a:rPr lang="en-US" smtClean="0"/>
              <a:t>‹#›</a:t>
            </a:fld>
            <a:endParaRPr lang="en-US"/>
          </a:p>
        </p:txBody>
      </p:sp>
    </p:spTree>
    <p:extLst>
      <p:ext uri="{BB962C8B-B14F-4D97-AF65-F5344CB8AC3E}">
        <p14:creationId xmlns:p14="http://schemas.microsoft.com/office/powerpoint/2010/main" val="1900465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56003-8425-0071-E61A-C3DB85D084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561764-D990-53D9-D29F-4CE09B07E8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ACFA82-C6F6-D948-626D-9F8B9F36F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C92B9-F7F9-9263-5EB6-42736C617244}"/>
              </a:ext>
            </a:extLst>
          </p:cNvPr>
          <p:cNvSpPr>
            <a:spLocks noGrp="1"/>
          </p:cNvSpPr>
          <p:nvPr>
            <p:ph type="dt" sz="half" idx="10"/>
          </p:nvPr>
        </p:nvSpPr>
        <p:spPr/>
        <p:txBody>
          <a:bodyPr/>
          <a:lstStyle/>
          <a:p>
            <a:fld id="{3F64CD47-0E3D-764A-84DA-729078292D00}" type="datetimeFigureOut">
              <a:rPr lang="en-US" smtClean="0"/>
              <a:t>2/11/24</a:t>
            </a:fld>
            <a:endParaRPr lang="en-US"/>
          </a:p>
        </p:txBody>
      </p:sp>
      <p:sp>
        <p:nvSpPr>
          <p:cNvPr id="6" name="Footer Placeholder 5">
            <a:extLst>
              <a:ext uri="{FF2B5EF4-FFF2-40B4-BE49-F238E27FC236}">
                <a16:creationId xmlns:a16="http://schemas.microsoft.com/office/drawing/2014/main" id="{89F8AE4C-9B02-8F31-682E-A4424A2196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8158BB-9C0E-025D-EF39-DAF5CB4FBB60}"/>
              </a:ext>
            </a:extLst>
          </p:cNvPr>
          <p:cNvSpPr>
            <a:spLocks noGrp="1"/>
          </p:cNvSpPr>
          <p:nvPr>
            <p:ph type="sldNum" sz="quarter" idx="12"/>
          </p:nvPr>
        </p:nvSpPr>
        <p:spPr/>
        <p:txBody>
          <a:bodyPr/>
          <a:lstStyle/>
          <a:p>
            <a:fld id="{E49D8E3D-62BE-0546-8D8C-5EB7B2D82848}" type="slidenum">
              <a:rPr lang="en-US" smtClean="0"/>
              <a:t>‹#›</a:t>
            </a:fld>
            <a:endParaRPr lang="en-US"/>
          </a:p>
        </p:txBody>
      </p:sp>
    </p:spTree>
    <p:extLst>
      <p:ext uri="{BB962C8B-B14F-4D97-AF65-F5344CB8AC3E}">
        <p14:creationId xmlns:p14="http://schemas.microsoft.com/office/powerpoint/2010/main" val="512002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2E1AB-CCC8-7159-BF4C-4ACA67C1C2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0EBD2F-EC52-9674-FC47-77674FA39C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81952C-8B01-7955-6F25-F07AF1CA9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7D6DE3-6DED-BC22-D6CD-F6A50CE093C0}"/>
              </a:ext>
            </a:extLst>
          </p:cNvPr>
          <p:cNvSpPr>
            <a:spLocks noGrp="1"/>
          </p:cNvSpPr>
          <p:nvPr>
            <p:ph type="dt" sz="half" idx="10"/>
          </p:nvPr>
        </p:nvSpPr>
        <p:spPr/>
        <p:txBody>
          <a:bodyPr/>
          <a:lstStyle/>
          <a:p>
            <a:fld id="{3F64CD47-0E3D-764A-84DA-729078292D00}" type="datetimeFigureOut">
              <a:rPr lang="en-US" smtClean="0"/>
              <a:t>2/11/24</a:t>
            </a:fld>
            <a:endParaRPr lang="en-US"/>
          </a:p>
        </p:txBody>
      </p:sp>
      <p:sp>
        <p:nvSpPr>
          <p:cNvPr id="6" name="Footer Placeholder 5">
            <a:extLst>
              <a:ext uri="{FF2B5EF4-FFF2-40B4-BE49-F238E27FC236}">
                <a16:creationId xmlns:a16="http://schemas.microsoft.com/office/drawing/2014/main" id="{8A755ED1-503A-57DC-C13D-E6A07C9266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B4E992-D88F-0699-8812-5E083DE27925}"/>
              </a:ext>
            </a:extLst>
          </p:cNvPr>
          <p:cNvSpPr>
            <a:spLocks noGrp="1"/>
          </p:cNvSpPr>
          <p:nvPr>
            <p:ph type="sldNum" sz="quarter" idx="12"/>
          </p:nvPr>
        </p:nvSpPr>
        <p:spPr/>
        <p:txBody>
          <a:bodyPr/>
          <a:lstStyle/>
          <a:p>
            <a:fld id="{E49D8E3D-62BE-0546-8D8C-5EB7B2D82848}" type="slidenum">
              <a:rPr lang="en-US" smtClean="0"/>
              <a:t>‹#›</a:t>
            </a:fld>
            <a:endParaRPr lang="en-US"/>
          </a:p>
        </p:txBody>
      </p:sp>
    </p:spTree>
    <p:extLst>
      <p:ext uri="{BB962C8B-B14F-4D97-AF65-F5344CB8AC3E}">
        <p14:creationId xmlns:p14="http://schemas.microsoft.com/office/powerpoint/2010/main" val="113804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08810E-59FC-2650-F46F-46C41C72E0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365940-B439-7803-3537-8E064ED00D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78620-4F4B-92DF-00C2-677A3AE5FC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4CD47-0E3D-764A-84DA-729078292D00}" type="datetimeFigureOut">
              <a:rPr lang="en-US" smtClean="0"/>
              <a:t>2/11/24</a:t>
            </a:fld>
            <a:endParaRPr lang="en-US"/>
          </a:p>
        </p:txBody>
      </p:sp>
      <p:sp>
        <p:nvSpPr>
          <p:cNvPr id="5" name="Footer Placeholder 4">
            <a:extLst>
              <a:ext uri="{FF2B5EF4-FFF2-40B4-BE49-F238E27FC236}">
                <a16:creationId xmlns:a16="http://schemas.microsoft.com/office/drawing/2014/main" id="{2E8A894A-57AA-9CA2-9442-035FCBC516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6FF38-8D1A-6063-24B0-A6F4923833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D8E3D-62BE-0546-8D8C-5EB7B2D82848}" type="slidenum">
              <a:rPr lang="en-US" smtClean="0"/>
              <a:t>‹#›</a:t>
            </a:fld>
            <a:endParaRPr lang="en-US"/>
          </a:p>
        </p:txBody>
      </p:sp>
    </p:spTree>
    <p:extLst>
      <p:ext uri="{BB962C8B-B14F-4D97-AF65-F5344CB8AC3E}">
        <p14:creationId xmlns:p14="http://schemas.microsoft.com/office/powerpoint/2010/main" val="3812288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27447E-B0AA-FB70-A612-FE890426D824}"/>
              </a:ext>
            </a:extLst>
          </p:cNvPr>
          <p:cNvSpPr txBox="1"/>
          <p:nvPr/>
        </p:nvSpPr>
        <p:spPr>
          <a:xfrm>
            <a:off x="311938" y="188869"/>
            <a:ext cx="11236749" cy="6463308"/>
          </a:xfrm>
          <a:prstGeom prst="rect">
            <a:avLst/>
          </a:prstGeom>
          <a:noFill/>
        </p:spPr>
        <p:txBody>
          <a:bodyPr wrap="square">
            <a:spAutoFit/>
          </a:bodyPr>
          <a:lstStyle/>
          <a:p>
            <a:r>
              <a:rPr lang="en-US" b="0" dirty="0">
                <a:solidFill>
                  <a:srgbClr val="FF0000"/>
                </a:solidFill>
                <a:effectLst/>
                <a:latin typeface="Dank Mono"/>
              </a:rPr>
              <a:t>Capital One Project </a:t>
            </a:r>
          </a:p>
          <a:p>
            <a:br>
              <a:rPr lang="en-US" b="0" dirty="0">
                <a:solidFill>
                  <a:srgbClr val="FF0000"/>
                </a:solidFill>
                <a:effectLst/>
                <a:latin typeface="Dank Mono"/>
              </a:rPr>
            </a:br>
            <a:r>
              <a:rPr lang="en-US" b="0" dirty="0">
                <a:solidFill>
                  <a:srgbClr val="FF0000"/>
                </a:solidFill>
                <a:effectLst/>
                <a:latin typeface="Dank Mono"/>
              </a:rPr>
              <a:t># Overview</a:t>
            </a:r>
          </a:p>
          <a:p>
            <a:r>
              <a:rPr lang="en-US" b="0" dirty="0">
                <a:effectLst/>
                <a:latin typeface="Dank Mono"/>
              </a:rPr>
              <a:t>This repository contains various </a:t>
            </a:r>
            <a:r>
              <a:rPr lang="en-US" b="0" dirty="0" err="1">
                <a:effectLst/>
                <a:latin typeface="Dank Mono"/>
              </a:rPr>
              <a:t>Jupyter</a:t>
            </a:r>
            <a:r>
              <a:rPr lang="en-US" b="0" dirty="0">
                <a:effectLst/>
                <a:latin typeface="Dank Mono"/>
              </a:rPr>
              <a:t> Notebooks and files related to a project focused on analyzing capital one transactions data. </a:t>
            </a:r>
          </a:p>
          <a:p>
            <a:r>
              <a:rPr lang="en-US" b="0" dirty="0">
                <a:effectLst/>
                <a:latin typeface="Dank Mono"/>
              </a:rPr>
              <a:t>The link to the dataset: https://</a:t>
            </a:r>
            <a:r>
              <a:rPr lang="en-US" b="0" dirty="0" err="1">
                <a:effectLst/>
                <a:latin typeface="Dank Mono"/>
              </a:rPr>
              <a:t>github.com</a:t>
            </a:r>
            <a:r>
              <a:rPr lang="en-US" b="0" dirty="0">
                <a:effectLst/>
                <a:latin typeface="Dank Mono"/>
              </a:rPr>
              <a:t>/</a:t>
            </a:r>
            <a:r>
              <a:rPr lang="en-US" b="0" dirty="0" err="1">
                <a:effectLst/>
                <a:latin typeface="Dank Mono"/>
              </a:rPr>
              <a:t>CapitalOneRecruiting</a:t>
            </a:r>
            <a:r>
              <a:rPr lang="en-US" b="0" dirty="0">
                <a:effectLst/>
                <a:latin typeface="Dank Mono"/>
              </a:rPr>
              <a:t>/DS</a:t>
            </a:r>
          </a:p>
          <a:p>
            <a:r>
              <a:rPr lang="en-US" b="0" dirty="0">
                <a:effectLst/>
                <a:latin typeface="Dank Mono"/>
              </a:rPr>
              <a:t>The project involves data preprocessing, visualization, wrangling and modeling. Below is a brief description of the files and directories present:</a:t>
            </a:r>
          </a:p>
          <a:p>
            <a:br>
              <a:rPr lang="en-US" b="0" dirty="0">
                <a:solidFill>
                  <a:srgbClr val="ABB2BF"/>
                </a:solidFill>
                <a:effectLst/>
                <a:latin typeface="Dank Mono"/>
              </a:rPr>
            </a:br>
            <a:r>
              <a:rPr lang="en-US" b="0" dirty="0">
                <a:solidFill>
                  <a:srgbClr val="FF0000"/>
                </a:solidFill>
                <a:effectLst/>
                <a:latin typeface="Dank Mono"/>
              </a:rPr>
              <a:t>## Files and Directories</a:t>
            </a:r>
          </a:p>
          <a:p>
            <a:br>
              <a:rPr lang="en-US" b="0" dirty="0">
                <a:solidFill>
                  <a:srgbClr val="ABB2BF"/>
                </a:solidFill>
                <a:effectLst/>
                <a:latin typeface="Dank Mono"/>
              </a:rPr>
            </a:br>
            <a:r>
              <a:rPr lang="en-US" b="0" dirty="0">
                <a:solidFill>
                  <a:schemeClr val="accent6"/>
                </a:solidFill>
                <a:effectLst/>
                <a:latin typeface="Dank Mono"/>
              </a:rPr>
              <a:t>- `01_main.ipynb`: </a:t>
            </a:r>
          </a:p>
          <a:p>
            <a:r>
              <a:rPr lang="en-US" b="0" dirty="0">
                <a:effectLst/>
                <a:latin typeface="Dank Mono"/>
              </a:rPr>
              <a:t>This notebook serves as the main entry point for the project, I unzip and check column with null and empty strings.</a:t>
            </a:r>
          </a:p>
          <a:p>
            <a:r>
              <a:rPr lang="en-US" b="0" dirty="0">
                <a:effectLst/>
                <a:latin typeface="Dank Mono"/>
              </a:rPr>
              <a:t>Also saved as pickle for faster loading </a:t>
            </a:r>
          </a:p>
          <a:p>
            <a:endParaRPr lang="en-US" b="0" dirty="0">
              <a:effectLst/>
              <a:latin typeface="Dank Mono"/>
            </a:endParaRPr>
          </a:p>
          <a:p>
            <a:r>
              <a:rPr lang="en-US" b="0" dirty="0">
                <a:solidFill>
                  <a:schemeClr val="accent6"/>
                </a:solidFill>
                <a:effectLst/>
                <a:latin typeface="Dank Mono"/>
              </a:rPr>
              <a:t>`02_preprocessing.ipynb`: </a:t>
            </a:r>
          </a:p>
          <a:p>
            <a:r>
              <a:rPr lang="en-US" b="0" dirty="0">
                <a:effectLst/>
                <a:latin typeface="Dank Mono"/>
              </a:rPr>
              <a:t>This notebook is dedicated to data preprocessing tasks, such as cleaning, transforming, statistical information and preparing the data for analysis.</a:t>
            </a:r>
          </a:p>
          <a:p>
            <a:r>
              <a:rPr lang="en-US" b="0" dirty="0">
                <a:effectLst/>
                <a:latin typeface="Dank Mono"/>
              </a:rPr>
              <a:t>Empty column was drop and the remaining was saved as an updated clean dataset </a:t>
            </a:r>
          </a:p>
          <a:p>
            <a:br>
              <a:rPr lang="en-US" b="0" dirty="0">
                <a:solidFill>
                  <a:srgbClr val="ABB2BF"/>
                </a:solidFill>
                <a:effectLst/>
                <a:latin typeface="Dank Mono"/>
              </a:rPr>
            </a:br>
            <a:r>
              <a:rPr lang="en-US" b="0" dirty="0">
                <a:solidFill>
                  <a:srgbClr val="E5C07B"/>
                </a:solidFill>
                <a:effectLst/>
                <a:latin typeface="Dank Mono"/>
              </a:rPr>
              <a:t>`</a:t>
            </a:r>
            <a:r>
              <a:rPr lang="en-US" b="0" dirty="0">
                <a:solidFill>
                  <a:srgbClr val="98C379"/>
                </a:solidFill>
                <a:effectLst/>
                <a:latin typeface="Dank Mono"/>
              </a:rPr>
              <a:t>03_plots.ipynb</a:t>
            </a:r>
            <a:r>
              <a:rPr lang="en-US" b="0" dirty="0">
                <a:solidFill>
                  <a:srgbClr val="E5C07B"/>
                </a:solidFill>
                <a:effectLst/>
                <a:latin typeface="Dank Mono"/>
              </a:rPr>
              <a:t>`</a:t>
            </a:r>
            <a:r>
              <a:rPr lang="en-US" b="0" dirty="0">
                <a:solidFill>
                  <a:srgbClr val="ABB2BF"/>
                </a:solidFill>
                <a:effectLst/>
                <a:latin typeface="Dank Mono"/>
              </a:rPr>
              <a:t>:</a:t>
            </a:r>
          </a:p>
          <a:p>
            <a:r>
              <a:rPr lang="en-US" b="0" dirty="0">
                <a:effectLst/>
                <a:latin typeface="Dank Mono"/>
              </a:rPr>
              <a:t>This notebook contains code for generating transactional plots based on the clean data.</a:t>
            </a:r>
          </a:p>
          <a:p>
            <a:r>
              <a:rPr lang="en-US" b="0" dirty="0">
                <a:effectLst/>
                <a:latin typeface="Dank Mono"/>
              </a:rPr>
              <a:t>Information about outliers was also visualize and hypothesis testing was done for distribution testing </a:t>
            </a:r>
          </a:p>
        </p:txBody>
      </p:sp>
    </p:spTree>
    <p:extLst>
      <p:ext uri="{BB962C8B-B14F-4D97-AF65-F5344CB8AC3E}">
        <p14:creationId xmlns:p14="http://schemas.microsoft.com/office/powerpoint/2010/main" val="1639896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69ECB8-11E1-611A-12CC-1589A1BCE55A}"/>
              </a:ext>
            </a:extLst>
          </p:cNvPr>
          <p:cNvSpPr>
            <a:spLocks noGrp="1"/>
          </p:cNvSpPr>
          <p:nvPr>
            <p:ph idx="1"/>
          </p:nvPr>
        </p:nvSpPr>
        <p:spPr>
          <a:xfrm>
            <a:off x="751702" y="1071863"/>
            <a:ext cx="10515600" cy="4351338"/>
          </a:xfrm>
        </p:spPr>
        <p:txBody>
          <a:bodyPr>
            <a:normAutofit fontScale="70000" lnSpcReduction="20000"/>
          </a:bodyPr>
          <a:lstStyle/>
          <a:p>
            <a:r>
              <a:rPr lang="en-US" dirty="0"/>
              <a:t>With an accuracy of 0.9531, the model demonstrates a high level of overall correctness in its predictions. This indicates that nearly 95.31% of the instances were correctly classified by the model.</a:t>
            </a:r>
          </a:p>
          <a:p>
            <a:endParaRPr lang="en-US" dirty="0"/>
          </a:p>
          <a:p>
            <a:r>
              <a:rPr lang="en-US" dirty="0"/>
              <a:t>Furthermore, the precision of 0.9451 suggests that when the model predicts a positive outcome, it is correct approximately 94.51% of the time. This metric is crucial, especially in scenarios where the cost of false positives is high.</a:t>
            </a:r>
          </a:p>
          <a:p>
            <a:endParaRPr lang="en-US" dirty="0"/>
          </a:p>
          <a:p>
            <a:r>
              <a:rPr lang="en-US" dirty="0"/>
              <a:t>The recall score of 0.9621 indicates that the model effectively captures a significant portion of the actual positive instances in the dataset, achieving a recall rate of approximately 96.21%. This is particularly important in scenarios where it's vital to identify as many positive cases as possible.</a:t>
            </a:r>
          </a:p>
          <a:p>
            <a:endParaRPr lang="en-US" dirty="0"/>
          </a:p>
          <a:p>
            <a:r>
              <a:rPr lang="en-US" dirty="0"/>
              <a:t>The F1 Score, which takes into account both precision and recall, provides a balanced measure of the model's performance. With an F1 Score of 0.9536, our model achieves a good balance between precision and recall, indicating robust performance across both metrics.</a:t>
            </a:r>
          </a:p>
        </p:txBody>
      </p:sp>
    </p:spTree>
    <p:extLst>
      <p:ext uri="{BB962C8B-B14F-4D97-AF65-F5344CB8AC3E}">
        <p14:creationId xmlns:p14="http://schemas.microsoft.com/office/powerpoint/2010/main" val="4268158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E8265C-CDA7-D2EB-A9D1-862851729281}"/>
              </a:ext>
            </a:extLst>
          </p:cNvPr>
          <p:cNvPicPr>
            <a:picLocks noChangeAspect="1"/>
          </p:cNvPicPr>
          <p:nvPr/>
        </p:nvPicPr>
        <p:blipFill>
          <a:blip r:embed="rId2"/>
          <a:stretch>
            <a:fillRect/>
          </a:stretch>
        </p:blipFill>
        <p:spPr>
          <a:xfrm>
            <a:off x="2149217" y="0"/>
            <a:ext cx="6311900" cy="4991100"/>
          </a:xfrm>
          <a:prstGeom prst="rect">
            <a:avLst/>
          </a:prstGeom>
        </p:spPr>
      </p:pic>
      <p:sp>
        <p:nvSpPr>
          <p:cNvPr id="6" name="TextBox 5">
            <a:extLst>
              <a:ext uri="{FF2B5EF4-FFF2-40B4-BE49-F238E27FC236}">
                <a16:creationId xmlns:a16="http://schemas.microsoft.com/office/drawing/2014/main" id="{7531F6E1-CCF7-D200-B2FD-1B1978D64749}"/>
              </a:ext>
            </a:extLst>
          </p:cNvPr>
          <p:cNvSpPr txBox="1"/>
          <p:nvPr/>
        </p:nvSpPr>
        <p:spPr>
          <a:xfrm>
            <a:off x="614747" y="4991100"/>
            <a:ext cx="10518689" cy="1754326"/>
          </a:xfrm>
          <a:prstGeom prst="rect">
            <a:avLst/>
          </a:prstGeom>
          <a:noFill/>
        </p:spPr>
        <p:txBody>
          <a:bodyPr wrap="square">
            <a:spAutoFit/>
          </a:bodyPr>
          <a:lstStyle/>
          <a:p>
            <a:r>
              <a:rPr lang="en-US" b="0" u="sng" dirty="0">
                <a:effectLst/>
                <a:latin typeface="Dank Mono"/>
              </a:rPr>
              <a:t>ROC Curve</a:t>
            </a:r>
          </a:p>
          <a:p>
            <a:br>
              <a:rPr lang="en-US" b="0" dirty="0">
                <a:effectLst/>
                <a:latin typeface="Dank Mono"/>
              </a:rPr>
            </a:br>
            <a:r>
              <a:rPr lang="en-US" b="0" dirty="0">
                <a:effectLst/>
                <a:latin typeface="Dank Mono"/>
              </a:rPr>
              <a:t>I referenced the following link for our ROC Curve analysis: https://</a:t>
            </a:r>
            <a:r>
              <a:rPr lang="en-US" b="0" dirty="0" err="1">
                <a:effectLst/>
                <a:latin typeface="Dank Mono"/>
              </a:rPr>
              <a:t>glassboxmedicine.com</a:t>
            </a:r>
            <a:r>
              <a:rPr lang="en-US" b="0" dirty="0">
                <a:effectLst/>
                <a:latin typeface="Dank Mono"/>
              </a:rPr>
              <a:t>/2019/02/23/measuring-performance-</a:t>
            </a:r>
            <a:r>
              <a:rPr lang="en-US" b="0" dirty="0" err="1">
                <a:effectLst/>
                <a:latin typeface="Dank Mono"/>
              </a:rPr>
              <a:t>auc</a:t>
            </a:r>
            <a:r>
              <a:rPr lang="en-US" b="0" dirty="0">
                <a:effectLst/>
                <a:latin typeface="Dank Mono"/>
              </a:rPr>
              <a:t>-</a:t>
            </a:r>
            <a:r>
              <a:rPr lang="en-US" b="0" dirty="0" err="1">
                <a:effectLst/>
                <a:latin typeface="Dank Mono"/>
              </a:rPr>
              <a:t>auroc</a:t>
            </a:r>
            <a:r>
              <a:rPr lang="en-US" b="0" dirty="0">
                <a:effectLst/>
                <a:latin typeface="Dank Mono"/>
              </a:rPr>
              <a:t>/</a:t>
            </a:r>
          </a:p>
          <a:p>
            <a:endParaRPr lang="en-US" b="0" dirty="0">
              <a:effectLst/>
              <a:latin typeface="Dank Mono"/>
            </a:endParaRPr>
          </a:p>
          <a:p>
            <a:r>
              <a:rPr lang="en-US" b="0" dirty="0">
                <a:effectLst/>
                <a:latin typeface="Dank Mono"/>
              </a:rPr>
              <a:t>Our model demonstrates a very good ROC Curve with an AUC of 0.95.</a:t>
            </a:r>
          </a:p>
        </p:txBody>
      </p:sp>
    </p:spTree>
    <p:extLst>
      <p:ext uri="{BB962C8B-B14F-4D97-AF65-F5344CB8AC3E}">
        <p14:creationId xmlns:p14="http://schemas.microsoft.com/office/powerpoint/2010/main" val="1825698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E237D7-50F2-0548-DEEC-712535F557F3}"/>
              </a:ext>
            </a:extLst>
          </p:cNvPr>
          <p:cNvPicPr>
            <a:picLocks noChangeAspect="1"/>
          </p:cNvPicPr>
          <p:nvPr/>
        </p:nvPicPr>
        <p:blipFill>
          <a:blip r:embed="rId2"/>
          <a:stretch>
            <a:fillRect/>
          </a:stretch>
        </p:blipFill>
        <p:spPr>
          <a:xfrm>
            <a:off x="2458137" y="0"/>
            <a:ext cx="6311900" cy="4991100"/>
          </a:xfrm>
          <a:prstGeom prst="rect">
            <a:avLst/>
          </a:prstGeom>
        </p:spPr>
      </p:pic>
      <p:sp>
        <p:nvSpPr>
          <p:cNvPr id="6" name="TextBox 5">
            <a:extLst>
              <a:ext uri="{FF2B5EF4-FFF2-40B4-BE49-F238E27FC236}">
                <a16:creationId xmlns:a16="http://schemas.microsoft.com/office/drawing/2014/main" id="{F153179D-6372-E159-E94C-A58F697ADBA2}"/>
              </a:ext>
            </a:extLst>
          </p:cNvPr>
          <p:cNvSpPr txBox="1"/>
          <p:nvPr/>
        </p:nvSpPr>
        <p:spPr>
          <a:xfrm>
            <a:off x="565322" y="4991100"/>
            <a:ext cx="10432192" cy="1754326"/>
          </a:xfrm>
          <a:prstGeom prst="rect">
            <a:avLst/>
          </a:prstGeom>
          <a:noFill/>
        </p:spPr>
        <p:txBody>
          <a:bodyPr wrap="square">
            <a:spAutoFit/>
          </a:bodyPr>
          <a:lstStyle/>
          <a:p>
            <a:r>
              <a:rPr lang="en-US" b="1" u="sng" dirty="0">
                <a:effectLst/>
                <a:latin typeface="Dank Mono"/>
              </a:rPr>
              <a:t>Precision-Recall Curve</a:t>
            </a:r>
          </a:p>
          <a:p>
            <a:br>
              <a:rPr lang="en-US" b="0" dirty="0">
                <a:effectLst/>
                <a:latin typeface="Dank Mono"/>
              </a:rPr>
            </a:br>
            <a:r>
              <a:rPr lang="en-US" b="0" dirty="0">
                <a:effectLst/>
                <a:latin typeface="Dank Mono"/>
              </a:rPr>
              <a:t>I used the reference link for our Precision-Recall Curve analysis: https://</a:t>
            </a:r>
            <a:r>
              <a:rPr lang="en-US" b="0" dirty="0" err="1">
                <a:effectLst/>
                <a:latin typeface="Dank Mono"/>
              </a:rPr>
              <a:t>analyticsindiamag.com</a:t>
            </a:r>
            <a:r>
              <a:rPr lang="en-US" b="0" dirty="0">
                <a:effectLst/>
                <a:latin typeface="Dank Mono"/>
              </a:rPr>
              <a:t>/complete-guide-to-understanding-precision-and-recall-curves/</a:t>
            </a:r>
          </a:p>
          <a:p>
            <a:endParaRPr lang="en-US" b="0" dirty="0">
              <a:effectLst/>
              <a:latin typeface="Dank Mono"/>
            </a:endParaRPr>
          </a:p>
          <a:p>
            <a:r>
              <a:rPr lang="en-US" b="0" dirty="0">
                <a:effectLst/>
                <a:latin typeface="Dank Mono"/>
              </a:rPr>
              <a:t>It's evident that our model exhibits a very good Precision-Recall Curve.</a:t>
            </a:r>
          </a:p>
        </p:txBody>
      </p:sp>
    </p:spTree>
    <p:extLst>
      <p:ext uri="{BB962C8B-B14F-4D97-AF65-F5344CB8AC3E}">
        <p14:creationId xmlns:p14="http://schemas.microsoft.com/office/powerpoint/2010/main" val="1816073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702F38-C07F-83E9-E05B-21FFA00DCEA0}"/>
              </a:ext>
            </a:extLst>
          </p:cNvPr>
          <p:cNvSpPr>
            <a:spLocks noGrp="1"/>
          </p:cNvSpPr>
          <p:nvPr>
            <p:ph idx="1"/>
          </p:nvPr>
        </p:nvSpPr>
        <p:spPr>
          <a:xfrm>
            <a:off x="838200" y="812371"/>
            <a:ext cx="10515600" cy="4351338"/>
          </a:xfrm>
        </p:spPr>
        <p:txBody>
          <a:bodyPr>
            <a:normAutofit/>
          </a:bodyPr>
          <a:lstStyle/>
          <a:p>
            <a:pPr marL="0" indent="0">
              <a:buNone/>
            </a:pPr>
            <a:r>
              <a:rPr lang="en-US" u="sng" dirty="0"/>
              <a:t>Given sufficient time:</a:t>
            </a:r>
          </a:p>
          <a:p>
            <a:r>
              <a:rPr lang="en-US" dirty="0"/>
              <a:t>I would proceed to test various column attributes to construct different Decision Tree models and assess their performance. Additionally, I would visualize the workings of the Decision Tree method to gain insights into its functioning.</a:t>
            </a:r>
          </a:p>
          <a:p>
            <a:r>
              <a:rPr lang="en-US" dirty="0"/>
              <a:t>I trained the model using Logistic Regression, and it yielded poor performance. </a:t>
            </a:r>
          </a:p>
          <a:p>
            <a:r>
              <a:rPr lang="en-US" dirty="0"/>
              <a:t>Furthermore, I would explore other methods outlined in this link: https://</a:t>
            </a:r>
            <a:r>
              <a:rPr lang="en-US" dirty="0" err="1"/>
              <a:t>sqream.com</a:t>
            </a:r>
            <a:r>
              <a:rPr lang="en-US" dirty="0"/>
              <a:t>/blog/fraud-detection-machine-learning/</a:t>
            </a:r>
          </a:p>
        </p:txBody>
      </p:sp>
    </p:spTree>
    <p:extLst>
      <p:ext uri="{BB962C8B-B14F-4D97-AF65-F5344CB8AC3E}">
        <p14:creationId xmlns:p14="http://schemas.microsoft.com/office/powerpoint/2010/main" val="933834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27447E-B0AA-FB70-A612-FE890426D824}"/>
              </a:ext>
            </a:extLst>
          </p:cNvPr>
          <p:cNvSpPr txBox="1"/>
          <p:nvPr/>
        </p:nvSpPr>
        <p:spPr>
          <a:xfrm>
            <a:off x="398202" y="344144"/>
            <a:ext cx="11236749" cy="6186309"/>
          </a:xfrm>
          <a:prstGeom prst="rect">
            <a:avLst/>
          </a:prstGeom>
          <a:noFill/>
        </p:spPr>
        <p:txBody>
          <a:bodyPr wrap="square">
            <a:spAutoFit/>
          </a:bodyPr>
          <a:lstStyle/>
          <a:p>
            <a:r>
              <a:rPr lang="en-US" b="0" dirty="0">
                <a:solidFill>
                  <a:schemeClr val="accent6"/>
                </a:solidFill>
                <a:effectLst/>
                <a:latin typeface="Dank Mono"/>
              </a:rPr>
              <a:t> `04_wrangling.ipynb`: </a:t>
            </a:r>
          </a:p>
          <a:p>
            <a:r>
              <a:rPr lang="en-US" b="0" dirty="0">
                <a:effectLst/>
                <a:latin typeface="Dank Mono"/>
              </a:rPr>
              <a:t>This notebook focuses on data wrangling tasks, which may involve checking for reversal and multi-swipe transaction.</a:t>
            </a:r>
          </a:p>
          <a:p>
            <a:r>
              <a:rPr lang="en-US" b="0" dirty="0">
                <a:effectLst/>
                <a:latin typeface="Dank Mono"/>
              </a:rPr>
              <a:t>Information about reversal and multi-swipe transaction was provided </a:t>
            </a:r>
          </a:p>
          <a:p>
            <a:br>
              <a:rPr lang="en-US" b="0" dirty="0">
                <a:solidFill>
                  <a:srgbClr val="ABB2BF"/>
                </a:solidFill>
                <a:effectLst/>
                <a:latin typeface="Dank Mono"/>
              </a:rPr>
            </a:br>
            <a:r>
              <a:rPr lang="en-US" b="0" dirty="0">
                <a:solidFill>
                  <a:schemeClr val="accent6"/>
                </a:solidFill>
                <a:effectLst/>
                <a:latin typeface="Dank Mono"/>
              </a:rPr>
              <a:t>`05_model.ipynb`: </a:t>
            </a:r>
          </a:p>
          <a:p>
            <a:r>
              <a:rPr lang="en-US" b="0" dirty="0">
                <a:effectLst/>
                <a:latin typeface="Dank Mono"/>
              </a:rPr>
              <a:t>These notebooks pertain to modeling tasks, such as building machine learning models or statistical analyses.</a:t>
            </a:r>
          </a:p>
          <a:p>
            <a:br>
              <a:rPr lang="en-US" b="0" dirty="0">
                <a:solidFill>
                  <a:srgbClr val="ABB2BF"/>
                </a:solidFill>
                <a:effectLst/>
                <a:latin typeface="Dank Mono"/>
              </a:rPr>
            </a:br>
            <a:r>
              <a:rPr lang="en-US" b="0" dirty="0">
                <a:solidFill>
                  <a:schemeClr val="accent6"/>
                </a:solidFill>
                <a:effectLst/>
                <a:latin typeface="Dank Mono"/>
              </a:rPr>
              <a:t>`</a:t>
            </a:r>
            <a:r>
              <a:rPr lang="en-US" b="0" dirty="0" err="1">
                <a:solidFill>
                  <a:schemeClr val="accent6"/>
                </a:solidFill>
                <a:effectLst/>
                <a:latin typeface="Dank Mono"/>
              </a:rPr>
              <a:t>utils.py</a:t>
            </a:r>
            <a:r>
              <a:rPr lang="en-US" b="0" dirty="0">
                <a:solidFill>
                  <a:schemeClr val="accent6"/>
                </a:solidFill>
                <a:effectLst/>
                <a:latin typeface="Dank Mono"/>
              </a:rPr>
              <a:t>`: </a:t>
            </a:r>
          </a:p>
          <a:p>
            <a:r>
              <a:rPr lang="en-US" b="0" dirty="0">
                <a:effectLst/>
                <a:latin typeface="Dank Mono"/>
              </a:rPr>
              <a:t>This Python file contains utility functions or helper code used across the project.</a:t>
            </a:r>
          </a:p>
          <a:p>
            <a:br>
              <a:rPr lang="en-US" b="0" dirty="0">
                <a:solidFill>
                  <a:srgbClr val="ABB2BF"/>
                </a:solidFill>
                <a:effectLst/>
                <a:latin typeface="Dank Mono"/>
              </a:rPr>
            </a:br>
            <a:r>
              <a:rPr lang="en-US" b="0" dirty="0">
                <a:solidFill>
                  <a:schemeClr val="accent6"/>
                </a:solidFill>
                <a:effectLst/>
                <a:latin typeface="Dank Mono"/>
              </a:rPr>
              <a:t>`</a:t>
            </a:r>
            <a:r>
              <a:rPr lang="en-US" b="0" dirty="0" err="1">
                <a:solidFill>
                  <a:schemeClr val="accent6"/>
                </a:solidFill>
                <a:effectLst/>
                <a:latin typeface="Dank Mono"/>
              </a:rPr>
              <a:t>requirements.txt</a:t>
            </a:r>
            <a:r>
              <a:rPr lang="en-US" b="0" dirty="0">
                <a:solidFill>
                  <a:schemeClr val="accent6"/>
                </a:solidFill>
                <a:effectLst/>
                <a:latin typeface="Dank Mono"/>
              </a:rPr>
              <a:t>`: </a:t>
            </a:r>
          </a:p>
          <a:p>
            <a:r>
              <a:rPr lang="en-US" b="0" dirty="0">
                <a:effectLst/>
                <a:latin typeface="Dank Mono"/>
              </a:rPr>
              <a:t>This file lists the Python dependencies required to run the project.</a:t>
            </a:r>
          </a:p>
          <a:p>
            <a:br>
              <a:rPr lang="en-US" b="0" dirty="0">
                <a:solidFill>
                  <a:srgbClr val="ABB2BF"/>
                </a:solidFill>
                <a:effectLst/>
                <a:latin typeface="Dank Mono"/>
              </a:rPr>
            </a:br>
            <a:r>
              <a:rPr lang="en-US" b="0" dirty="0">
                <a:solidFill>
                  <a:schemeClr val="accent6"/>
                </a:solidFill>
                <a:effectLst/>
                <a:latin typeface="Dank Mono"/>
              </a:rPr>
              <a:t>`data/`: </a:t>
            </a:r>
          </a:p>
          <a:p>
            <a:r>
              <a:rPr lang="en-US" b="0" dirty="0">
                <a:effectLst/>
                <a:latin typeface="Dank Mono"/>
              </a:rPr>
              <a:t>Directory containing the raw data or intermediate datasets used in the project.</a:t>
            </a:r>
          </a:p>
          <a:p>
            <a:br>
              <a:rPr lang="en-US" b="0" dirty="0">
                <a:solidFill>
                  <a:srgbClr val="ABB2BF"/>
                </a:solidFill>
                <a:effectLst/>
                <a:latin typeface="Dank Mono"/>
              </a:rPr>
            </a:br>
            <a:r>
              <a:rPr lang="en-US" b="0" dirty="0">
                <a:solidFill>
                  <a:schemeClr val="accent6"/>
                </a:solidFill>
                <a:effectLst/>
                <a:latin typeface="Dank Mono"/>
              </a:rPr>
              <a:t>`</a:t>
            </a:r>
            <a:r>
              <a:rPr lang="en-US" b="0" dirty="0" err="1">
                <a:solidFill>
                  <a:schemeClr val="accent6"/>
                </a:solidFill>
                <a:effectLst/>
                <a:latin typeface="Dank Mono"/>
              </a:rPr>
              <a:t>venv</a:t>
            </a:r>
            <a:r>
              <a:rPr lang="en-US" b="0" dirty="0">
                <a:solidFill>
                  <a:schemeClr val="accent6"/>
                </a:solidFill>
                <a:effectLst/>
                <a:latin typeface="Dank Mono"/>
              </a:rPr>
              <a:t>/`: </a:t>
            </a:r>
          </a:p>
          <a:p>
            <a:r>
              <a:rPr lang="en-US" b="0" dirty="0">
                <a:effectLst/>
                <a:latin typeface="Dank Mono"/>
              </a:rPr>
              <a:t>Directory containing a virtual environment for Python dependencies.</a:t>
            </a:r>
          </a:p>
          <a:p>
            <a:br>
              <a:rPr lang="en-US" b="0" dirty="0">
                <a:solidFill>
                  <a:srgbClr val="ABB2BF"/>
                </a:solidFill>
                <a:effectLst/>
                <a:latin typeface="Dank Mono"/>
              </a:rPr>
            </a:br>
            <a:r>
              <a:rPr lang="en-US" b="0" dirty="0">
                <a:solidFill>
                  <a:srgbClr val="FF0000"/>
                </a:solidFill>
                <a:effectLst/>
                <a:latin typeface="Dank Mono"/>
              </a:rPr>
              <a:t>## Usage</a:t>
            </a:r>
          </a:p>
          <a:p>
            <a:r>
              <a:rPr lang="en-US" b="0" dirty="0">
                <a:effectLst/>
                <a:latin typeface="Dank Mono"/>
              </a:rPr>
              <a:t>To use this project, ensure you have Python installed along with the dependencies listed in `</a:t>
            </a:r>
            <a:r>
              <a:rPr lang="en-US" b="0" dirty="0" err="1">
                <a:effectLst/>
                <a:latin typeface="Dank Mono"/>
              </a:rPr>
              <a:t>requirements.txt</a:t>
            </a:r>
            <a:r>
              <a:rPr lang="en-US" b="0" dirty="0">
                <a:effectLst/>
                <a:latin typeface="Dank Mono"/>
              </a:rPr>
              <a:t>`. You can explore the notebooks in </a:t>
            </a:r>
            <a:r>
              <a:rPr lang="en-US" b="0" dirty="0" err="1">
                <a:effectLst/>
                <a:latin typeface="Dank Mono"/>
              </a:rPr>
              <a:t>Jupyter</a:t>
            </a:r>
            <a:r>
              <a:rPr lang="en-US" b="0" dirty="0">
                <a:effectLst/>
                <a:latin typeface="Dank Mono"/>
              </a:rPr>
              <a:t> environment. </a:t>
            </a:r>
            <a:endParaRPr lang="en-US" b="0" dirty="0">
              <a:solidFill>
                <a:srgbClr val="ABB2BF"/>
              </a:solidFill>
              <a:effectLst/>
              <a:latin typeface="Dank Mono"/>
            </a:endParaRPr>
          </a:p>
        </p:txBody>
      </p:sp>
    </p:spTree>
    <p:extLst>
      <p:ext uri="{BB962C8B-B14F-4D97-AF65-F5344CB8AC3E}">
        <p14:creationId xmlns:p14="http://schemas.microsoft.com/office/powerpoint/2010/main" val="1793457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4A3313-D1A7-E0C7-6C57-8FCACCF24624}"/>
              </a:ext>
            </a:extLst>
          </p:cNvPr>
          <p:cNvPicPr>
            <a:picLocks noChangeAspect="1"/>
          </p:cNvPicPr>
          <p:nvPr/>
        </p:nvPicPr>
        <p:blipFill>
          <a:blip r:embed="rId2"/>
          <a:stretch>
            <a:fillRect/>
          </a:stretch>
        </p:blipFill>
        <p:spPr>
          <a:xfrm>
            <a:off x="2421835" y="49696"/>
            <a:ext cx="6682409" cy="4187079"/>
          </a:xfrm>
          <a:prstGeom prst="rect">
            <a:avLst/>
          </a:prstGeom>
        </p:spPr>
      </p:pic>
      <p:sp>
        <p:nvSpPr>
          <p:cNvPr id="6" name="TextBox 5">
            <a:extLst>
              <a:ext uri="{FF2B5EF4-FFF2-40B4-BE49-F238E27FC236}">
                <a16:creationId xmlns:a16="http://schemas.microsoft.com/office/drawing/2014/main" id="{673A17DD-274C-141B-CBF1-02D84A83250D}"/>
              </a:ext>
            </a:extLst>
          </p:cNvPr>
          <p:cNvSpPr txBox="1"/>
          <p:nvPr/>
        </p:nvSpPr>
        <p:spPr>
          <a:xfrm>
            <a:off x="198781" y="4222981"/>
            <a:ext cx="11993219" cy="2585323"/>
          </a:xfrm>
          <a:prstGeom prst="rect">
            <a:avLst/>
          </a:prstGeom>
          <a:noFill/>
        </p:spPr>
        <p:txBody>
          <a:bodyPr wrap="square">
            <a:spAutoFit/>
          </a:bodyPr>
          <a:lstStyle/>
          <a:p>
            <a:r>
              <a:rPr lang="en-US" b="1" u="sng" dirty="0">
                <a:effectLst/>
                <a:latin typeface="Dank Mono"/>
              </a:rPr>
              <a:t>Transaction Amount Hypotheses</a:t>
            </a:r>
          </a:p>
          <a:p>
            <a:r>
              <a:rPr lang="en-US" b="0" dirty="0">
                <a:effectLst/>
                <a:latin typeface="Dank Mono"/>
              </a:rPr>
              <a:t>* The distribution is right-skewed.</a:t>
            </a:r>
          </a:p>
          <a:p>
            <a:r>
              <a:rPr lang="en-US" b="0" dirty="0">
                <a:effectLst/>
                <a:latin typeface="Dank Mono"/>
              </a:rPr>
              <a:t>* Most transaction amounts fall between 0 and 250, suggesting that the majority indeed comprise smaller amounts.</a:t>
            </a:r>
          </a:p>
          <a:p>
            <a:r>
              <a:rPr lang="en-US" b="0" dirty="0">
                <a:effectLst/>
                <a:latin typeface="Dank Mono"/>
              </a:rPr>
              <a:t>* There exists a tail of transactions with higher amounts, possibly indicating outliers on the higher end of the transaction spectrum.</a:t>
            </a:r>
          </a:p>
          <a:p>
            <a:r>
              <a:rPr lang="en-US" b="0" dirty="0">
                <a:effectLst/>
                <a:latin typeface="Dank Mono"/>
              </a:rPr>
              <a:t>* The mean of transaction amounts exceeds the median. This is likely due to the sensitivity of the mean to extreme values, pulling it towards the higher end due to the right skew.</a:t>
            </a:r>
          </a:p>
          <a:p>
            <a:r>
              <a:rPr lang="en-US" b="0" dirty="0">
                <a:effectLst/>
                <a:latin typeface="Dank Mono"/>
              </a:rPr>
              <a:t>* The distribution of transaction amounts does not adhere to a normal distribution.</a:t>
            </a:r>
          </a:p>
          <a:p>
            <a:r>
              <a:rPr lang="en-US" b="0" dirty="0">
                <a:effectLst/>
                <a:latin typeface="Dank Mono"/>
              </a:rPr>
              <a:t>* Overall, the behavior of the distribution is satisfactory.</a:t>
            </a:r>
          </a:p>
        </p:txBody>
      </p:sp>
    </p:spTree>
    <p:extLst>
      <p:ext uri="{BB962C8B-B14F-4D97-AF65-F5344CB8AC3E}">
        <p14:creationId xmlns:p14="http://schemas.microsoft.com/office/powerpoint/2010/main" val="64944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B74CAB-CF36-38E5-C7C2-014ACB5284E6}"/>
              </a:ext>
            </a:extLst>
          </p:cNvPr>
          <p:cNvPicPr>
            <a:picLocks noChangeAspect="1"/>
          </p:cNvPicPr>
          <p:nvPr/>
        </p:nvPicPr>
        <p:blipFill>
          <a:blip r:embed="rId2"/>
          <a:stretch>
            <a:fillRect/>
          </a:stretch>
        </p:blipFill>
        <p:spPr>
          <a:xfrm>
            <a:off x="2324376" y="410818"/>
            <a:ext cx="7251700" cy="5029200"/>
          </a:xfrm>
          <a:prstGeom prst="rect">
            <a:avLst/>
          </a:prstGeom>
        </p:spPr>
      </p:pic>
      <p:sp>
        <p:nvSpPr>
          <p:cNvPr id="5" name="TextBox 4">
            <a:extLst>
              <a:ext uri="{FF2B5EF4-FFF2-40B4-BE49-F238E27FC236}">
                <a16:creationId xmlns:a16="http://schemas.microsoft.com/office/drawing/2014/main" id="{CA4F2BA2-4FA9-ABF4-88D7-F91365E3C247}"/>
              </a:ext>
            </a:extLst>
          </p:cNvPr>
          <p:cNvSpPr txBox="1"/>
          <p:nvPr/>
        </p:nvSpPr>
        <p:spPr>
          <a:xfrm>
            <a:off x="99390" y="5698258"/>
            <a:ext cx="11993219"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Dank Mono"/>
              </a:rPr>
              <a:t>The box plot displays the number of outliers and the range of the data.</a:t>
            </a:r>
          </a:p>
          <a:p>
            <a:pPr marL="285750" indent="-285750">
              <a:buFont typeface="Arial" panose="020B0604020202020204" pitchFamily="34" charset="0"/>
              <a:buChar char="•"/>
            </a:pPr>
            <a:r>
              <a:rPr lang="en-US" dirty="0">
                <a:latin typeface="Dank Mono"/>
              </a:rPr>
              <a:t>Additionally, it indicates that 75% of transactions are less than $250, providing insight into the distribution of transaction amounts.</a:t>
            </a:r>
            <a:endParaRPr lang="en-US" b="0" dirty="0">
              <a:effectLst/>
              <a:latin typeface="Dank Mono"/>
            </a:endParaRPr>
          </a:p>
        </p:txBody>
      </p:sp>
    </p:spTree>
    <p:extLst>
      <p:ext uri="{BB962C8B-B14F-4D97-AF65-F5344CB8AC3E}">
        <p14:creationId xmlns:p14="http://schemas.microsoft.com/office/powerpoint/2010/main" val="68214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37E2DF-70FA-3F5D-6D1B-EF565B3F8A15}"/>
              </a:ext>
            </a:extLst>
          </p:cNvPr>
          <p:cNvPicPr>
            <a:picLocks noChangeAspect="1"/>
          </p:cNvPicPr>
          <p:nvPr/>
        </p:nvPicPr>
        <p:blipFill>
          <a:blip r:embed="rId2"/>
          <a:stretch>
            <a:fillRect/>
          </a:stretch>
        </p:blipFill>
        <p:spPr>
          <a:xfrm>
            <a:off x="2224157" y="0"/>
            <a:ext cx="7213600" cy="5384800"/>
          </a:xfrm>
          <a:prstGeom prst="rect">
            <a:avLst/>
          </a:prstGeom>
        </p:spPr>
      </p:pic>
      <p:sp>
        <p:nvSpPr>
          <p:cNvPr id="5" name="TextBox 4">
            <a:extLst>
              <a:ext uri="{FF2B5EF4-FFF2-40B4-BE49-F238E27FC236}">
                <a16:creationId xmlns:a16="http://schemas.microsoft.com/office/drawing/2014/main" id="{C9B29F3C-7F63-9F55-FB1E-D26026F36BE3}"/>
              </a:ext>
            </a:extLst>
          </p:cNvPr>
          <p:cNvSpPr txBox="1"/>
          <p:nvPr/>
        </p:nvSpPr>
        <p:spPr>
          <a:xfrm>
            <a:off x="99390" y="5380672"/>
            <a:ext cx="11993219" cy="1200329"/>
          </a:xfrm>
          <a:prstGeom prst="rect">
            <a:avLst/>
          </a:prstGeom>
          <a:noFill/>
        </p:spPr>
        <p:txBody>
          <a:bodyPr wrap="square">
            <a:spAutoFit/>
          </a:bodyPr>
          <a:lstStyle/>
          <a:p>
            <a:pPr marL="285750" indent="-285750">
              <a:buFont typeface="Arial" panose="020B0604020202020204" pitchFamily="34" charset="0"/>
              <a:buChar char="•"/>
            </a:pPr>
            <a:r>
              <a:rPr lang="en-US" dirty="0">
                <a:latin typeface="Dank Mono"/>
              </a:rPr>
              <a:t>The majority of reversal transactions are not fraudulent. </a:t>
            </a:r>
          </a:p>
          <a:p>
            <a:pPr marL="285750" indent="-285750">
              <a:buFont typeface="Arial" panose="020B0604020202020204" pitchFamily="34" charset="0"/>
              <a:buChar char="•"/>
            </a:pPr>
            <a:r>
              <a:rPr lang="en-US" dirty="0">
                <a:latin typeface="Dank Mono"/>
              </a:rPr>
              <a:t>Out of 17,999 reversed transactions, only 309 (1.72%) involve fraudulent activity. This indicates that a vast majority of reversals are legitimate.</a:t>
            </a:r>
          </a:p>
          <a:p>
            <a:pPr marL="285750" indent="-285750">
              <a:buFont typeface="Arial" panose="020B0604020202020204" pitchFamily="34" charset="0"/>
              <a:buChar char="•"/>
            </a:pPr>
            <a:r>
              <a:rPr lang="en-US" dirty="0">
                <a:latin typeface="Dank Mono"/>
              </a:rPr>
              <a:t>Further investigation may be necessary to uncover patterns or trends associated with fraudulent reversals.</a:t>
            </a:r>
            <a:r>
              <a:rPr lang="en-US" b="0" i="0" dirty="0">
                <a:effectLst/>
                <a:latin typeface="Dank Mono"/>
              </a:rPr>
              <a:t>.</a:t>
            </a:r>
            <a:endParaRPr lang="en-US" b="0" dirty="0">
              <a:effectLst/>
              <a:latin typeface="Dank Mono"/>
            </a:endParaRPr>
          </a:p>
        </p:txBody>
      </p:sp>
    </p:spTree>
    <p:extLst>
      <p:ext uri="{BB962C8B-B14F-4D97-AF65-F5344CB8AC3E}">
        <p14:creationId xmlns:p14="http://schemas.microsoft.com/office/powerpoint/2010/main" val="2567319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2B097E-879A-B210-314B-837994DC74AD}"/>
              </a:ext>
            </a:extLst>
          </p:cNvPr>
          <p:cNvSpPr txBox="1"/>
          <p:nvPr/>
        </p:nvSpPr>
        <p:spPr>
          <a:xfrm>
            <a:off x="344556" y="439482"/>
            <a:ext cx="11436627" cy="5632311"/>
          </a:xfrm>
          <a:prstGeom prst="rect">
            <a:avLst/>
          </a:prstGeom>
          <a:noFill/>
        </p:spPr>
        <p:txBody>
          <a:bodyPr wrap="square">
            <a:spAutoFit/>
          </a:bodyPr>
          <a:lstStyle/>
          <a:p>
            <a:r>
              <a:rPr lang="en-US" b="0" dirty="0">
                <a:solidFill>
                  <a:srgbClr val="FF0000"/>
                </a:solidFill>
                <a:effectLst/>
                <a:latin typeface="Dank Mono"/>
              </a:rPr>
              <a:t>### Reversed Transaction Estimates</a:t>
            </a:r>
          </a:p>
          <a:p>
            <a:r>
              <a:rPr lang="en-US" b="0" dirty="0">
                <a:effectLst/>
                <a:latin typeface="Dank Mono"/>
              </a:rPr>
              <a:t>* Number of reversed transactions: 17,999 transactions</a:t>
            </a:r>
          </a:p>
          <a:p>
            <a:pPr marL="285750" indent="-285750">
              <a:buFont typeface="Arial" panose="020B0604020202020204" pitchFamily="34" charset="0"/>
              <a:buChar char="•"/>
            </a:pPr>
            <a:r>
              <a:rPr lang="en-US" b="0" dirty="0">
                <a:effectLst/>
                <a:latin typeface="Dank Mono"/>
              </a:rPr>
              <a:t>Total dollar estimate for reversed transactions: 2,701,311.87 </a:t>
            </a:r>
            <a:r>
              <a:rPr lang="en-US" dirty="0">
                <a:latin typeface="Dank Mono"/>
              </a:rPr>
              <a:t>US dollars</a:t>
            </a:r>
            <a:endParaRPr lang="en-US" b="0" dirty="0">
              <a:effectLst/>
              <a:latin typeface="Dank Mono"/>
            </a:endParaRPr>
          </a:p>
          <a:p>
            <a:pPr marL="285750" indent="-285750">
              <a:buFont typeface="Arial" panose="020B0604020202020204" pitchFamily="34" charset="0"/>
              <a:buChar char="•"/>
            </a:pPr>
            <a:endParaRPr lang="en-US" dirty="0">
              <a:latin typeface="Dank Mono"/>
            </a:endParaRPr>
          </a:p>
          <a:p>
            <a:r>
              <a:rPr lang="en-US" dirty="0">
                <a:solidFill>
                  <a:srgbClr val="FF0000"/>
                </a:solidFill>
                <a:latin typeface="Dank Mono"/>
              </a:rPr>
              <a:t>Doing this “please consider the first transaction to be "normal" and exclude it from the number of transaction and dollar amount counts” would result in:</a:t>
            </a:r>
          </a:p>
          <a:p>
            <a:r>
              <a:rPr lang="en-US" dirty="0">
                <a:latin typeface="Dank Mono"/>
              </a:rPr>
              <a:t>Total number of reversed count: 17,999 - 1 = 17,998</a:t>
            </a:r>
          </a:p>
          <a:p>
            <a:r>
              <a:rPr lang="en-US" dirty="0">
                <a:latin typeface="Dank Mono"/>
              </a:rPr>
              <a:t>Total number of reversed transactions: $2,701,311.87 - 215.13 = 2,701,096.74 US dollars</a:t>
            </a:r>
          </a:p>
          <a:p>
            <a:endParaRPr lang="en-US" dirty="0">
              <a:latin typeface="Dank Mono"/>
            </a:endParaRPr>
          </a:p>
          <a:p>
            <a:r>
              <a:rPr lang="en-US" dirty="0">
                <a:solidFill>
                  <a:srgbClr val="FF0000"/>
                </a:solidFill>
                <a:latin typeface="Dank Mono"/>
              </a:rPr>
              <a:t>#QUESTION: </a:t>
            </a:r>
          </a:p>
          <a:p>
            <a:pPr marL="285750" indent="-285750">
              <a:buFont typeface="Arial" panose="020B0604020202020204" pitchFamily="34" charset="0"/>
              <a:buChar char="•"/>
            </a:pPr>
            <a:r>
              <a:rPr lang="en-US" dirty="0">
                <a:latin typeface="Dank Mono"/>
              </a:rPr>
              <a:t>why are we excluding the first transaction?</a:t>
            </a:r>
          </a:p>
          <a:p>
            <a:pPr marL="285750" indent="-285750">
              <a:buFont typeface="Arial" panose="020B0604020202020204" pitchFamily="34" charset="0"/>
              <a:buChar char="•"/>
            </a:pPr>
            <a:r>
              <a:rPr lang="en-US" dirty="0">
                <a:latin typeface="Dank Mono"/>
              </a:rPr>
              <a:t>It is the first purchase or reversal?</a:t>
            </a:r>
          </a:p>
          <a:p>
            <a:pPr marL="285750" indent="-285750">
              <a:buFont typeface="Arial" panose="020B0604020202020204" pitchFamily="34" charset="0"/>
              <a:buChar char="•"/>
            </a:pPr>
            <a:r>
              <a:rPr lang="en-US" dirty="0">
                <a:latin typeface="Dank Mono"/>
              </a:rPr>
              <a:t>what do the question mean by "normal"?</a:t>
            </a:r>
          </a:p>
          <a:p>
            <a:pPr marL="285750" indent="-285750">
              <a:buFont typeface="Arial" panose="020B0604020202020204" pitchFamily="34" charset="0"/>
              <a:buChar char="•"/>
            </a:pPr>
            <a:r>
              <a:rPr lang="en-US" dirty="0">
                <a:latin typeface="Dank Mono"/>
              </a:rPr>
              <a:t>should I do that for reversal and multi-swipe </a:t>
            </a:r>
          </a:p>
          <a:p>
            <a:pPr marL="285750" indent="-285750">
              <a:buFont typeface="Arial" panose="020B0604020202020204" pitchFamily="34" charset="0"/>
              <a:buChar char="•"/>
            </a:pPr>
            <a:r>
              <a:rPr lang="en-US" dirty="0">
                <a:latin typeface="Dank Mono"/>
              </a:rPr>
              <a:t>The above question need to be answered</a:t>
            </a:r>
          </a:p>
          <a:p>
            <a:pPr marL="285750" indent="-285750">
              <a:buFont typeface="Arial" panose="020B0604020202020204" pitchFamily="34" charset="0"/>
              <a:buChar char="•"/>
            </a:pPr>
            <a:endParaRPr lang="en-US" dirty="0">
              <a:latin typeface="Dank Mono"/>
            </a:endParaRPr>
          </a:p>
          <a:p>
            <a:r>
              <a:rPr lang="en-US" dirty="0">
                <a:solidFill>
                  <a:srgbClr val="FF0000"/>
                </a:solidFill>
                <a:latin typeface="Dank Mono"/>
              </a:rPr>
              <a:t>### Multi-swipe Estimates</a:t>
            </a:r>
          </a:p>
          <a:p>
            <a:r>
              <a:rPr lang="en-US" dirty="0">
                <a:latin typeface="Dank Mono"/>
              </a:rPr>
              <a:t>* Number of multi-swipe transactions: 65,796 transactions</a:t>
            </a:r>
          </a:p>
          <a:p>
            <a:r>
              <a:rPr lang="en-US" dirty="0">
                <a:latin typeface="Dank Mono"/>
              </a:rPr>
              <a:t>* Total dollar estimate for multi-swipe transactions: $3,679,356.2</a:t>
            </a:r>
          </a:p>
          <a:p>
            <a:pPr marL="285750" indent="-285750">
              <a:buFont typeface="Arial" panose="020B0604020202020204" pitchFamily="34" charset="0"/>
              <a:buChar char="•"/>
            </a:pPr>
            <a:endParaRPr lang="en-US" b="0" dirty="0">
              <a:effectLst/>
              <a:latin typeface="Dank Mono"/>
            </a:endParaRPr>
          </a:p>
        </p:txBody>
      </p:sp>
    </p:spTree>
    <p:extLst>
      <p:ext uri="{BB962C8B-B14F-4D97-AF65-F5344CB8AC3E}">
        <p14:creationId xmlns:p14="http://schemas.microsoft.com/office/powerpoint/2010/main" val="4104077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222775-76CF-58D5-880A-3D5CEA7F01E4}"/>
              </a:ext>
            </a:extLst>
          </p:cNvPr>
          <p:cNvPicPr>
            <a:picLocks noChangeAspect="1"/>
          </p:cNvPicPr>
          <p:nvPr/>
        </p:nvPicPr>
        <p:blipFill>
          <a:blip r:embed="rId2"/>
          <a:stretch>
            <a:fillRect/>
          </a:stretch>
        </p:blipFill>
        <p:spPr>
          <a:xfrm>
            <a:off x="1293768" y="185350"/>
            <a:ext cx="9604464" cy="4757351"/>
          </a:xfrm>
          <a:prstGeom prst="rect">
            <a:avLst/>
          </a:prstGeom>
        </p:spPr>
      </p:pic>
      <p:sp>
        <p:nvSpPr>
          <p:cNvPr id="5" name="TextBox 4">
            <a:extLst>
              <a:ext uri="{FF2B5EF4-FFF2-40B4-BE49-F238E27FC236}">
                <a16:creationId xmlns:a16="http://schemas.microsoft.com/office/drawing/2014/main" id="{787D1DBE-0426-0697-8BEE-0F50D975F9B2}"/>
              </a:ext>
            </a:extLst>
          </p:cNvPr>
          <p:cNvSpPr txBox="1"/>
          <p:nvPr/>
        </p:nvSpPr>
        <p:spPr>
          <a:xfrm>
            <a:off x="198783" y="5094646"/>
            <a:ext cx="11815417" cy="1200329"/>
          </a:xfrm>
          <a:prstGeom prst="rect">
            <a:avLst/>
          </a:prstGeom>
          <a:noFill/>
        </p:spPr>
        <p:txBody>
          <a:bodyPr wrap="square" rtlCol="0">
            <a:spAutoFit/>
          </a:bodyPr>
          <a:lstStyle/>
          <a:p>
            <a:pPr marL="285750" indent="-285750">
              <a:buFont typeface="Arial" panose="020B0604020202020204" pitchFamily="34" charset="0"/>
              <a:buChar char="•"/>
            </a:pPr>
            <a:r>
              <a:rPr lang="en-US" b="0" dirty="0">
                <a:effectLst/>
                <a:latin typeface="Dank Mono"/>
              </a:rPr>
              <a:t>Certain merchant categories, such as mobile apps, online subscriptions, and fuel, exhibit high proportions of multi-swipes, indicating a greater likelihood of duplicate transactions within these categories.</a:t>
            </a:r>
          </a:p>
          <a:p>
            <a:pPr marL="285750" indent="-285750">
              <a:buFont typeface="Arial" panose="020B0604020202020204" pitchFamily="34" charset="0"/>
              <a:buChar char="•"/>
            </a:pPr>
            <a:endParaRPr lang="en-US" b="0" dirty="0">
              <a:effectLst/>
              <a:latin typeface="Dank Mono"/>
            </a:endParaRPr>
          </a:p>
          <a:p>
            <a:pPr marL="285750" indent="-285750">
              <a:buFont typeface="Arial" panose="020B0604020202020204" pitchFamily="34" charset="0"/>
              <a:buChar char="•"/>
            </a:pPr>
            <a:r>
              <a:rPr lang="en-US" b="0" dirty="0">
                <a:effectLst/>
                <a:latin typeface="Dank Mono"/>
              </a:rPr>
              <a:t>However, other categories, such as online retail and fast food, also show significant proportions of reversed transactions.</a:t>
            </a:r>
            <a:endParaRPr lang="en-US" dirty="0"/>
          </a:p>
        </p:txBody>
      </p:sp>
    </p:spTree>
    <p:extLst>
      <p:ext uri="{BB962C8B-B14F-4D97-AF65-F5344CB8AC3E}">
        <p14:creationId xmlns:p14="http://schemas.microsoft.com/office/powerpoint/2010/main" val="2073091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12D9CA-48E5-2B1D-0F44-51C05BEC7419}"/>
              </a:ext>
            </a:extLst>
          </p:cNvPr>
          <p:cNvPicPr>
            <a:picLocks noChangeAspect="1"/>
          </p:cNvPicPr>
          <p:nvPr/>
        </p:nvPicPr>
        <p:blipFill>
          <a:blip r:embed="rId2"/>
          <a:stretch>
            <a:fillRect/>
          </a:stretch>
        </p:blipFill>
        <p:spPr>
          <a:xfrm>
            <a:off x="2639742" y="111209"/>
            <a:ext cx="6146396" cy="5597611"/>
          </a:xfrm>
          <a:prstGeom prst="rect">
            <a:avLst/>
          </a:prstGeom>
        </p:spPr>
      </p:pic>
      <p:sp>
        <p:nvSpPr>
          <p:cNvPr id="5" name="TextBox 4">
            <a:extLst>
              <a:ext uri="{FF2B5EF4-FFF2-40B4-BE49-F238E27FC236}">
                <a16:creationId xmlns:a16="http://schemas.microsoft.com/office/drawing/2014/main" id="{15397D98-5E71-D81A-E2CA-3687BBB278E6}"/>
              </a:ext>
            </a:extLst>
          </p:cNvPr>
          <p:cNvSpPr txBox="1"/>
          <p:nvPr/>
        </p:nvSpPr>
        <p:spPr>
          <a:xfrm>
            <a:off x="185352" y="6178378"/>
            <a:ext cx="10806292" cy="369332"/>
          </a:xfrm>
          <a:prstGeom prst="rect">
            <a:avLst/>
          </a:prstGeom>
          <a:noFill/>
        </p:spPr>
        <p:txBody>
          <a:bodyPr wrap="none" rtlCol="0">
            <a:spAutoFit/>
          </a:bodyPr>
          <a:lstStyle/>
          <a:p>
            <a:pPr marL="285750" indent="-285750">
              <a:buFont typeface="Arial" panose="020B0604020202020204" pitchFamily="34" charset="0"/>
              <a:buChar char="•"/>
            </a:pPr>
            <a:r>
              <a:rPr lang="en-US" dirty="0"/>
              <a:t>Correlation matrix  showing information about relationship between various categories before building model </a:t>
            </a:r>
          </a:p>
        </p:txBody>
      </p:sp>
    </p:spTree>
    <p:extLst>
      <p:ext uri="{BB962C8B-B14F-4D97-AF65-F5344CB8AC3E}">
        <p14:creationId xmlns:p14="http://schemas.microsoft.com/office/powerpoint/2010/main" val="3456669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EAB2E9-D6F2-7D53-6F80-536AB92A5FF5}"/>
              </a:ext>
            </a:extLst>
          </p:cNvPr>
          <p:cNvPicPr>
            <a:picLocks noChangeAspect="1"/>
          </p:cNvPicPr>
          <p:nvPr/>
        </p:nvPicPr>
        <p:blipFill>
          <a:blip r:embed="rId2"/>
          <a:stretch>
            <a:fillRect/>
          </a:stretch>
        </p:blipFill>
        <p:spPr>
          <a:xfrm>
            <a:off x="3751306" y="906509"/>
            <a:ext cx="6665440" cy="5389954"/>
          </a:xfrm>
          <a:prstGeom prst="rect">
            <a:avLst/>
          </a:prstGeom>
        </p:spPr>
      </p:pic>
      <p:sp>
        <p:nvSpPr>
          <p:cNvPr id="5" name="TextBox 4">
            <a:extLst>
              <a:ext uri="{FF2B5EF4-FFF2-40B4-BE49-F238E27FC236}">
                <a16:creationId xmlns:a16="http://schemas.microsoft.com/office/drawing/2014/main" id="{4BE2FA1A-3603-737C-E63F-AD4F68DA6305}"/>
              </a:ext>
            </a:extLst>
          </p:cNvPr>
          <p:cNvSpPr txBox="1"/>
          <p:nvPr/>
        </p:nvSpPr>
        <p:spPr>
          <a:xfrm>
            <a:off x="494271" y="2690336"/>
            <a:ext cx="2329805" cy="1477328"/>
          </a:xfrm>
          <a:prstGeom prst="rect">
            <a:avLst/>
          </a:prstGeom>
          <a:noFill/>
        </p:spPr>
        <p:txBody>
          <a:bodyPr wrap="none" rtlCol="0">
            <a:spAutoFit/>
          </a:bodyPr>
          <a:lstStyle/>
          <a:p>
            <a:r>
              <a:rPr lang="en-US" b="0" u="sng" dirty="0">
                <a:effectLst/>
                <a:latin typeface="Dank Mono"/>
              </a:rPr>
              <a:t>Decision Tree Classifier</a:t>
            </a:r>
          </a:p>
          <a:p>
            <a:pPr marL="285750" indent="-285750">
              <a:buFont typeface="Arial" panose="020B0604020202020204" pitchFamily="34" charset="0"/>
              <a:buChar char="•"/>
            </a:pPr>
            <a:r>
              <a:rPr lang="en-US" b="0" i="0" dirty="0">
                <a:effectLst/>
                <a:latin typeface="Dank Mono"/>
              </a:rPr>
              <a:t>Accuracy: 0.9531 </a:t>
            </a:r>
          </a:p>
          <a:p>
            <a:pPr marL="285750" indent="-285750">
              <a:buFont typeface="Arial" panose="020B0604020202020204" pitchFamily="34" charset="0"/>
              <a:buChar char="•"/>
            </a:pPr>
            <a:r>
              <a:rPr lang="en-US" b="0" i="0" dirty="0">
                <a:effectLst/>
                <a:latin typeface="Dank Mono"/>
              </a:rPr>
              <a:t>Precision: 0.9451 </a:t>
            </a:r>
          </a:p>
          <a:p>
            <a:pPr marL="285750" indent="-285750">
              <a:buFont typeface="Arial" panose="020B0604020202020204" pitchFamily="34" charset="0"/>
              <a:buChar char="•"/>
            </a:pPr>
            <a:r>
              <a:rPr lang="en-US" b="0" i="0" dirty="0">
                <a:effectLst/>
                <a:latin typeface="Dank Mono"/>
              </a:rPr>
              <a:t>Recall: 0.9621 </a:t>
            </a:r>
          </a:p>
          <a:p>
            <a:pPr marL="285750" indent="-285750">
              <a:buFont typeface="Arial" panose="020B0604020202020204" pitchFamily="34" charset="0"/>
              <a:buChar char="•"/>
            </a:pPr>
            <a:r>
              <a:rPr lang="en-US" b="0" i="0" dirty="0">
                <a:effectLst/>
                <a:latin typeface="Dank Mono"/>
              </a:rPr>
              <a:t>F1 Score: 0.9536</a:t>
            </a:r>
            <a:endParaRPr lang="en-US" dirty="0"/>
          </a:p>
        </p:txBody>
      </p:sp>
    </p:spTree>
    <p:extLst>
      <p:ext uri="{BB962C8B-B14F-4D97-AF65-F5344CB8AC3E}">
        <p14:creationId xmlns:p14="http://schemas.microsoft.com/office/powerpoint/2010/main" val="2519457317"/>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1097</Words>
  <Application>Microsoft Macintosh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Dank Mono</vt:lpstr>
      <vt:lpstr>Office Theme 2013 - 2022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Kehinde Abdulsalam Elelu</dc:creator>
  <cp:lastModifiedBy>Kehinde Abdulsalam Elelu</cp:lastModifiedBy>
  <cp:revision>13</cp:revision>
  <dcterms:created xsi:type="dcterms:W3CDTF">2024-02-10T23:03:56Z</dcterms:created>
  <dcterms:modified xsi:type="dcterms:W3CDTF">2024-02-11T14:41:02Z</dcterms:modified>
</cp:coreProperties>
</file>