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notesMasterIdLst>
    <p:notesMasterId r:id="rId18"/>
  </p:notesMasterIdLst>
  <p:sldIdLst>
    <p:sldId id="256" r:id="rId2"/>
    <p:sldId id="257" r:id="rId3"/>
    <p:sldId id="258" r:id="rId4"/>
    <p:sldId id="259" r:id="rId5"/>
    <p:sldId id="276" r:id="rId6"/>
    <p:sldId id="261" r:id="rId7"/>
    <p:sldId id="262" r:id="rId8"/>
    <p:sldId id="263" r:id="rId9"/>
    <p:sldId id="264" r:id="rId10"/>
    <p:sldId id="272" r:id="rId11"/>
    <p:sldId id="270" r:id="rId12"/>
    <p:sldId id="271" r:id="rId13"/>
    <p:sldId id="266" r:id="rId14"/>
    <p:sldId id="273" r:id="rId15"/>
    <p:sldId id="274"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62" autoAdjust="0"/>
    <p:restoredTop sz="94660"/>
  </p:normalViewPr>
  <p:slideViewPr>
    <p:cSldViewPr snapToGrid="0">
      <p:cViewPr varScale="1">
        <p:scale>
          <a:sx n="74" d="100"/>
          <a:sy n="74" d="100"/>
        </p:scale>
        <p:origin x="-540"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027FDAF8-C58D-4EB6-BC9B-E660EABEA56C}" type="datetimeFigureOut">
              <a:rPr lang="en-US" smtClean="0"/>
              <a:t>2/26/2020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742297-BAA3-4C51-B877-789AE9814FE3}" type="slidenum">
              <a:rPr lang="en-US" smtClean="0"/>
              <a:t>‹#›</a:t>
            </a:fld>
            <a:endParaRPr lang="en-US"/>
          </a:p>
        </p:txBody>
      </p:sp>
    </p:spTree>
    <p:extLst>
      <p:ext uri="{BB962C8B-B14F-4D97-AF65-F5344CB8AC3E}">
        <p14:creationId xmlns:p14="http://schemas.microsoft.com/office/powerpoint/2010/main" val="3766605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Shape 3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7" name="Shape 3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420426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7" name="Shape 3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8380881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2/26/2020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215768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22059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929183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76582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62295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57263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18533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95343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19330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61220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788163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2/26/2020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899490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74353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8745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93001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2/26/2020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485987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2109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2/26/2020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26334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2"/>
            <a:ext cx="8596668" cy="5752563"/>
          </a:xfrm>
        </p:spPr>
        <p:txBody>
          <a:bodyPr>
            <a:normAutofit/>
          </a:bodyPr>
          <a:lstStyle/>
          <a:p>
            <a:r>
              <a:rPr lang="en-US" dirty="0" smtClean="0"/>
              <a:t>   </a:t>
            </a:r>
            <a:r>
              <a:rPr lang="en-US" sz="4800" b="1" dirty="0" smtClean="0"/>
              <a:t>Code Warriors </a:t>
            </a:r>
            <a:br>
              <a:rPr lang="en-US" sz="4800" b="1" dirty="0" smtClean="0"/>
            </a:br>
            <a:r>
              <a:rPr lang="en-US" sz="4800" b="1" dirty="0"/>
              <a:t> </a:t>
            </a:r>
            <a:r>
              <a:rPr lang="en-US" sz="4800" b="1" dirty="0" smtClean="0"/>
              <a:t>         Hospital </a:t>
            </a:r>
            <a:br>
              <a:rPr lang="en-US" sz="4800" b="1" dirty="0" smtClean="0"/>
            </a:br>
            <a:r>
              <a:rPr lang="en-US" sz="4800" b="1" dirty="0" smtClean="0"/>
              <a:t>                   Booking System</a:t>
            </a:r>
            <a:r>
              <a:rPr lang="en-US" dirty="0" smtClean="0"/>
              <a:t>.</a:t>
            </a:r>
            <a:endParaRPr lang="en-US" dirty="0"/>
          </a:p>
        </p:txBody>
      </p:sp>
      <p:sp>
        <p:nvSpPr>
          <p:cNvPr id="3" name="Subtitle 2"/>
          <p:cNvSpPr>
            <a:spLocks noGrp="1"/>
          </p:cNvSpPr>
          <p:nvPr>
            <p:ph type="subTitle" idx="4294967295"/>
          </p:nvPr>
        </p:nvSpPr>
        <p:spPr>
          <a:xfrm>
            <a:off x="0" y="4791075"/>
            <a:ext cx="193675" cy="357188"/>
          </a:xfrm>
        </p:spPr>
        <p:txBody>
          <a:bodyPr>
            <a:normAutofit fontScale="62500" lnSpcReduction="20000"/>
          </a:bodyPr>
          <a:lstStyle/>
          <a:p>
            <a:pPr>
              <a:buClr>
                <a:srgbClr val="90C226"/>
              </a:buClr>
            </a:pPr>
            <a:endParaRPr lang="en-US" dirty="0"/>
          </a:p>
          <a:p>
            <a:pPr lvl="0">
              <a:buClr>
                <a:srgbClr val="90C226"/>
              </a:buClr>
            </a:pPr>
            <a:endParaRPr lang="en-US" dirty="0">
              <a:solidFill>
                <a:prstClr val="black">
                  <a:lumMod val="50000"/>
                  <a:lumOff val="50000"/>
                </a:prstClr>
              </a:solidFill>
            </a:endParaRPr>
          </a:p>
        </p:txBody>
      </p:sp>
    </p:spTree>
    <p:extLst>
      <p:ext uri="{BB962C8B-B14F-4D97-AF65-F5344CB8AC3E}">
        <p14:creationId xmlns:p14="http://schemas.microsoft.com/office/powerpoint/2010/main" val="13832485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12"/>
          <p:cNvGraphicFramePr>
            <a:graphicFrameLocks noGrp="1"/>
          </p:cNvGraphicFramePr>
          <p:nvPr>
            <p:ph idx="1"/>
            <p:extLst>
              <p:ext uri="{D42A27DB-BD31-4B8C-83A1-F6EECF244321}">
                <p14:modId xmlns:p14="http://schemas.microsoft.com/office/powerpoint/2010/main" val="2211534028"/>
              </p:ext>
            </p:extLst>
          </p:nvPr>
        </p:nvGraphicFramePr>
        <p:xfrm>
          <a:off x="574832" y="1014368"/>
          <a:ext cx="8596310" cy="5273929"/>
        </p:xfrm>
        <a:graphic>
          <a:graphicData uri="http://schemas.openxmlformats.org/drawingml/2006/table">
            <a:tbl>
              <a:tblPr firstRow="1" bandRow="1">
                <a:tableStyleId>{5C22544A-7EE6-4342-B048-85BDC9FD1C3A}</a:tableStyleId>
              </a:tblPr>
              <a:tblGrid>
                <a:gridCol w="1719262"/>
                <a:gridCol w="1719262"/>
                <a:gridCol w="1719262"/>
                <a:gridCol w="1719262"/>
                <a:gridCol w="1719262"/>
              </a:tblGrid>
              <a:tr h="370840">
                <a:tc>
                  <a:txBody>
                    <a:bodyPr/>
                    <a:lstStyle/>
                    <a:p>
                      <a:pPr marL="0" marR="0" algn="ctr">
                        <a:lnSpc>
                          <a:spcPct val="107000"/>
                        </a:lnSpc>
                        <a:spcBef>
                          <a:spcPts val="0"/>
                        </a:spcBef>
                        <a:spcAft>
                          <a:spcPts val="0"/>
                        </a:spcAft>
                      </a:pPr>
                      <a:r>
                        <a:rPr lang="en-US" sz="1600" b="1" dirty="0">
                          <a:effectLst/>
                        </a:rPr>
                        <a:t>Item</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36973" marR="36973" marT="0" marB="0"/>
                </a:tc>
                <a:tc>
                  <a:txBody>
                    <a:bodyPr/>
                    <a:lstStyle/>
                    <a:p>
                      <a:pPr marL="0" marR="0">
                        <a:lnSpc>
                          <a:spcPct val="107000"/>
                        </a:lnSpc>
                        <a:spcBef>
                          <a:spcPts val="0"/>
                        </a:spcBef>
                        <a:spcAft>
                          <a:spcPts val="0"/>
                        </a:spcAft>
                      </a:pPr>
                      <a:r>
                        <a:rPr lang="en-US" sz="1600" b="1" dirty="0">
                          <a:effectLst/>
                        </a:rPr>
                        <a:t>Description</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36973" marR="36973" marT="0" marB="0"/>
                </a:tc>
                <a:tc>
                  <a:txBody>
                    <a:bodyPr/>
                    <a:lstStyle/>
                    <a:p>
                      <a:pPr marL="0" marR="0" algn="ctr">
                        <a:lnSpc>
                          <a:spcPct val="107000"/>
                        </a:lnSpc>
                        <a:spcBef>
                          <a:spcPts val="0"/>
                        </a:spcBef>
                        <a:spcAft>
                          <a:spcPts val="0"/>
                        </a:spcAft>
                      </a:pPr>
                      <a:r>
                        <a:rPr lang="en-US" sz="1600" b="1" dirty="0" err="1">
                          <a:effectLst/>
                        </a:rPr>
                        <a:t>Qty</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36973" marR="36973" marT="0" marB="0"/>
                </a:tc>
                <a:tc>
                  <a:txBody>
                    <a:bodyPr/>
                    <a:lstStyle/>
                    <a:p>
                      <a:pPr marL="0" marR="0" algn="ctr">
                        <a:lnSpc>
                          <a:spcPct val="107000"/>
                        </a:lnSpc>
                        <a:spcBef>
                          <a:spcPts val="0"/>
                        </a:spcBef>
                        <a:spcAft>
                          <a:spcPts val="0"/>
                        </a:spcAft>
                      </a:pPr>
                      <a:r>
                        <a:rPr lang="en-US" sz="1600" b="1" dirty="0">
                          <a:effectLst/>
                        </a:rPr>
                        <a:t>Unit Rate</a:t>
                      </a:r>
                      <a:endParaRPr lang="en-US" sz="1200" b="1" dirty="0">
                        <a:effectLst/>
                      </a:endParaRPr>
                    </a:p>
                    <a:p>
                      <a:pPr marL="0" marR="0" algn="ctr">
                        <a:lnSpc>
                          <a:spcPct val="107000"/>
                        </a:lnSpc>
                        <a:spcBef>
                          <a:spcPts val="0"/>
                        </a:spcBef>
                        <a:spcAft>
                          <a:spcPts val="0"/>
                        </a:spcAft>
                      </a:pPr>
                      <a:r>
                        <a:rPr lang="en-US" sz="1600" b="1" dirty="0">
                          <a:effectLst/>
                        </a:rPr>
                        <a:t>(NGN)</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36973" marR="36973" marT="0" marB="0"/>
                </a:tc>
                <a:tc>
                  <a:txBody>
                    <a:bodyPr/>
                    <a:lstStyle/>
                    <a:p>
                      <a:pPr marL="0" marR="0" algn="ctr">
                        <a:lnSpc>
                          <a:spcPct val="107000"/>
                        </a:lnSpc>
                        <a:spcBef>
                          <a:spcPts val="0"/>
                        </a:spcBef>
                        <a:spcAft>
                          <a:spcPts val="0"/>
                        </a:spcAft>
                      </a:pPr>
                      <a:r>
                        <a:rPr lang="en-US" sz="1600" b="1" dirty="0">
                          <a:effectLst/>
                        </a:rPr>
                        <a:t>Total</a:t>
                      </a:r>
                      <a:endParaRPr lang="en-US" sz="1200" b="1" dirty="0">
                        <a:effectLst/>
                      </a:endParaRPr>
                    </a:p>
                    <a:p>
                      <a:pPr marL="0" marR="0" algn="ctr">
                        <a:lnSpc>
                          <a:spcPct val="107000"/>
                        </a:lnSpc>
                        <a:spcBef>
                          <a:spcPts val="0"/>
                        </a:spcBef>
                        <a:spcAft>
                          <a:spcPts val="0"/>
                        </a:spcAft>
                      </a:pPr>
                      <a:r>
                        <a:rPr lang="en-US" sz="1600" b="1" dirty="0">
                          <a:effectLst/>
                        </a:rPr>
                        <a:t>(</a:t>
                      </a:r>
                      <a:r>
                        <a:rPr lang="en-US" sz="1600" b="1" dirty="0" smtClean="0">
                          <a:effectLst/>
                        </a:rPr>
                        <a:t>NGN</a:t>
                      </a:r>
                      <a:r>
                        <a:rPr lang="en-US" sz="1600" b="1" dirty="0">
                          <a:effectLst/>
                        </a:rPr>
                        <a:t>)</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36973" marR="36973" marT="0" marB="0"/>
                </a:tc>
              </a:tr>
              <a:tr h="370840">
                <a:tc gridSpan="5">
                  <a:txBody>
                    <a:bodyPr/>
                    <a:lstStyle/>
                    <a:p>
                      <a:pPr marL="0" marR="0">
                        <a:lnSpc>
                          <a:spcPct val="107000"/>
                        </a:lnSpc>
                        <a:spcBef>
                          <a:spcPts val="0"/>
                        </a:spcBef>
                        <a:spcAft>
                          <a:spcPts val="0"/>
                        </a:spcAft>
                      </a:pPr>
                      <a:r>
                        <a:rPr lang="en-US" sz="1600" b="0" dirty="0" smtClean="0">
                          <a:effectLst/>
                        </a:rPr>
                        <a:t>Equipment/Construction</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36973" marR="36973"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a:txBody>
                    <a:bodyPr/>
                    <a:lstStyle/>
                    <a:p>
                      <a:pPr marL="0" marR="0">
                        <a:lnSpc>
                          <a:spcPct val="107000"/>
                        </a:lnSpc>
                        <a:spcBef>
                          <a:spcPts val="0"/>
                        </a:spcBef>
                        <a:spcAft>
                          <a:spcPts val="0"/>
                        </a:spcAft>
                      </a:pPr>
                      <a:r>
                        <a:rPr lang="en-US" sz="1600" b="0" dirty="0" smtClean="0">
                          <a:solidFill>
                            <a:schemeClr val="tx1"/>
                          </a:solidFill>
                          <a:effectLst/>
                          <a:latin typeface="+mn-lt"/>
                          <a:ea typeface="+mn-ea"/>
                          <a:cs typeface="+mn-cs"/>
                        </a:rPr>
                        <a:t>Internet</a:t>
                      </a:r>
                      <a:r>
                        <a:rPr lang="en-US" sz="1600" b="0" baseline="0" dirty="0" smtClean="0">
                          <a:solidFill>
                            <a:schemeClr val="tx1"/>
                          </a:solidFill>
                          <a:effectLst/>
                          <a:latin typeface="+mn-lt"/>
                          <a:ea typeface="+mn-ea"/>
                          <a:cs typeface="+mn-cs"/>
                        </a:rPr>
                        <a:t> modem</a:t>
                      </a:r>
                      <a:endParaRPr lang="en-US" sz="12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6973" marR="36973" marT="0" marB="0"/>
                </a:tc>
                <a:tc>
                  <a:txBody>
                    <a:bodyPr/>
                    <a:lstStyle/>
                    <a:p>
                      <a:pPr marL="0" marR="0">
                        <a:lnSpc>
                          <a:spcPct val="107000"/>
                        </a:lnSpc>
                        <a:spcBef>
                          <a:spcPts val="0"/>
                        </a:spcBef>
                        <a:spcAft>
                          <a:spcPts val="0"/>
                        </a:spcAft>
                      </a:pPr>
                      <a:r>
                        <a:rPr lang="en-US" sz="1600" b="0" dirty="0" smtClean="0">
                          <a:effectLst/>
                        </a:rPr>
                        <a:t>For Internet Access</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36973" marR="36973" marT="0" marB="0"/>
                </a:tc>
                <a:tc>
                  <a:txBody>
                    <a:bodyPr/>
                    <a:lstStyle/>
                    <a:p>
                      <a:pPr marL="0" marR="0" algn="r">
                        <a:lnSpc>
                          <a:spcPct val="107000"/>
                        </a:lnSpc>
                        <a:spcBef>
                          <a:spcPts val="0"/>
                        </a:spcBef>
                        <a:spcAft>
                          <a:spcPts val="0"/>
                        </a:spcAft>
                      </a:pPr>
                      <a:r>
                        <a:rPr lang="en-US" sz="1600" b="0" i="0" u="none" strike="noStrike" cap="none" dirty="0" smtClean="0">
                          <a:solidFill>
                            <a:schemeClr val="dk1"/>
                          </a:solidFill>
                          <a:effectLst/>
                          <a:latin typeface="+mn-lt"/>
                          <a:ea typeface="+mn-ea"/>
                          <a:cs typeface="+mn-cs"/>
                          <a:sym typeface="Arial"/>
                        </a:rPr>
                        <a:t>10</a:t>
                      </a:r>
                      <a:endParaRPr lang="en-US" sz="1600" b="0" i="0" u="none" strike="noStrike" cap="none" dirty="0">
                        <a:solidFill>
                          <a:schemeClr val="dk1"/>
                        </a:solidFill>
                        <a:effectLst/>
                        <a:latin typeface="+mn-lt"/>
                        <a:ea typeface="+mn-ea"/>
                        <a:cs typeface="+mn-cs"/>
                        <a:sym typeface="Arial"/>
                      </a:endParaRPr>
                    </a:p>
                  </a:txBody>
                  <a:tcPr marL="36973" marR="36973" marT="0" marB="0" anchor="b"/>
                </a:tc>
                <a:tc>
                  <a:txBody>
                    <a:bodyPr/>
                    <a:lstStyle/>
                    <a:p>
                      <a:pPr marL="0" marR="0" algn="r">
                        <a:lnSpc>
                          <a:spcPct val="107000"/>
                        </a:lnSpc>
                        <a:spcBef>
                          <a:spcPts val="0"/>
                        </a:spcBef>
                        <a:spcAft>
                          <a:spcPts val="0"/>
                        </a:spcAft>
                      </a:pPr>
                      <a:r>
                        <a:rPr lang="en-US" sz="1600" b="0" dirty="0" smtClean="0">
                          <a:effectLst/>
                        </a:rPr>
                        <a:t>15,000.00</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36973" marR="36973" marT="0" marB="0" anchor="b"/>
                </a:tc>
                <a:tc>
                  <a:txBody>
                    <a:bodyPr/>
                    <a:lstStyle/>
                    <a:p>
                      <a:pPr marL="0" marR="0" algn="r">
                        <a:lnSpc>
                          <a:spcPct val="107000"/>
                        </a:lnSpc>
                        <a:spcBef>
                          <a:spcPts val="0"/>
                        </a:spcBef>
                        <a:spcAft>
                          <a:spcPts val="0"/>
                        </a:spcAft>
                      </a:pPr>
                      <a:r>
                        <a:rPr lang="en-US" sz="1600" b="0" dirty="0" smtClean="0">
                          <a:effectLst/>
                        </a:rPr>
                        <a:t>150,000.00</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36973" marR="36973" marT="0" marB="0" anchor="b"/>
                </a:tc>
              </a:tr>
              <a:tr h="370840">
                <a:tc>
                  <a:txBody>
                    <a:bodyPr/>
                    <a:lstStyle/>
                    <a:p>
                      <a:pPr marL="0" marR="0">
                        <a:lnSpc>
                          <a:spcPct val="107000"/>
                        </a:lnSpc>
                        <a:spcBef>
                          <a:spcPts val="0"/>
                        </a:spcBef>
                        <a:spcAft>
                          <a:spcPts val="0"/>
                        </a:spcAft>
                      </a:pPr>
                      <a:r>
                        <a:rPr lang="en-US" sz="1600" b="0" dirty="0" smtClean="0">
                          <a:solidFill>
                            <a:schemeClr val="tx1"/>
                          </a:solidFill>
                          <a:effectLst/>
                          <a:latin typeface="+mn-lt"/>
                          <a:ea typeface="+mn-ea"/>
                          <a:cs typeface="+mn-cs"/>
                        </a:rPr>
                        <a:t>Advertisement</a:t>
                      </a:r>
                      <a:endParaRPr lang="en-US" sz="12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6973" marR="36973" marT="0" marB="0"/>
                </a:tc>
                <a:tc>
                  <a:txBody>
                    <a:bodyPr/>
                    <a:lstStyle/>
                    <a:p>
                      <a:pPr marL="0" marR="0">
                        <a:lnSpc>
                          <a:spcPct val="107000"/>
                        </a:lnSpc>
                        <a:spcBef>
                          <a:spcPts val="0"/>
                        </a:spcBef>
                        <a:spcAft>
                          <a:spcPts val="0"/>
                        </a:spcAft>
                      </a:pPr>
                      <a:r>
                        <a:rPr lang="en-US" sz="1600" b="0" dirty="0" smtClean="0">
                          <a:effectLst/>
                        </a:rPr>
                        <a:t>Mini Digital Post</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36973" marR="36973" marT="0" marB="0"/>
                </a:tc>
                <a:tc>
                  <a:txBody>
                    <a:bodyPr/>
                    <a:lstStyle/>
                    <a:p>
                      <a:pPr marL="0" marR="0" algn="r">
                        <a:lnSpc>
                          <a:spcPct val="107000"/>
                        </a:lnSpc>
                        <a:spcBef>
                          <a:spcPts val="0"/>
                        </a:spcBef>
                        <a:spcAft>
                          <a:spcPts val="0"/>
                        </a:spcAft>
                      </a:pPr>
                      <a:r>
                        <a:rPr lang="en-US" sz="1600" b="0" dirty="0" smtClean="0">
                          <a:effectLst/>
                        </a:rPr>
                        <a:t>1</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36973" marR="36973" marT="0" marB="0" anchor="b"/>
                </a:tc>
                <a:tc>
                  <a:txBody>
                    <a:bodyPr/>
                    <a:lstStyle/>
                    <a:p>
                      <a:pPr marL="0" marR="0" algn="r">
                        <a:lnSpc>
                          <a:spcPct val="107000"/>
                        </a:lnSpc>
                        <a:spcBef>
                          <a:spcPts val="0"/>
                        </a:spcBef>
                        <a:spcAft>
                          <a:spcPts val="0"/>
                        </a:spcAft>
                      </a:pPr>
                      <a:r>
                        <a:rPr lang="en-US" sz="1600" b="0" dirty="0" smtClean="0">
                          <a:effectLst/>
                        </a:rPr>
                        <a:t>30,000.00</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36973" marR="36973" marT="0" marB="0" anchor="b"/>
                </a:tc>
                <a:tc>
                  <a:txBody>
                    <a:bodyPr/>
                    <a:lstStyle/>
                    <a:p>
                      <a:pPr marL="0" marR="0" algn="r">
                        <a:lnSpc>
                          <a:spcPct val="107000"/>
                        </a:lnSpc>
                        <a:spcBef>
                          <a:spcPts val="0"/>
                        </a:spcBef>
                        <a:spcAft>
                          <a:spcPts val="0"/>
                        </a:spcAft>
                      </a:pPr>
                      <a:r>
                        <a:rPr lang="en-US" sz="1600" b="0" dirty="0" smtClean="0">
                          <a:effectLst/>
                        </a:rPr>
                        <a:t>30,000.00</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36973" marR="36973" marT="0" marB="0" anchor="b"/>
                </a:tc>
              </a:tr>
              <a:tr h="370840">
                <a:tc gridSpan="5">
                  <a:txBody>
                    <a:bodyPr/>
                    <a:lstStyle/>
                    <a:p>
                      <a:pPr marL="0" marR="0" algn="r">
                        <a:lnSpc>
                          <a:spcPct val="107000"/>
                        </a:lnSpc>
                        <a:spcBef>
                          <a:spcPts val="0"/>
                        </a:spcBef>
                        <a:spcAft>
                          <a:spcPts val="0"/>
                        </a:spcAft>
                      </a:pP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36973" marR="36973"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a:txBody>
                    <a:bodyPr/>
                    <a:lstStyle/>
                    <a:p>
                      <a:pPr marL="0" marR="0">
                        <a:lnSpc>
                          <a:spcPct val="107000"/>
                        </a:lnSpc>
                        <a:spcBef>
                          <a:spcPts val="0"/>
                        </a:spcBef>
                        <a:spcAft>
                          <a:spcPts val="0"/>
                        </a:spcAft>
                      </a:pPr>
                      <a:r>
                        <a:rPr lang="en-US" sz="1600" b="0" dirty="0">
                          <a:effectLst/>
                        </a:rPr>
                        <a:t>Working Capital</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36973" marR="36973" marT="0" marB="0"/>
                </a:tc>
                <a:tc>
                  <a:txBody>
                    <a:bodyPr/>
                    <a:lstStyle/>
                    <a:p>
                      <a:pPr marL="0" marR="0">
                        <a:lnSpc>
                          <a:spcPct val="107000"/>
                        </a:lnSpc>
                        <a:spcBef>
                          <a:spcPts val="0"/>
                        </a:spcBef>
                        <a:spcAft>
                          <a:spcPts val="0"/>
                        </a:spcAft>
                      </a:pPr>
                      <a:r>
                        <a:rPr lang="en-US" sz="1600" b="0" dirty="0">
                          <a:effectLst/>
                        </a:rPr>
                        <a:t> </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36973" marR="36973" marT="0" marB="0"/>
                </a:tc>
                <a:tc>
                  <a:txBody>
                    <a:bodyPr/>
                    <a:lstStyle/>
                    <a:p>
                      <a:pPr marL="0" marR="0" algn="r">
                        <a:lnSpc>
                          <a:spcPct val="107000"/>
                        </a:lnSpc>
                        <a:spcBef>
                          <a:spcPts val="0"/>
                        </a:spcBef>
                        <a:spcAft>
                          <a:spcPts val="0"/>
                        </a:spcAft>
                      </a:pPr>
                      <a:r>
                        <a:rPr lang="en-US" sz="1600" b="0" dirty="0">
                          <a:effectLst/>
                        </a:rPr>
                        <a:t> </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36973" marR="36973" marT="0" marB="0" anchor="b"/>
                </a:tc>
                <a:tc>
                  <a:txBody>
                    <a:bodyPr/>
                    <a:lstStyle/>
                    <a:p>
                      <a:pPr marL="0" marR="0" algn="r">
                        <a:lnSpc>
                          <a:spcPct val="107000"/>
                        </a:lnSpc>
                        <a:spcBef>
                          <a:spcPts val="0"/>
                        </a:spcBef>
                        <a:spcAft>
                          <a:spcPts val="0"/>
                        </a:spcAft>
                      </a:pPr>
                      <a:r>
                        <a:rPr lang="en-US" sz="1600" b="0" dirty="0">
                          <a:effectLst/>
                        </a:rPr>
                        <a:t> </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36973" marR="36973" marT="0" marB="0" anchor="b"/>
                </a:tc>
                <a:tc>
                  <a:txBody>
                    <a:bodyPr/>
                    <a:lstStyle/>
                    <a:p>
                      <a:pPr marL="0" marR="0" algn="r">
                        <a:lnSpc>
                          <a:spcPct val="107000"/>
                        </a:lnSpc>
                        <a:spcBef>
                          <a:spcPts val="0"/>
                        </a:spcBef>
                        <a:spcAft>
                          <a:spcPts val="0"/>
                        </a:spcAft>
                      </a:pPr>
                      <a:r>
                        <a:rPr lang="en-US" sz="1600" b="0" dirty="0">
                          <a:effectLst/>
                        </a:rPr>
                        <a:t> </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36973" marR="36973" marT="0" marB="0" anchor="b"/>
                </a:tc>
              </a:tr>
              <a:tr h="370840">
                <a:tc>
                  <a:txBody>
                    <a:bodyPr/>
                    <a:lstStyle/>
                    <a:p>
                      <a:pPr marL="0" marR="0">
                        <a:lnSpc>
                          <a:spcPct val="107000"/>
                        </a:lnSpc>
                        <a:spcBef>
                          <a:spcPts val="0"/>
                        </a:spcBef>
                        <a:spcAft>
                          <a:spcPts val="0"/>
                        </a:spcAft>
                      </a:pPr>
                      <a:r>
                        <a:rPr lang="en-US" sz="1600" b="0" dirty="0" smtClean="0">
                          <a:solidFill>
                            <a:schemeClr val="tx1"/>
                          </a:solidFill>
                          <a:effectLst/>
                        </a:rPr>
                        <a:t>Transportation</a:t>
                      </a:r>
                      <a:endParaRPr lang="en-US" sz="12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6973" marR="36973" marT="0" marB="0"/>
                </a:tc>
                <a:tc>
                  <a:txBody>
                    <a:bodyPr/>
                    <a:lstStyle/>
                    <a:p>
                      <a:pPr marL="0" marR="0">
                        <a:lnSpc>
                          <a:spcPct val="107000"/>
                        </a:lnSpc>
                        <a:spcBef>
                          <a:spcPts val="0"/>
                        </a:spcBef>
                        <a:spcAft>
                          <a:spcPts val="0"/>
                        </a:spcAft>
                      </a:pPr>
                      <a:r>
                        <a:rPr lang="en-US" sz="1600" b="0" dirty="0" smtClean="0">
                          <a:effectLst/>
                          <a:latin typeface="+mn-lt"/>
                          <a:ea typeface="+mn-ea"/>
                          <a:cs typeface="+mn-cs"/>
                        </a:rPr>
                        <a:t>Cost</a:t>
                      </a:r>
                      <a:r>
                        <a:rPr lang="en-US" sz="1600" b="0" baseline="0" dirty="0" smtClean="0">
                          <a:effectLst/>
                          <a:latin typeface="+mn-lt"/>
                          <a:ea typeface="+mn-ea"/>
                          <a:cs typeface="+mn-cs"/>
                        </a:rPr>
                        <a:t> of transportation</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36973" marR="36973" marT="0" marB="0"/>
                </a:tc>
                <a:tc>
                  <a:txBody>
                    <a:bodyPr/>
                    <a:lstStyle/>
                    <a:p>
                      <a:pPr marL="0" marR="0" algn="r">
                        <a:lnSpc>
                          <a:spcPct val="107000"/>
                        </a:lnSpc>
                        <a:spcBef>
                          <a:spcPts val="0"/>
                        </a:spcBef>
                        <a:spcAft>
                          <a:spcPts val="0"/>
                        </a:spcAft>
                      </a:pPr>
                      <a:r>
                        <a:rPr lang="en-US" sz="1600" b="0" i="0" u="none" strike="noStrike" cap="none" dirty="0" smtClean="0">
                          <a:solidFill>
                            <a:schemeClr val="dk1"/>
                          </a:solidFill>
                          <a:effectLst/>
                          <a:latin typeface="+mn-lt"/>
                          <a:ea typeface="+mn-ea"/>
                          <a:cs typeface="+mn-cs"/>
                          <a:sym typeface="Arial"/>
                        </a:rPr>
                        <a:t>1</a:t>
                      </a:r>
                      <a:endParaRPr lang="en-US" sz="1600" b="0" i="0" u="none" strike="noStrike" cap="none" dirty="0">
                        <a:solidFill>
                          <a:schemeClr val="dk1"/>
                        </a:solidFill>
                        <a:effectLst/>
                        <a:latin typeface="+mn-lt"/>
                        <a:ea typeface="+mn-ea"/>
                        <a:cs typeface="+mn-cs"/>
                        <a:sym typeface="Arial"/>
                      </a:endParaRPr>
                    </a:p>
                  </a:txBody>
                  <a:tcPr marL="36973" marR="36973" marT="0" marB="0" anchor="b"/>
                </a:tc>
                <a:tc>
                  <a:txBody>
                    <a:bodyPr/>
                    <a:lstStyle/>
                    <a:p>
                      <a:pPr marL="0" marR="0" algn="r">
                        <a:lnSpc>
                          <a:spcPct val="107000"/>
                        </a:lnSpc>
                        <a:spcBef>
                          <a:spcPts val="0"/>
                        </a:spcBef>
                        <a:spcAft>
                          <a:spcPts val="0"/>
                        </a:spcAft>
                      </a:pPr>
                      <a:r>
                        <a:rPr lang="en-US" sz="1600" b="0" dirty="0" smtClean="0">
                          <a:effectLst/>
                          <a:latin typeface="+mn-lt"/>
                          <a:ea typeface="+mn-ea"/>
                          <a:cs typeface="+mn-cs"/>
                        </a:rPr>
                        <a:t>50,000.00</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36973" marR="36973" marT="0" marB="0" anchor="b"/>
                </a:tc>
                <a:tc>
                  <a:txBody>
                    <a:bodyPr/>
                    <a:lstStyle/>
                    <a:p>
                      <a:pPr marL="0" marR="0" algn="r">
                        <a:lnSpc>
                          <a:spcPct val="107000"/>
                        </a:lnSpc>
                        <a:spcBef>
                          <a:spcPts val="0"/>
                        </a:spcBef>
                        <a:spcAft>
                          <a:spcPts val="0"/>
                        </a:spcAft>
                      </a:pPr>
                      <a:r>
                        <a:rPr lang="en-US" sz="1600" b="0" dirty="0" smtClean="0">
                          <a:effectLst/>
                        </a:rPr>
                        <a:t>50,000.00</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36973" marR="36973" marT="0" marB="0" anchor="b"/>
                </a:tc>
              </a:tr>
              <a:tr h="370840">
                <a:tc>
                  <a:txBody>
                    <a:bodyPr/>
                    <a:lstStyle/>
                    <a:p>
                      <a:pPr marL="0" marR="0">
                        <a:lnSpc>
                          <a:spcPct val="107000"/>
                        </a:lnSpc>
                        <a:spcBef>
                          <a:spcPts val="0"/>
                        </a:spcBef>
                        <a:spcAft>
                          <a:spcPts val="0"/>
                        </a:spcAft>
                      </a:pPr>
                      <a:r>
                        <a:rPr lang="en-US" sz="1600" b="0" dirty="0" smtClean="0">
                          <a:solidFill>
                            <a:schemeClr val="tx1"/>
                          </a:solidFill>
                          <a:effectLst/>
                          <a:latin typeface="+mn-lt"/>
                          <a:ea typeface="+mn-ea"/>
                          <a:cs typeface="+mn-cs"/>
                        </a:rPr>
                        <a:t>Subscription</a:t>
                      </a:r>
                      <a:endParaRPr lang="en-US" sz="12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6973" marR="36973" marT="0" marB="0"/>
                </a:tc>
                <a:tc>
                  <a:txBody>
                    <a:bodyPr/>
                    <a:lstStyle/>
                    <a:p>
                      <a:pPr marL="0" marR="0">
                        <a:lnSpc>
                          <a:spcPct val="107000"/>
                        </a:lnSpc>
                        <a:spcBef>
                          <a:spcPts val="0"/>
                        </a:spcBef>
                        <a:spcAft>
                          <a:spcPts val="0"/>
                        </a:spcAft>
                      </a:pPr>
                      <a:r>
                        <a:rPr lang="en-US" sz="1600" b="0" dirty="0" smtClean="0">
                          <a:effectLst/>
                        </a:rPr>
                        <a:t>Internet</a:t>
                      </a:r>
                      <a:r>
                        <a:rPr lang="en-US" sz="1600" b="0" baseline="0" dirty="0" smtClean="0">
                          <a:effectLst/>
                        </a:rPr>
                        <a:t> Subscription</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36973" marR="36973" marT="0" marB="0"/>
                </a:tc>
                <a:tc>
                  <a:txBody>
                    <a:bodyPr/>
                    <a:lstStyle/>
                    <a:p>
                      <a:pPr marL="0" marR="0" algn="r">
                        <a:lnSpc>
                          <a:spcPct val="107000"/>
                        </a:lnSpc>
                        <a:spcBef>
                          <a:spcPts val="0"/>
                        </a:spcBef>
                        <a:spcAft>
                          <a:spcPts val="0"/>
                        </a:spcAft>
                      </a:pPr>
                      <a:r>
                        <a:rPr lang="en-US" sz="1600" b="0" dirty="0" smtClean="0">
                          <a:effectLst/>
                        </a:rPr>
                        <a:t>10</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36973" marR="36973" marT="0" marB="0" anchor="b"/>
                </a:tc>
                <a:tc>
                  <a:txBody>
                    <a:bodyPr/>
                    <a:lstStyle/>
                    <a:p>
                      <a:pPr marL="0" marR="0" algn="r">
                        <a:lnSpc>
                          <a:spcPct val="107000"/>
                        </a:lnSpc>
                        <a:spcBef>
                          <a:spcPts val="0"/>
                        </a:spcBef>
                        <a:spcAft>
                          <a:spcPts val="0"/>
                        </a:spcAft>
                      </a:pPr>
                      <a:r>
                        <a:rPr lang="en-US" sz="1600" b="0" dirty="0" smtClean="0">
                          <a:effectLst/>
                        </a:rPr>
                        <a:t>3,000.00</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36973" marR="36973" marT="0" marB="0" anchor="b"/>
                </a:tc>
                <a:tc>
                  <a:txBody>
                    <a:bodyPr/>
                    <a:lstStyle/>
                    <a:p>
                      <a:pPr marL="0" marR="0" algn="r">
                        <a:lnSpc>
                          <a:spcPct val="107000"/>
                        </a:lnSpc>
                        <a:spcBef>
                          <a:spcPts val="0"/>
                        </a:spcBef>
                        <a:spcAft>
                          <a:spcPts val="0"/>
                        </a:spcAft>
                      </a:pPr>
                      <a:r>
                        <a:rPr lang="en-US" sz="1600" b="0" dirty="0" smtClean="0">
                          <a:effectLst/>
                        </a:rPr>
                        <a:t>30,000.00</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36973" marR="36973" marT="0" marB="0" anchor="b"/>
                </a:tc>
              </a:tr>
              <a:tr h="370840">
                <a:tc gridSpan="5">
                  <a:txBody>
                    <a:bodyPr/>
                    <a:lstStyle/>
                    <a:p>
                      <a:pPr marL="0" marR="0" algn="r">
                        <a:lnSpc>
                          <a:spcPct val="107000"/>
                        </a:lnSpc>
                        <a:spcBef>
                          <a:spcPts val="0"/>
                        </a:spcBef>
                        <a:spcAft>
                          <a:spcPts val="0"/>
                        </a:spcAft>
                      </a:pPr>
                      <a:r>
                        <a:rPr lang="en-US" sz="1600" b="0" dirty="0">
                          <a:effectLst/>
                        </a:rPr>
                        <a:t>Total                                           </a:t>
                      </a:r>
                      <a:r>
                        <a:rPr lang="en-US" sz="1600" b="0" dirty="0" smtClean="0">
                          <a:effectLst/>
                        </a:rPr>
                        <a:t>        80,000.00</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36973" marR="36973"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a:txBody>
                    <a:bodyPr/>
                    <a:lstStyle/>
                    <a:p>
                      <a:pPr marL="0" marR="0">
                        <a:lnSpc>
                          <a:spcPct val="107000"/>
                        </a:lnSpc>
                        <a:spcBef>
                          <a:spcPts val="0"/>
                        </a:spcBef>
                        <a:spcAft>
                          <a:spcPts val="0"/>
                        </a:spcAft>
                      </a:pPr>
                      <a:r>
                        <a:rPr lang="en-US" sz="1600" b="0" dirty="0">
                          <a:effectLst/>
                        </a:rPr>
                        <a:t>Others</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36973" marR="36973" marT="0" marB="0"/>
                </a:tc>
                <a:tc>
                  <a:txBody>
                    <a:bodyPr/>
                    <a:lstStyle/>
                    <a:p>
                      <a:pPr marL="0" marR="0">
                        <a:lnSpc>
                          <a:spcPct val="107000"/>
                        </a:lnSpc>
                        <a:spcBef>
                          <a:spcPts val="0"/>
                        </a:spcBef>
                        <a:spcAft>
                          <a:spcPts val="0"/>
                        </a:spcAft>
                      </a:pPr>
                      <a:r>
                        <a:rPr lang="en-US" sz="1600" b="0">
                          <a:effectLst/>
                        </a:rPr>
                        <a:t> </a:t>
                      </a:r>
                      <a:endParaRPr lang="en-US" sz="1200" b="0">
                        <a:effectLst/>
                        <a:latin typeface="Calibri" panose="020F0502020204030204" pitchFamily="34" charset="0"/>
                        <a:ea typeface="Calibri" panose="020F0502020204030204" pitchFamily="34" charset="0"/>
                        <a:cs typeface="Times New Roman" panose="02020603050405020304" pitchFamily="18" charset="0"/>
                      </a:endParaRPr>
                    </a:p>
                  </a:txBody>
                  <a:tcPr marL="36973" marR="36973" marT="0" marB="0"/>
                </a:tc>
                <a:tc>
                  <a:txBody>
                    <a:bodyPr/>
                    <a:lstStyle/>
                    <a:p>
                      <a:pPr marL="0" marR="0" algn="r">
                        <a:lnSpc>
                          <a:spcPct val="107000"/>
                        </a:lnSpc>
                        <a:spcBef>
                          <a:spcPts val="0"/>
                        </a:spcBef>
                        <a:spcAft>
                          <a:spcPts val="0"/>
                        </a:spcAft>
                      </a:pPr>
                      <a:r>
                        <a:rPr lang="en-US" sz="1600" b="0">
                          <a:effectLst/>
                        </a:rPr>
                        <a:t> </a:t>
                      </a:r>
                      <a:endParaRPr lang="en-US" sz="1200" b="0">
                        <a:effectLst/>
                        <a:latin typeface="Calibri" panose="020F0502020204030204" pitchFamily="34" charset="0"/>
                        <a:ea typeface="Calibri" panose="020F0502020204030204" pitchFamily="34" charset="0"/>
                        <a:cs typeface="Times New Roman" panose="02020603050405020304" pitchFamily="18" charset="0"/>
                      </a:endParaRPr>
                    </a:p>
                  </a:txBody>
                  <a:tcPr marL="36973" marR="36973" marT="0" marB="0" anchor="b"/>
                </a:tc>
                <a:tc>
                  <a:txBody>
                    <a:bodyPr/>
                    <a:lstStyle/>
                    <a:p>
                      <a:pPr marL="0" marR="0" algn="r">
                        <a:lnSpc>
                          <a:spcPct val="107000"/>
                        </a:lnSpc>
                        <a:spcBef>
                          <a:spcPts val="0"/>
                        </a:spcBef>
                        <a:spcAft>
                          <a:spcPts val="0"/>
                        </a:spcAft>
                      </a:pPr>
                      <a:r>
                        <a:rPr lang="en-US" sz="1600" b="0" dirty="0">
                          <a:effectLst/>
                        </a:rPr>
                        <a:t> </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36973" marR="36973" marT="0" marB="0" anchor="b"/>
                </a:tc>
                <a:tc>
                  <a:txBody>
                    <a:bodyPr/>
                    <a:lstStyle/>
                    <a:p>
                      <a:pPr marL="0" marR="0" algn="r">
                        <a:lnSpc>
                          <a:spcPct val="107000"/>
                        </a:lnSpc>
                        <a:spcBef>
                          <a:spcPts val="0"/>
                        </a:spcBef>
                        <a:spcAft>
                          <a:spcPts val="0"/>
                        </a:spcAft>
                      </a:pPr>
                      <a:r>
                        <a:rPr lang="en-US" sz="1600" b="0" dirty="0">
                          <a:effectLst/>
                        </a:rPr>
                        <a:t> </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36973" marR="36973" marT="0" marB="0" anchor="b"/>
                </a:tc>
              </a:tr>
              <a:tr h="370840">
                <a:tc>
                  <a:txBody>
                    <a:bodyPr/>
                    <a:lstStyle/>
                    <a:p>
                      <a:pPr marL="0" marR="0" algn="l" rtl="0">
                        <a:lnSpc>
                          <a:spcPct val="107000"/>
                        </a:lnSpc>
                        <a:spcBef>
                          <a:spcPts val="0"/>
                        </a:spcBef>
                        <a:spcAft>
                          <a:spcPts val="0"/>
                        </a:spcAft>
                        <a:buClr>
                          <a:srgbClr val="000000"/>
                        </a:buClr>
                        <a:buFont typeface="Arial"/>
                      </a:pPr>
                      <a:r>
                        <a:rPr lang="en-GB" sz="1600" b="0" i="0" u="none" strike="noStrike" cap="none" dirty="0" smtClean="0">
                          <a:solidFill>
                            <a:schemeClr val="tx1"/>
                          </a:solidFill>
                          <a:effectLst/>
                          <a:latin typeface="+mn-lt"/>
                          <a:ea typeface="+mn-ea"/>
                          <a:cs typeface="+mn-cs"/>
                          <a:sym typeface="Arial"/>
                        </a:rPr>
                        <a:t>Miscellaneous</a:t>
                      </a:r>
                      <a:endParaRPr lang="en-US" sz="1600" b="0" i="0" u="none" strike="noStrike" cap="none" dirty="0">
                        <a:solidFill>
                          <a:schemeClr val="tx1"/>
                        </a:solidFill>
                        <a:effectLst/>
                        <a:latin typeface="+mn-lt"/>
                        <a:ea typeface="+mn-ea"/>
                        <a:cs typeface="+mn-cs"/>
                        <a:sym typeface="Arial"/>
                      </a:endParaRPr>
                    </a:p>
                  </a:txBody>
                  <a:tcPr marL="36973" marR="36973" marT="0" marB="0"/>
                </a:tc>
                <a:tc>
                  <a:txBody>
                    <a:bodyPr/>
                    <a:lstStyle/>
                    <a:p>
                      <a:pPr marL="0" marR="0">
                        <a:lnSpc>
                          <a:spcPct val="107000"/>
                        </a:lnSpc>
                        <a:spcBef>
                          <a:spcPts val="0"/>
                        </a:spcBef>
                        <a:spcAft>
                          <a:spcPts val="0"/>
                        </a:spcAft>
                      </a:pPr>
                      <a:r>
                        <a:rPr lang="en-US" sz="1600" b="0" dirty="0" smtClean="0">
                          <a:effectLst/>
                        </a:rPr>
                        <a:t>Stationaries, etc.</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36973" marR="36973" marT="0" marB="0"/>
                </a:tc>
                <a:tc>
                  <a:txBody>
                    <a:bodyPr/>
                    <a:lstStyle/>
                    <a:p>
                      <a:pPr marL="0" marR="0" algn="r">
                        <a:lnSpc>
                          <a:spcPct val="107000"/>
                        </a:lnSpc>
                        <a:spcBef>
                          <a:spcPts val="0"/>
                        </a:spcBef>
                        <a:spcAft>
                          <a:spcPts val="0"/>
                        </a:spcAft>
                      </a:pPr>
                      <a:r>
                        <a:rPr lang="en-US" sz="1600" b="0" dirty="0">
                          <a:effectLst/>
                        </a:rPr>
                        <a:t>1</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36973" marR="36973" marT="0" marB="0" anchor="b"/>
                </a:tc>
                <a:tc>
                  <a:txBody>
                    <a:bodyPr/>
                    <a:lstStyle/>
                    <a:p>
                      <a:pPr marL="0" marR="0" algn="r">
                        <a:lnSpc>
                          <a:spcPct val="107000"/>
                        </a:lnSpc>
                        <a:spcBef>
                          <a:spcPts val="0"/>
                        </a:spcBef>
                        <a:spcAft>
                          <a:spcPts val="0"/>
                        </a:spcAft>
                      </a:pPr>
                      <a:r>
                        <a:rPr lang="en-US" sz="1600" b="0" dirty="0" smtClean="0">
                          <a:effectLst/>
                        </a:rPr>
                        <a:t>10,000.00</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36973" marR="36973" marT="0" marB="0" anchor="b"/>
                </a:tc>
                <a:tc>
                  <a:txBody>
                    <a:bodyPr/>
                    <a:lstStyle/>
                    <a:p>
                      <a:pPr marL="0" marR="0" algn="r">
                        <a:lnSpc>
                          <a:spcPct val="107000"/>
                        </a:lnSpc>
                        <a:spcBef>
                          <a:spcPts val="0"/>
                        </a:spcBef>
                        <a:spcAft>
                          <a:spcPts val="0"/>
                        </a:spcAft>
                      </a:pPr>
                      <a:r>
                        <a:rPr lang="en-US" sz="1600" b="0" dirty="0" smtClean="0">
                          <a:effectLst/>
                        </a:rPr>
                        <a:t>10,000.00</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36973" marR="36973" marT="0" marB="0" anchor="b"/>
                </a:tc>
              </a:tr>
              <a:tr h="370840">
                <a:tc gridSpan="5">
                  <a:txBody>
                    <a:bodyPr/>
                    <a:lstStyle/>
                    <a:p>
                      <a:pPr marL="0" marR="0" algn="r">
                        <a:lnSpc>
                          <a:spcPct val="107000"/>
                        </a:lnSpc>
                        <a:spcBef>
                          <a:spcPts val="0"/>
                        </a:spcBef>
                        <a:spcAft>
                          <a:spcPts val="0"/>
                        </a:spcAft>
                      </a:pPr>
                      <a:r>
                        <a:rPr lang="en-US" sz="1600" b="0" dirty="0" smtClean="0">
                          <a:effectLst/>
                        </a:rPr>
                        <a:t>Total                                                      10,000.00</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36973" marR="36973"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gridSpan="5">
                  <a:txBody>
                    <a:bodyPr/>
                    <a:lstStyle/>
                    <a:p>
                      <a:pPr marL="0" marR="0" algn="r">
                        <a:lnSpc>
                          <a:spcPct val="107000"/>
                        </a:lnSpc>
                        <a:spcBef>
                          <a:spcPts val="0"/>
                        </a:spcBef>
                        <a:spcAft>
                          <a:spcPts val="0"/>
                        </a:spcAft>
                      </a:pPr>
                      <a:r>
                        <a:rPr lang="en-US" sz="2000" b="0" dirty="0">
                          <a:effectLst/>
                        </a:rPr>
                        <a:t>Initial Investment                  </a:t>
                      </a:r>
                      <a:r>
                        <a:rPr lang="en-US" sz="2000" b="0" dirty="0" smtClean="0">
                          <a:effectLst/>
                        </a:rPr>
                        <a:t>                    270,000.00</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36973" marR="36973"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14" name="TextBox 13"/>
          <p:cNvSpPr txBox="1"/>
          <p:nvPr/>
        </p:nvSpPr>
        <p:spPr>
          <a:xfrm>
            <a:off x="1017431" y="489397"/>
            <a:ext cx="6915955" cy="646331"/>
          </a:xfrm>
          <a:prstGeom prst="rect">
            <a:avLst/>
          </a:prstGeom>
          <a:noFill/>
        </p:spPr>
        <p:txBody>
          <a:bodyPr wrap="square" rtlCol="0">
            <a:spAutoFit/>
          </a:bodyPr>
          <a:lstStyle/>
          <a:p>
            <a:r>
              <a:rPr lang="en-GB" b="1" dirty="0"/>
              <a:t>Projected Initial Investment</a:t>
            </a:r>
            <a:endParaRPr lang="en-US" dirty="0"/>
          </a:p>
          <a:p>
            <a:endParaRPr lang="en-GB" dirty="0"/>
          </a:p>
        </p:txBody>
      </p:sp>
    </p:spTree>
    <p:extLst>
      <p:ext uri="{BB962C8B-B14F-4D97-AF65-F5344CB8AC3E}">
        <p14:creationId xmlns:p14="http://schemas.microsoft.com/office/powerpoint/2010/main" val="31515200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ctrTitle"/>
          </p:nvPr>
        </p:nvSpPr>
        <p:spPr>
          <a:xfrm>
            <a:off x="2209802" y="2130425"/>
            <a:ext cx="7772400" cy="1470000"/>
          </a:xfrm>
          <a:prstGeom prst="rect">
            <a:avLst/>
          </a:prstGeom>
        </p:spPr>
        <p:txBody>
          <a:bodyPr spcFirstLastPara="1" wrap="square" lIns="91425" tIns="91425" rIns="91425" bIns="91425" anchor="ctr" anchorCtr="0">
            <a:noAutofit/>
          </a:bodyPr>
          <a:lstStyle/>
          <a:p>
            <a:endParaRPr/>
          </a:p>
        </p:txBody>
      </p:sp>
      <p:sp>
        <p:nvSpPr>
          <p:cNvPr id="320" name="Shape 320"/>
          <p:cNvSpPr txBox="1">
            <a:spLocks noGrp="1"/>
          </p:cNvSpPr>
          <p:nvPr>
            <p:ph type="subTitle" idx="1"/>
          </p:nvPr>
        </p:nvSpPr>
        <p:spPr>
          <a:xfrm>
            <a:off x="2895601" y="3886200"/>
            <a:ext cx="6400801" cy="1752600"/>
          </a:xfrm>
          <a:prstGeom prst="rect">
            <a:avLst/>
          </a:prstGeom>
        </p:spPr>
        <p:txBody>
          <a:bodyPr spcFirstLastPara="1" wrap="square" lIns="91425" tIns="91425" rIns="91425" bIns="91425" anchor="t" anchorCtr="0">
            <a:noAutofit/>
          </a:bodyPr>
          <a:lstStyle/>
          <a:p>
            <a:endParaRPr/>
          </a:p>
        </p:txBody>
      </p:sp>
      <p:pic>
        <p:nvPicPr>
          <p:cNvPr id="321" name="Shape 321" descr="7.png"/>
          <p:cNvPicPr preferRelativeResize="0"/>
          <p:nvPr/>
        </p:nvPicPr>
        <p:blipFill rotWithShape="1">
          <a:blip r:embed="rId3">
            <a:alphaModFix/>
          </a:blip>
          <a:srcRect/>
          <a:stretch/>
        </p:blipFill>
        <p:spPr>
          <a:xfrm>
            <a:off x="0" y="4"/>
            <a:ext cx="12192000" cy="6853143"/>
          </a:xfrm>
          <a:prstGeom prst="rect">
            <a:avLst/>
          </a:prstGeom>
          <a:noFill/>
          <a:ln>
            <a:noFill/>
          </a:ln>
        </p:spPr>
      </p:pic>
      <p:sp>
        <p:nvSpPr>
          <p:cNvPr id="7" name="TextBox 6"/>
          <p:cNvSpPr txBox="1"/>
          <p:nvPr/>
        </p:nvSpPr>
        <p:spPr>
          <a:xfrm>
            <a:off x="609600" y="605137"/>
            <a:ext cx="2927404" cy="461665"/>
          </a:xfrm>
          <a:prstGeom prst="rect">
            <a:avLst/>
          </a:prstGeom>
          <a:noFill/>
        </p:spPr>
        <p:txBody>
          <a:bodyPr wrap="none" rtlCol="0">
            <a:spAutoFit/>
          </a:bodyPr>
          <a:lstStyle/>
          <a:p>
            <a:r>
              <a:rPr lang="en-GB" sz="2400" b="1" dirty="0"/>
              <a:t>Projected Revenue</a:t>
            </a:r>
            <a:endParaRPr lang="en-US" sz="2400" dirty="0"/>
          </a:p>
        </p:txBody>
      </p:sp>
      <p:graphicFrame>
        <p:nvGraphicFramePr>
          <p:cNvPr id="2" name="Table 1"/>
          <p:cNvGraphicFramePr>
            <a:graphicFrameLocks noGrp="1"/>
          </p:cNvGraphicFramePr>
          <p:nvPr>
            <p:extLst>
              <p:ext uri="{D42A27DB-BD31-4B8C-83A1-F6EECF244321}">
                <p14:modId xmlns:p14="http://schemas.microsoft.com/office/powerpoint/2010/main" val="2337817559"/>
              </p:ext>
            </p:extLst>
          </p:nvPr>
        </p:nvGraphicFramePr>
        <p:xfrm>
          <a:off x="1105847" y="1659824"/>
          <a:ext cx="10716958" cy="2319748"/>
        </p:xfrm>
        <a:graphic>
          <a:graphicData uri="http://schemas.openxmlformats.org/drawingml/2006/table">
            <a:tbl>
              <a:tblPr firstRow="1" bandRow="1">
                <a:tableStyleId>{5C22544A-7EE6-4342-B048-85BDC9FD1C3A}</a:tableStyleId>
              </a:tblPr>
              <a:tblGrid>
                <a:gridCol w="1090993"/>
                <a:gridCol w="1090993"/>
                <a:gridCol w="1090993"/>
                <a:gridCol w="1918943"/>
                <a:gridCol w="798490"/>
                <a:gridCol w="2021983"/>
                <a:gridCol w="772733"/>
                <a:gridCol w="1931830"/>
              </a:tblGrid>
              <a:tr h="500123">
                <a:tc gridSpan="2">
                  <a:txBody>
                    <a:bodyPr/>
                    <a:lstStyle/>
                    <a:p>
                      <a:pPr marL="0" marR="0">
                        <a:lnSpc>
                          <a:spcPct val="107000"/>
                        </a:lnSpc>
                        <a:spcBef>
                          <a:spcPts val="0"/>
                        </a:spcBef>
                        <a:spcAft>
                          <a:spcPts val="0"/>
                        </a:spcAft>
                      </a:pPr>
                      <a:r>
                        <a:rPr lang="en-GB" sz="2000" b="0" dirty="0">
                          <a:effectLst/>
                        </a:rPr>
                        <a:t> </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gn="ctr">
                        <a:lnSpc>
                          <a:spcPct val="107000"/>
                        </a:lnSpc>
                        <a:spcBef>
                          <a:spcPts val="0"/>
                        </a:spcBef>
                        <a:spcAft>
                          <a:spcPts val="0"/>
                        </a:spcAft>
                      </a:pPr>
                      <a:r>
                        <a:rPr lang="en-GB" sz="2000" b="0" dirty="0">
                          <a:effectLst/>
                        </a:rPr>
                        <a:t>Year 1</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gridSpan="2">
                  <a:txBody>
                    <a:bodyPr/>
                    <a:lstStyle/>
                    <a:p>
                      <a:pPr marL="0" marR="0" algn="ctr">
                        <a:lnSpc>
                          <a:spcPct val="107000"/>
                        </a:lnSpc>
                        <a:spcBef>
                          <a:spcPts val="0"/>
                        </a:spcBef>
                        <a:spcAft>
                          <a:spcPts val="0"/>
                        </a:spcAft>
                      </a:pPr>
                      <a:r>
                        <a:rPr lang="en-GB" sz="2000" b="0">
                          <a:effectLst/>
                        </a:rPr>
                        <a:t>Year 2</a:t>
                      </a:r>
                      <a:endParaRPr lang="en-US" sz="20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gn="ctr">
                        <a:lnSpc>
                          <a:spcPct val="107000"/>
                        </a:lnSpc>
                        <a:spcBef>
                          <a:spcPts val="0"/>
                        </a:spcBef>
                        <a:spcAft>
                          <a:spcPts val="0"/>
                        </a:spcAft>
                      </a:pPr>
                      <a:r>
                        <a:rPr lang="en-GB" sz="2000" b="0" dirty="0">
                          <a:effectLst/>
                        </a:rPr>
                        <a:t>Year 3</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500123">
                <a:tc rowSpan="2">
                  <a:txBody>
                    <a:bodyPr/>
                    <a:lstStyle/>
                    <a:p>
                      <a:pPr marL="0" marR="0">
                        <a:lnSpc>
                          <a:spcPct val="107000"/>
                        </a:lnSpc>
                        <a:spcBef>
                          <a:spcPts val="0"/>
                        </a:spcBef>
                        <a:spcAft>
                          <a:spcPts val="0"/>
                        </a:spcAft>
                      </a:pPr>
                      <a:r>
                        <a:rPr lang="en-GB" sz="2000" b="0" dirty="0" smtClean="0">
                          <a:effectLst/>
                          <a:latin typeface="+mn-lt"/>
                          <a:ea typeface="+mn-ea"/>
                          <a:cs typeface="+mn-cs"/>
                        </a:rPr>
                        <a:t>Product1</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2000" b="0" dirty="0">
                          <a:effectLst/>
                        </a:rPr>
                        <a:t>Price</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2000" b="0" dirty="0" smtClean="0">
                          <a:effectLst/>
                          <a:latin typeface="+mn-lt"/>
                          <a:ea typeface="+mn-ea"/>
                          <a:cs typeface="+mn-cs"/>
                        </a:rPr>
                        <a:t>#200</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marL="0" marR="0" algn="r">
                        <a:lnSpc>
                          <a:spcPct val="107000"/>
                        </a:lnSpc>
                        <a:spcBef>
                          <a:spcPts val="0"/>
                        </a:spcBef>
                        <a:spcAft>
                          <a:spcPts val="0"/>
                        </a:spcAft>
                      </a:pPr>
                      <a:r>
                        <a:rPr lang="en-GB" sz="2000" b="0" dirty="0" smtClean="0">
                          <a:effectLst/>
                        </a:rPr>
                        <a:t>#13,440,000.00</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GB" sz="2000" b="0" dirty="0" smtClean="0">
                          <a:effectLst/>
                          <a:latin typeface="+mn-lt"/>
                          <a:ea typeface="+mn-ea"/>
                          <a:cs typeface="+mn-cs"/>
                        </a:rPr>
                        <a:t>#200</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marL="0" marR="0" algn="r">
                        <a:lnSpc>
                          <a:spcPct val="107000"/>
                        </a:lnSpc>
                        <a:spcBef>
                          <a:spcPts val="0"/>
                        </a:spcBef>
                        <a:spcAft>
                          <a:spcPts val="0"/>
                        </a:spcAft>
                      </a:pPr>
                      <a:r>
                        <a:rPr lang="en-GB" sz="2000" b="0" dirty="0" smtClean="0">
                          <a:effectLst/>
                        </a:rPr>
                        <a:t>#26,880,000.00</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GB" sz="2000" b="0" dirty="0" smtClean="0">
                          <a:effectLst/>
                          <a:latin typeface="+mn-lt"/>
                          <a:ea typeface="+mn-ea"/>
                          <a:cs typeface="+mn-cs"/>
                        </a:rPr>
                        <a:t>#200</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marL="0" marR="0" algn="r">
                        <a:lnSpc>
                          <a:spcPct val="107000"/>
                        </a:lnSpc>
                        <a:spcBef>
                          <a:spcPts val="0"/>
                        </a:spcBef>
                        <a:spcAft>
                          <a:spcPts val="0"/>
                        </a:spcAft>
                      </a:pPr>
                      <a:r>
                        <a:rPr lang="en-GB" sz="2000" b="0" dirty="0" smtClean="0">
                          <a:effectLst/>
                        </a:rPr>
                        <a:t>#53,760,000.00</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819379">
                <a:tc vMerge="1">
                  <a:txBody>
                    <a:bodyPr/>
                    <a:lstStyle/>
                    <a:p>
                      <a:endParaRPr lang="en-US"/>
                    </a:p>
                  </a:txBody>
                  <a:tcPr/>
                </a:tc>
                <a:tc>
                  <a:txBody>
                    <a:bodyPr/>
                    <a:lstStyle/>
                    <a:p>
                      <a:pPr marL="0" marR="0">
                        <a:lnSpc>
                          <a:spcPct val="107000"/>
                        </a:lnSpc>
                        <a:spcBef>
                          <a:spcPts val="0"/>
                        </a:spcBef>
                        <a:spcAft>
                          <a:spcPts val="0"/>
                        </a:spcAft>
                      </a:pPr>
                      <a:r>
                        <a:rPr lang="en-GB" sz="2000" b="0" dirty="0">
                          <a:effectLst/>
                        </a:rPr>
                        <a:t>Units</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2000" b="0" dirty="0" smtClean="0">
                          <a:effectLst/>
                          <a:latin typeface="+mn-lt"/>
                          <a:ea typeface="+mn-ea"/>
                          <a:cs typeface="+mn-cs"/>
                        </a:rPr>
                        <a:t>200</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a:txBody>
                    <a:bodyPr/>
                    <a:lstStyle/>
                    <a:p>
                      <a:pPr marL="0" marR="0">
                        <a:lnSpc>
                          <a:spcPct val="107000"/>
                        </a:lnSpc>
                        <a:spcBef>
                          <a:spcPts val="0"/>
                        </a:spcBef>
                        <a:spcAft>
                          <a:spcPts val="0"/>
                        </a:spcAft>
                      </a:pPr>
                      <a:r>
                        <a:rPr lang="en-GB" sz="2000" b="0" dirty="0" smtClean="0">
                          <a:effectLst/>
                          <a:latin typeface="+mn-lt"/>
                          <a:ea typeface="+mn-ea"/>
                          <a:cs typeface="+mn-cs"/>
                        </a:rPr>
                        <a:t>400</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a:txBody>
                    <a:bodyPr/>
                    <a:lstStyle/>
                    <a:p>
                      <a:pPr marL="0" marR="0">
                        <a:lnSpc>
                          <a:spcPct val="107000"/>
                        </a:lnSpc>
                        <a:spcBef>
                          <a:spcPts val="0"/>
                        </a:spcBef>
                        <a:spcAft>
                          <a:spcPts val="0"/>
                        </a:spcAft>
                      </a:pPr>
                      <a:r>
                        <a:rPr lang="en-GB" sz="2000" b="0" dirty="0" smtClean="0">
                          <a:effectLst/>
                          <a:latin typeface="+mn-lt"/>
                          <a:ea typeface="+mn-ea"/>
                          <a:cs typeface="+mn-cs"/>
                        </a:rPr>
                        <a:t>800</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r>
              <a:tr h="500123">
                <a:tc gridSpan="3">
                  <a:txBody>
                    <a:bodyPr/>
                    <a:lstStyle/>
                    <a:p>
                      <a:pPr marL="0" marR="0" algn="r">
                        <a:lnSpc>
                          <a:spcPct val="107000"/>
                        </a:lnSpc>
                        <a:spcBef>
                          <a:spcPts val="0"/>
                        </a:spcBef>
                        <a:spcAft>
                          <a:spcPts val="0"/>
                        </a:spcAft>
                      </a:pPr>
                      <a:r>
                        <a:rPr lang="en-GB" sz="2000" b="0" dirty="0">
                          <a:effectLst/>
                        </a:rPr>
                        <a:t>Total Revenue</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a:txBody>
                    <a:bodyPr/>
                    <a:lstStyle/>
                    <a:p>
                      <a:pPr marL="0" marR="0" algn="r">
                        <a:lnSpc>
                          <a:spcPct val="107000"/>
                        </a:lnSpc>
                        <a:spcBef>
                          <a:spcPts val="0"/>
                        </a:spcBef>
                        <a:spcAft>
                          <a:spcPts val="0"/>
                        </a:spcAft>
                      </a:pPr>
                      <a:r>
                        <a:rPr lang="en-GB" sz="2000" b="0" dirty="0" smtClean="0">
                          <a:effectLst/>
                        </a:rPr>
                        <a:t>13,440,000.00</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2">
                  <a:txBody>
                    <a:bodyPr/>
                    <a:lstStyle/>
                    <a:p>
                      <a:pPr marL="0" marR="0" algn="r">
                        <a:lnSpc>
                          <a:spcPct val="107000"/>
                        </a:lnSpc>
                        <a:spcBef>
                          <a:spcPts val="0"/>
                        </a:spcBef>
                        <a:spcAft>
                          <a:spcPts val="0"/>
                        </a:spcAft>
                      </a:pPr>
                      <a:r>
                        <a:rPr lang="en-GB" sz="2000" b="0" dirty="0" smtClean="0">
                          <a:effectLst/>
                        </a:rPr>
                        <a:t>26,880,000.00</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gridSpan="2">
                  <a:txBody>
                    <a:bodyPr/>
                    <a:lstStyle/>
                    <a:p>
                      <a:pPr marL="0" marR="0" algn="r">
                        <a:lnSpc>
                          <a:spcPct val="107000"/>
                        </a:lnSpc>
                        <a:spcBef>
                          <a:spcPts val="0"/>
                        </a:spcBef>
                        <a:spcAft>
                          <a:spcPts val="0"/>
                        </a:spcAft>
                      </a:pPr>
                      <a:r>
                        <a:rPr lang="en-GB" sz="2000" b="0" dirty="0" smtClean="0">
                          <a:effectLst/>
                        </a:rPr>
                        <a:t>53,760,000.00</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bl>
          </a:graphicData>
        </a:graphic>
      </p:graphicFrame>
    </p:spTree>
    <p:extLst>
      <p:ext uri="{BB962C8B-B14F-4D97-AF65-F5344CB8AC3E}">
        <p14:creationId xmlns:p14="http://schemas.microsoft.com/office/powerpoint/2010/main" val="211173263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Shape 339"/>
          <p:cNvSpPr txBox="1">
            <a:spLocks noGrp="1"/>
          </p:cNvSpPr>
          <p:nvPr>
            <p:ph type="ctrTitle"/>
          </p:nvPr>
        </p:nvSpPr>
        <p:spPr>
          <a:xfrm>
            <a:off x="2209802" y="2130425"/>
            <a:ext cx="7772400" cy="1470000"/>
          </a:xfrm>
          <a:prstGeom prst="rect">
            <a:avLst/>
          </a:prstGeom>
        </p:spPr>
        <p:txBody>
          <a:bodyPr spcFirstLastPara="1" wrap="square" lIns="91425" tIns="91425" rIns="91425" bIns="91425" anchor="ctr" anchorCtr="0">
            <a:noAutofit/>
          </a:bodyPr>
          <a:lstStyle/>
          <a:p>
            <a:endParaRPr/>
          </a:p>
        </p:txBody>
      </p:sp>
      <p:sp>
        <p:nvSpPr>
          <p:cNvPr id="340" name="Shape 340"/>
          <p:cNvSpPr txBox="1">
            <a:spLocks noGrp="1"/>
          </p:cNvSpPr>
          <p:nvPr>
            <p:ph type="subTitle" idx="1"/>
          </p:nvPr>
        </p:nvSpPr>
        <p:spPr>
          <a:xfrm>
            <a:off x="2895601" y="3886200"/>
            <a:ext cx="6400801" cy="1752600"/>
          </a:xfrm>
          <a:prstGeom prst="rect">
            <a:avLst/>
          </a:prstGeom>
        </p:spPr>
        <p:txBody>
          <a:bodyPr spcFirstLastPara="1" wrap="square" lIns="91425" tIns="91425" rIns="91425" bIns="91425" anchor="t" anchorCtr="0">
            <a:noAutofit/>
          </a:bodyPr>
          <a:lstStyle/>
          <a:p>
            <a:endParaRPr/>
          </a:p>
        </p:txBody>
      </p:sp>
      <p:pic>
        <p:nvPicPr>
          <p:cNvPr id="341" name="Shape 341" descr="7.png"/>
          <p:cNvPicPr preferRelativeResize="0"/>
          <p:nvPr/>
        </p:nvPicPr>
        <p:blipFill rotWithShape="1">
          <a:blip r:embed="rId3">
            <a:alphaModFix/>
          </a:blip>
          <a:srcRect/>
          <a:stretch/>
        </p:blipFill>
        <p:spPr>
          <a:xfrm>
            <a:off x="0" y="4"/>
            <a:ext cx="12192000" cy="6853143"/>
          </a:xfrm>
          <a:prstGeom prst="rect">
            <a:avLst/>
          </a:prstGeom>
          <a:noFill/>
          <a:ln>
            <a:noFill/>
          </a:ln>
        </p:spPr>
      </p:pic>
      <p:sp>
        <p:nvSpPr>
          <p:cNvPr id="7" name="TextBox 6"/>
          <p:cNvSpPr txBox="1"/>
          <p:nvPr/>
        </p:nvSpPr>
        <p:spPr>
          <a:xfrm>
            <a:off x="1143003" y="285752"/>
            <a:ext cx="4302781" cy="461665"/>
          </a:xfrm>
          <a:prstGeom prst="rect">
            <a:avLst/>
          </a:prstGeom>
          <a:noFill/>
        </p:spPr>
        <p:txBody>
          <a:bodyPr wrap="none" rtlCol="0">
            <a:spAutoFit/>
          </a:bodyPr>
          <a:lstStyle/>
          <a:p>
            <a:r>
              <a:rPr lang="en-GB" sz="2400" b="1" dirty="0"/>
              <a:t>Projected Income Statement</a:t>
            </a:r>
            <a:endParaRPr lang="en-US" sz="2400" dirty="0"/>
          </a:p>
        </p:txBody>
      </p:sp>
      <p:graphicFrame>
        <p:nvGraphicFramePr>
          <p:cNvPr id="2" name="Table 1"/>
          <p:cNvGraphicFramePr>
            <a:graphicFrameLocks noGrp="1"/>
          </p:cNvGraphicFramePr>
          <p:nvPr/>
        </p:nvGraphicFramePr>
        <p:xfrm>
          <a:off x="2032000" y="719666"/>
          <a:ext cx="8128000" cy="5200904"/>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pPr marL="0" marR="0" algn="ctr">
                        <a:lnSpc>
                          <a:spcPct val="115000"/>
                        </a:lnSpc>
                        <a:spcBef>
                          <a:spcPts val="0"/>
                        </a:spcBef>
                        <a:spcAft>
                          <a:spcPts val="0"/>
                        </a:spcAft>
                      </a:pPr>
                      <a:r>
                        <a:rPr lang="en-US" sz="1600" b="0" dirty="0">
                          <a:effectLst/>
                        </a:rPr>
                        <a:t>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tc>
                <a:tc>
                  <a:txBody>
                    <a:bodyPr/>
                    <a:lstStyle/>
                    <a:p>
                      <a:pPr marL="0" marR="0" algn="ctr">
                        <a:lnSpc>
                          <a:spcPct val="115000"/>
                        </a:lnSpc>
                        <a:spcBef>
                          <a:spcPts val="0"/>
                        </a:spcBef>
                        <a:spcAft>
                          <a:spcPts val="0"/>
                        </a:spcAft>
                      </a:pPr>
                      <a:r>
                        <a:rPr lang="en-US" sz="1600" b="0" dirty="0">
                          <a:effectLst/>
                        </a:rPr>
                        <a:t>Year 1</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tc>
                <a:tc>
                  <a:txBody>
                    <a:bodyPr/>
                    <a:lstStyle/>
                    <a:p>
                      <a:pPr marL="0" marR="0" algn="ctr">
                        <a:lnSpc>
                          <a:spcPct val="115000"/>
                        </a:lnSpc>
                        <a:spcBef>
                          <a:spcPts val="0"/>
                        </a:spcBef>
                        <a:spcAft>
                          <a:spcPts val="0"/>
                        </a:spcAft>
                      </a:pPr>
                      <a:r>
                        <a:rPr lang="en-US" sz="1600" b="0" dirty="0">
                          <a:effectLst/>
                        </a:rPr>
                        <a:t>Year 2</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tc>
                <a:tc>
                  <a:txBody>
                    <a:bodyPr/>
                    <a:lstStyle/>
                    <a:p>
                      <a:pPr marL="0" marR="0" algn="ctr">
                        <a:lnSpc>
                          <a:spcPct val="115000"/>
                        </a:lnSpc>
                        <a:spcBef>
                          <a:spcPts val="0"/>
                        </a:spcBef>
                        <a:spcAft>
                          <a:spcPts val="0"/>
                        </a:spcAft>
                      </a:pPr>
                      <a:r>
                        <a:rPr lang="en-US" sz="1600" b="0">
                          <a:effectLst/>
                        </a:rPr>
                        <a:t>Year 3</a:t>
                      </a:r>
                      <a:endParaRPr lang="en-US" sz="1600" b="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tc>
              </a:tr>
              <a:tr h="370840">
                <a:tc>
                  <a:txBody>
                    <a:bodyPr/>
                    <a:lstStyle/>
                    <a:p>
                      <a:pPr marL="0" marR="0">
                        <a:lnSpc>
                          <a:spcPct val="115000"/>
                        </a:lnSpc>
                        <a:spcBef>
                          <a:spcPts val="0"/>
                        </a:spcBef>
                        <a:spcAft>
                          <a:spcPts val="0"/>
                        </a:spcAft>
                      </a:pPr>
                      <a:r>
                        <a:rPr lang="en-US" sz="1600" b="0" dirty="0">
                          <a:solidFill>
                            <a:schemeClr val="tx1"/>
                          </a:solidFill>
                          <a:effectLst/>
                        </a:rPr>
                        <a:t>Sales of:  Product 1</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b"/>
                </a:tc>
                <a:tc>
                  <a:txBody>
                    <a:bodyPr/>
                    <a:lstStyle/>
                    <a:p>
                      <a:pPr marL="0" marR="0" indent="0" algn="r" defTabSz="914400" rtl="0" eaLnBrk="1" fontAlgn="auto" latinLnBrk="0" hangingPunct="1">
                        <a:lnSpc>
                          <a:spcPct val="115000"/>
                        </a:lnSpc>
                        <a:spcBef>
                          <a:spcPts val="0"/>
                        </a:spcBef>
                        <a:spcAft>
                          <a:spcPts val="0"/>
                        </a:spcAft>
                        <a:buClr>
                          <a:srgbClr val="000000"/>
                        </a:buClr>
                        <a:buSzTx/>
                        <a:buFont typeface="Arial"/>
                        <a:buNone/>
                        <a:tabLst/>
                        <a:defRPr/>
                      </a:pPr>
                      <a:r>
                        <a:rPr lang="en-GB" sz="1800" b="0" i="0" u="none" strike="noStrike" cap="none" dirty="0" smtClean="0">
                          <a:solidFill>
                            <a:schemeClr val="dk1"/>
                          </a:solidFill>
                          <a:effectLst/>
                          <a:latin typeface="+mn-lt"/>
                          <a:ea typeface="+mn-ea"/>
                          <a:cs typeface="+mn-cs"/>
                          <a:sym typeface="Arial"/>
                        </a:rPr>
                        <a:t>13,440,000.00</a:t>
                      </a:r>
                      <a:endParaRPr lang="en-US" sz="1800" b="0" i="0" u="none" strike="noStrike" cap="none" dirty="0" smtClean="0">
                        <a:solidFill>
                          <a:schemeClr val="dk1"/>
                        </a:solidFill>
                        <a:effectLst/>
                        <a:latin typeface="+mn-lt"/>
                        <a:ea typeface="+mn-ea"/>
                        <a:cs typeface="+mn-cs"/>
                        <a:sym typeface="Arial"/>
                      </a:endParaRPr>
                    </a:p>
                  </a:txBody>
                  <a:tcPr marL="52315" marR="52315" marT="0" marB="0" anchor="b"/>
                </a:tc>
                <a:tc>
                  <a:txBody>
                    <a:bodyPr/>
                    <a:lstStyle/>
                    <a:p>
                      <a:pPr marL="0" marR="0" algn="r">
                        <a:lnSpc>
                          <a:spcPct val="107000"/>
                        </a:lnSpc>
                        <a:spcBef>
                          <a:spcPts val="0"/>
                        </a:spcBef>
                        <a:spcAft>
                          <a:spcPts val="0"/>
                        </a:spcAft>
                      </a:pPr>
                      <a:r>
                        <a:rPr lang="en-GB" sz="1800" b="0" dirty="0" smtClean="0">
                          <a:effectLst/>
                        </a:rPr>
                        <a:t>26,880,000.00</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b"/>
                </a:tc>
                <a:tc>
                  <a:txBody>
                    <a:bodyPr/>
                    <a:lstStyle/>
                    <a:p>
                      <a:pPr marL="0" marR="0" algn="r">
                        <a:lnSpc>
                          <a:spcPct val="107000"/>
                        </a:lnSpc>
                        <a:spcBef>
                          <a:spcPts val="0"/>
                        </a:spcBef>
                        <a:spcAft>
                          <a:spcPts val="0"/>
                        </a:spcAft>
                      </a:pPr>
                      <a:r>
                        <a:rPr lang="en-GB" sz="1600" b="0" dirty="0" smtClean="0">
                          <a:effectLst/>
                        </a:rPr>
                        <a:t>53,760,000.00</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b"/>
                </a:tc>
              </a:tr>
              <a:tr h="370840">
                <a:tc>
                  <a:txBody>
                    <a:bodyPr/>
                    <a:lstStyle/>
                    <a:p>
                      <a:pPr marL="0" marR="0" algn="r">
                        <a:lnSpc>
                          <a:spcPct val="115000"/>
                        </a:lnSpc>
                        <a:spcBef>
                          <a:spcPts val="0"/>
                        </a:spcBef>
                        <a:spcAft>
                          <a:spcPts val="0"/>
                        </a:spcAft>
                      </a:pPr>
                      <a:r>
                        <a:rPr lang="en-US" sz="1600" b="0" dirty="0">
                          <a:effectLst/>
                        </a:rPr>
                        <a:t>Total Revenue</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b"/>
                </a:tc>
                <a:tc>
                  <a:txBody>
                    <a:bodyPr/>
                    <a:lstStyle/>
                    <a:p>
                      <a:pPr marL="0" marR="0" indent="0" algn="r" defTabSz="914400" rtl="0" eaLnBrk="1" fontAlgn="auto" latinLnBrk="0" hangingPunct="1">
                        <a:lnSpc>
                          <a:spcPct val="115000"/>
                        </a:lnSpc>
                        <a:spcBef>
                          <a:spcPts val="0"/>
                        </a:spcBef>
                        <a:spcAft>
                          <a:spcPts val="0"/>
                        </a:spcAft>
                        <a:buClr>
                          <a:srgbClr val="000000"/>
                        </a:buClr>
                        <a:buSzTx/>
                        <a:buFont typeface="Arial"/>
                        <a:buNone/>
                        <a:tabLst/>
                        <a:defRPr/>
                      </a:pPr>
                      <a:r>
                        <a:rPr lang="en-GB" sz="1800" b="0" i="0" u="none" strike="noStrike" cap="none" dirty="0" smtClean="0">
                          <a:solidFill>
                            <a:schemeClr val="dk1"/>
                          </a:solidFill>
                          <a:effectLst/>
                          <a:latin typeface="+mn-lt"/>
                          <a:ea typeface="+mn-ea"/>
                          <a:cs typeface="+mn-cs"/>
                          <a:sym typeface="Arial"/>
                        </a:rPr>
                        <a:t>13,440,000.00</a:t>
                      </a:r>
                      <a:endParaRPr lang="en-US" sz="1800" b="0" i="0" u="none" strike="noStrike" cap="none" dirty="0" smtClean="0">
                        <a:solidFill>
                          <a:schemeClr val="dk1"/>
                        </a:solidFill>
                        <a:effectLst/>
                        <a:latin typeface="+mn-lt"/>
                        <a:ea typeface="+mn-ea"/>
                        <a:cs typeface="+mn-cs"/>
                        <a:sym typeface="Arial"/>
                      </a:endParaRPr>
                    </a:p>
                  </a:txBody>
                  <a:tcPr marL="52315" marR="52315" marT="0" marB="0" anchor="b"/>
                </a:tc>
                <a:tc>
                  <a:txBody>
                    <a:bodyPr/>
                    <a:lstStyle/>
                    <a:p>
                      <a:pPr marL="0" marR="0" algn="r">
                        <a:lnSpc>
                          <a:spcPct val="107000"/>
                        </a:lnSpc>
                        <a:spcBef>
                          <a:spcPts val="0"/>
                        </a:spcBef>
                        <a:spcAft>
                          <a:spcPts val="0"/>
                        </a:spcAft>
                      </a:pPr>
                      <a:r>
                        <a:rPr lang="en-GB" sz="1800" b="0" dirty="0" smtClean="0">
                          <a:effectLst/>
                        </a:rPr>
                        <a:t>26,880,000.00</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b"/>
                </a:tc>
                <a:tc>
                  <a:txBody>
                    <a:bodyPr/>
                    <a:lstStyle/>
                    <a:p>
                      <a:pPr marL="0" marR="0" algn="r">
                        <a:lnSpc>
                          <a:spcPct val="107000"/>
                        </a:lnSpc>
                        <a:spcBef>
                          <a:spcPts val="0"/>
                        </a:spcBef>
                        <a:spcAft>
                          <a:spcPts val="0"/>
                        </a:spcAft>
                      </a:pPr>
                      <a:r>
                        <a:rPr lang="en-GB" sz="1600" b="0" dirty="0" smtClean="0">
                          <a:effectLst/>
                        </a:rPr>
                        <a:t>53,760,000.00</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b"/>
                </a:tc>
              </a:tr>
              <a:tr h="370840">
                <a:tc>
                  <a:txBody>
                    <a:bodyPr/>
                    <a:lstStyle/>
                    <a:p>
                      <a:pPr marL="0" marR="0" algn="r">
                        <a:lnSpc>
                          <a:spcPct val="115000"/>
                        </a:lnSpc>
                        <a:spcBef>
                          <a:spcPts val="0"/>
                        </a:spcBef>
                        <a:spcAft>
                          <a:spcPts val="0"/>
                        </a:spcAft>
                      </a:pPr>
                      <a:r>
                        <a:rPr lang="en-US" sz="1600" b="0" dirty="0" smtClean="0">
                          <a:effectLst/>
                        </a:rPr>
                        <a:t>Commission</a:t>
                      </a:r>
                      <a:r>
                        <a:rPr lang="en-US" sz="1600" b="0" baseline="0" dirty="0" smtClean="0">
                          <a:effectLst/>
                        </a:rPr>
                        <a:t> Paid to Hospitals</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b"/>
                </a:tc>
                <a:tc>
                  <a:txBody>
                    <a:bodyPr/>
                    <a:lstStyle/>
                    <a:p>
                      <a:pPr marL="0" marR="0" algn="r" rtl="0" fontAlgn="b">
                        <a:lnSpc>
                          <a:spcPct val="107000"/>
                        </a:lnSpc>
                        <a:spcBef>
                          <a:spcPts val="0"/>
                        </a:spcBef>
                        <a:spcAft>
                          <a:spcPts val="0"/>
                        </a:spcAft>
                        <a:buClr>
                          <a:srgbClr val="000000"/>
                        </a:buClr>
                        <a:buFont typeface="Arial"/>
                      </a:pPr>
                      <a:r>
                        <a:rPr lang="en-GB" sz="1600" b="0" i="0" u="none" strike="noStrike" cap="none" dirty="0">
                          <a:solidFill>
                            <a:schemeClr val="dk1"/>
                          </a:solidFill>
                          <a:effectLst/>
                          <a:latin typeface="+mn-lt"/>
                          <a:ea typeface="+mn-ea"/>
                          <a:cs typeface="+mn-cs"/>
                          <a:sym typeface="Arial"/>
                        </a:rPr>
                        <a:t>                           5,376,000.00 </a:t>
                      </a:r>
                    </a:p>
                  </a:txBody>
                  <a:tcPr marL="9525" marR="9525" marT="9525" marB="0" anchor="b"/>
                </a:tc>
                <a:tc>
                  <a:txBody>
                    <a:bodyPr/>
                    <a:lstStyle/>
                    <a:p>
                      <a:pPr marL="0" marR="0" algn="r" rtl="0" fontAlgn="b">
                        <a:lnSpc>
                          <a:spcPct val="107000"/>
                        </a:lnSpc>
                        <a:spcBef>
                          <a:spcPts val="0"/>
                        </a:spcBef>
                        <a:spcAft>
                          <a:spcPts val="0"/>
                        </a:spcAft>
                        <a:buClr>
                          <a:srgbClr val="000000"/>
                        </a:buClr>
                        <a:buFont typeface="Arial"/>
                      </a:pPr>
                      <a:r>
                        <a:rPr lang="en-GB" sz="1600" b="0" i="0" u="none" strike="noStrike" cap="none" dirty="0">
                          <a:solidFill>
                            <a:schemeClr val="dk1"/>
                          </a:solidFill>
                          <a:effectLst/>
                          <a:latin typeface="+mn-lt"/>
                          <a:ea typeface="+mn-ea"/>
                          <a:cs typeface="+mn-cs"/>
                          <a:sym typeface="Arial"/>
                        </a:rPr>
                        <a:t>                         10,752,000.00 </a:t>
                      </a:r>
                    </a:p>
                  </a:txBody>
                  <a:tcPr marL="9525" marR="9525" marT="9525" marB="0" anchor="b"/>
                </a:tc>
                <a:tc>
                  <a:txBody>
                    <a:bodyPr/>
                    <a:lstStyle/>
                    <a:p>
                      <a:pPr marL="0" marR="0" algn="r" rtl="0" fontAlgn="b">
                        <a:lnSpc>
                          <a:spcPct val="107000"/>
                        </a:lnSpc>
                        <a:spcBef>
                          <a:spcPts val="0"/>
                        </a:spcBef>
                        <a:spcAft>
                          <a:spcPts val="0"/>
                        </a:spcAft>
                        <a:buClr>
                          <a:srgbClr val="000000"/>
                        </a:buClr>
                        <a:buFont typeface="Arial"/>
                      </a:pPr>
                      <a:r>
                        <a:rPr lang="en-GB" sz="1600" b="0" i="0" u="none" strike="noStrike" cap="none" dirty="0">
                          <a:solidFill>
                            <a:schemeClr val="dk1"/>
                          </a:solidFill>
                          <a:effectLst/>
                          <a:latin typeface="+mn-lt"/>
                          <a:ea typeface="+mn-ea"/>
                          <a:cs typeface="+mn-cs"/>
                          <a:sym typeface="Arial"/>
                        </a:rPr>
                        <a:t>                   21,504,000.00 </a:t>
                      </a:r>
                    </a:p>
                  </a:txBody>
                  <a:tcPr marL="9525" marR="9525" marT="9525" marB="0" anchor="b"/>
                </a:tc>
              </a:tr>
              <a:tr h="370840">
                <a:tc>
                  <a:txBody>
                    <a:bodyPr/>
                    <a:lstStyle/>
                    <a:p>
                      <a:pPr marL="0" marR="0" algn="r">
                        <a:lnSpc>
                          <a:spcPct val="115000"/>
                        </a:lnSpc>
                        <a:spcBef>
                          <a:spcPts val="0"/>
                        </a:spcBef>
                        <a:spcAft>
                          <a:spcPts val="0"/>
                        </a:spcAft>
                      </a:pPr>
                      <a:r>
                        <a:rPr lang="en-US" sz="1600" b="0" dirty="0">
                          <a:effectLst/>
                        </a:rPr>
                        <a:t>Gross Profit</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b"/>
                </a:tc>
                <a:tc>
                  <a:txBody>
                    <a:bodyPr/>
                    <a:lstStyle/>
                    <a:p>
                      <a:pPr marL="0" marR="0" algn="r" rtl="0" fontAlgn="b">
                        <a:lnSpc>
                          <a:spcPct val="107000"/>
                        </a:lnSpc>
                        <a:spcBef>
                          <a:spcPts val="0"/>
                        </a:spcBef>
                        <a:spcAft>
                          <a:spcPts val="0"/>
                        </a:spcAft>
                        <a:buClr>
                          <a:srgbClr val="000000"/>
                        </a:buClr>
                        <a:buFont typeface="Arial"/>
                      </a:pPr>
                      <a:r>
                        <a:rPr lang="en-GB" sz="1600" b="0" i="0" u="none" strike="noStrike" cap="none" dirty="0">
                          <a:solidFill>
                            <a:schemeClr val="dk1"/>
                          </a:solidFill>
                          <a:effectLst/>
                          <a:latin typeface="+mn-lt"/>
                          <a:ea typeface="+mn-ea"/>
                          <a:cs typeface="+mn-cs"/>
                          <a:sym typeface="Arial"/>
                        </a:rPr>
                        <a:t>8,064,000.00</a:t>
                      </a:r>
                    </a:p>
                  </a:txBody>
                  <a:tcPr marL="9525" marR="9525" marT="9525" marB="0" anchor="b"/>
                </a:tc>
                <a:tc>
                  <a:txBody>
                    <a:bodyPr/>
                    <a:lstStyle/>
                    <a:p>
                      <a:pPr marL="0" marR="0" algn="r" rtl="0" fontAlgn="b">
                        <a:lnSpc>
                          <a:spcPct val="107000"/>
                        </a:lnSpc>
                        <a:spcBef>
                          <a:spcPts val="0"/>
                        </a:spcBef>
                        <a:spcAft>
                          <a:spcPts val="0"/>
                        </a:spcAft>
                        <a:buClr>
                          <a:srgbClr val="000000"/>
                        </a:buClr>
                        <a:buFont typeface="Arial"/>
                      </a:pPr>
                      <a:r>
                        <a:rPr lang="en-GB" sz="1600" b="0" i="0" u="none" strike="noStrike" cap="none" dirty="0">
                          <a:solidFill>
                            <a:schemeClr val="dk1"/>
                          </a:solidFill>
                          <a:effectLst/>
                          <a:latin typeface="+mn-lt"/>
                          <a:ea typeface="+mn-ea"/>
                          <a:cs typeface="+mn-cs"/>
                          <a:sym typeface="Arial"/>
                        </a:rPr>
                        <a:t>16,128,000.00</a:t>
                      </a:r>
                    </a:p>
                  </a:txBody>
                  <a:tcPr marL="9525" marR="9525" marT="9525" marB="0" anchor="b"/>
                </a:tc>
                <a:tc>
                  <a:txBody>
                    <a:bodyPr/>
                    <a:lstStyle/>
                    <a:p>
                      <a:pPr marL="0" marR="0" algn="r" rtl="0" fontAlgn="b">
                        <a:lnSpc>
                          <a:spcPct val="107000"/>
                        </a:lnSpc>
                        <a:spcBef>
                          <a:spcPts val="0"/>
                        </a:spcBef>
                        <a:spcAft>
                          <a:spcPts val="0"/>
                        </a:spcAft>
                        <a:buClr>
                          <a:srgbClr val="000000"/>
                        </a:buClr>
                        <a:buFont typeface="Arial"/>
                      </a:pPr>
                      <a:r>
                        <a:rPr lang="en-GB" sz="1600" b="0" i="0" u="none" strike="noStrike" cap="none" dirty="0">
                          <a:solidFill>
                            <a:schemeClr val="dk1"/>
                          </a:solidFill>
                          <a:effectLst/>
                          <a:latin typeface="+mn-lt"/>
                          <a:ea typeface="+mn-ea"/>
                          <a:cs typeface="+mn-cs"/>
                          <a:sym typeface="Arial"/>
                        </a:rPr>
                        <a:t>32,256,000.00</a:t>
                      </a:r>
                    </a:p>
                  </a:txBody>
                  <a:tcPr marL="9525" marR="9525" marT="9525" marB="0" anchor="b"/>
                </a:tc>
              </a:tr>
              <a:tr h="370840">
                <a:tc>
                  <a:txBody>
                    <a:bodyPr/>
                    <a:lstStyle/>
                    <a:p>
                      <a:pPr marL="0" marR="0" algn="r">
                        <a:lnSpc>
                          <a:spcPct val="115000"/>
                        </a:lnSpc>
                        <a:spcBef>
                          <a:spcPts val="0"/>
                        </a:spcBef>
                        <a:spcAft>
                          <a:spcPts val="0"/>
                        </a:spcAft>
                      </a:pPr>
                      <a:r>
                        <a:rPr lang="en-US" sz="1600" b="0" dirty="0">
                          <a:effectLst/>
                        </a:rPr>
                        <a:t>Gross Profit Margin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b"/>
                </a:tc>
                <a:tc>
                  <a:txBody>
                    <a:bodyPr/>
                    <a:lstStyle/>
                    <a:p>
                      <a:pPr marL="0" marR="0" algn="r">
                        <a:lnSpc>
                          <a:spcPct val="115000"/>
                        </a:lnSpc>
                        <a:spcBef>
                          <a:spcPts val="0"/>
                        </a:spcBef>
                        <a:spcAft>
                          <a:spcPts val="0"/>
                        </a:spcAft>
                      </a:pPr>
                      <a:r>
                        <a:rPr lang="en-US" sz="1600" b="0" dirty="0" smtClean="0">
                          <a:effectLst/>
                          <a:latin typeface="+mn-lt"/>
                          <a:ea typeface="+mn-ea"/>
                          <a:cs typeface="+mn-cs"/>
                        </a:rPr>
                        <a:t>60</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b"/>
                </a:tc>
                <a:tc>
                  <a:txBody>
                    <a:bodyPr/>
                    <a:lstStyle/>
                    <a:p>
                      <a:pPr marL="0" marR="0" algn="r">
                        <a:lnSpc>
                          <a:spcPct val="115000"/>
                        </a:lnSpc>
                        <a:spcBef>
                          <a:spcPts val="0"/>
                        </a:spcBef>
                        <a:spcAft>
                          <a:spcPts val="0"/>
                        </a:spcAft>
                      </a:pPr>
                      <a:r>
                        <a:rPr lang="en-US" sz="1600" b="0" dirty="0" smtClean="0">
                          <a:effectLst/>
                          <a:latin typeface="+mn-lt"/>
                          <a:ea typeface="+mn-ea"/>
                          <a:cs typeface="+mn-cs"/>
                        </a:rPr>
                        <a:t>60</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b"/>
                </a:tc>
                <a:tc>
                  <a:txBody>
                    <a:bodyPr/>
                    <a:lstStyle/>
                    <a:p>
                      <a:pPr marL="0" marR="0" algn="r">
                        <a:lnSpc>
                          <a:spcPct val="115000"/>
                        </a:lnSpc>
                        <a:spcBef>
                          <a:spcPts val="0"/>
                        </a:spcBef>
                        <a:spcAft>
                          <a:spcPts val="0"/>
                        </a:spcAft>
                      </a:pPr>
                      <a:r>
                        <a:rPr lang="en-US" sz="1600" b="0" dirty="0" smtClean="0">
                          <a:effectLst/>
                          <a:latin typeface="+mn-lt"/>
                          <a:ea typeface="+mn-ea"/>
                          <a:cs typeface="+mn-cs"/>
                        </a:rPr>
                        <a:t>60</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b"/>
                </a:tc>
              </a:tr>
              <a:tr h="370840">
                <a:tc>
                  <a:txBody>
                    <a:bodyPr/>
                    <a:lstStyle/>
                    <a:p>
                      <a:pPr marL="0" marR="0">
                        <a:lnSpc>
                          <a:spcPct val="115000"/>
                        </a:lnSpc>
                        <a:spcBef>
                          <a:spcPts val="0"/>
                        </a:spcBef>
                        <a:spcAft>
                          <a:spcPts val="0"/>
                        </a:spcAft>
                      </a:pPr>
                      <a:r>
                        <a:rPr lang="en-US" sz="1600" b="0" dirty="0">
                          <a:solidFill>
                            <a:schemeClr val="tx1"/>
                          </a:solidFill>
                          <a:effectLst/>
                        </a:rPr>
                        <a:t>Salaries</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tc>
                <a:tc>
                  <a:txBody>
                    <a:bodyPr/>
                    <a:lstStyle/>
                    <a:p>
                      <a:pPr marL="0" marR="0" algn="r">
                        <a:lnSpc>
                          <a:spcPct val="115000"/>
                        </a:lnSpc>
                        <a:spcBef>
                          <a:spcPts val="0"/>
                        </a:spcBef>
                        <a:spcAft>
                          <a:spcPts val="0"/>
                        </a:spcAft>
                      </a:pPr>
                      <a:r>
                        <a:rPr lang="en-US" sz="1800" b="0" dirty="0" smtClean="0">
                          <a:effectLst/>
                        </a:rPr>
                        <a:t>2,880,000.00</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b"/>
                </a:tc>
                <a:tc>
                  <a:txBody>
                    <a:bodyPr/>
                    <a:lstStyle/>
                    <a:p>
                      <a:pPr marL="0" marR="0" algn="r">
                        <a:lnSpc>
                          <a:spcPct val="115000"/>
                        </a:lnSpc>
                        <a:spcBef>
                          <a:spcPts val="0"/>
                        </a:spcBef>
                        <a:spcAft>
                          <a:spcPts val="0"/>
                        </a:spcAft>
                      </a:pPr>
                      <a:r>
                        <a:rPr lang="en-US" sz="1800" b="0" dirty="0">
                          <a:effectLst/>
                        </a:rPr>
                        <a:t>1,500,000.00</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b"/>
                </a:tc>
                <a:tc>
                  <a:txBody>
                    <a:bodyPr/>
                    <a:lstStyle/>
                    <a:p>
                      <a:pPr marL="0" marR="0" algn="r">
                        <a:lnSpc>
                          <a:spcPct val="115000"/>
                        </a:lnSpc>
                        <a:spcBef>
                          <a:spcPts val="0"/>
                        </a:spcBef>
                        <a:spcAft>
                          <a:spcPts val="0"/>
                        </a:spcAft>
                      </a:pPr>
                      <a:r>
                        <a:rPr lang="en-US" sz="1600" b="0" dirty="0">
                          <a:effectLst/>
                        </a:rPr>
                        <a:t>2,000,000.00</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b"/>
                </a:tc>
              </a:tr>
              <a:tr h="370840">
                <a:tc>
                  <a:txBody>
                    <a:bodyPr/>
                    <a:lstStyle/>
                    <a:p>
                      <a:pPr marL="0" marR="0">
                        <a:lnSpc>
                          <a:spcPct val="115000"/>
                        </a:lnSpc>
                        <a:spcBef>
                          <a:spcPts val="0"/>
                        </a:spcBef>
                        <a:spcAft>
                          <a:spcPts val="0"/>
                        </a:spcAft>
                      </a:pPr>
                      <a:r>
                        <a:rPr lang="en-US" sz="1600" b="0" dirty="0">
                          <a:solidFill>
                            <a:schemeClr val="tx1"/>
                          </a:solidFill>
                          <a:effectLst/>
                        </a:rPr>
                        <a:t>Marketing Cost</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tc>
                <a:tc>
                  <a:txBody>
                    <a:bodyPr/>
                    <a:lstStyle/>
                    <a:p>
                      <a:pPr marL="0" marR="0" algn="r">
                        <a:lnSpc>
                          <a:spcPct val="115000"/>
                        </a:lnSpc>
                        <a:spcBef>
                          <a:spcPts val="0"/>
                        </a:spcBef>
                        <a:spcAft>
                          <a:spcPts val="0"/>
                        </a:spcAft>
                      </a:pPr>
                      <a:r>
                        <a:rPr lang="en-US" sz="1600" b="0" dirty="0">
                          <a:effectLst/>
                        </a:rPr>
                        <a:t>50,000.00</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b"/>
                </a:tc>
                <a:tc>
                  <a:txBody>
                    <a:bodyPr/>
                    <a:lstStyle/>
                    <a:p>
                      <a:pPr marL="0" marR="0" algn="r">
                        <a:lnSpc>
                          <a:spcPct val="115000"/>
                        </a:lnSpc>
                        <a:spcBef>
                          <a:spcPts val="0"/>
                        </a:spcBef>
                        <a:spcAft>
                          <a:spcPts val="0"/>
                        </a:spcAft>
                      </a:pPr>
                      <a:r>
                        <a:rPr lang="en-US" sz="1600" b="0" dirty="0">
                          <a:effectLst/>
                        </a:rPr>
                        <a:t>50,000.00</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b"/>
                </a:tc>
                <a:tc>
                  <a:txBody>
                    <a:bodyPr/>
                    <a:lstStyle/>
                    <a:p>
                      <a:pPr marL="0" marR="0" algn="r">
                        <a:lnSpc>
                          <a:spcPct val="115000"/>
                        </a:lnSpc>
                        <a:spcBef>
                          <a:spcPts val="0"/>
                        </a:spcBef>
                        <a:spcAft>
                          <a:spcPts val="0"/>
                        </a:spcAft>
                      </a:pPr>
                      <a:r>
                        <a:rPr lang="en-US" sz="1600" b="0" dirty="0">
                          <a:effectLst/>
                        </a:rPr>
                        <a:t>50,000.00</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b"/>
                </a:tc>
              </a:tr>
              <a:tr h="370840">
                <a:tc>
                  <a:txBody>
                    <a:bodyPr/>
                    <a:lstStyle/>
                    <a:p>
                      <a:pPr marL="0" marR="0">
                        <a:lnSpc>
                          <a:spcPct val="115000"/>
                        </a:lnSpc>
                        <a:spcBef>
                          <a:spcPts val="0"/>
                        </a:spcBef>
                        <a:spcAft>
                          <a:spcPts val="0"/>
                        </a:spcAft>
                      </a:pPr>
                      <a:r>
                        <a:rPr lang="en-US" sz="1600" b="0">
                          <a:solidFill>
                            <a:schemeClr val="tx1"/>
                          </a:solidFill>
                          <a:effectLst/>
                        </a:rPr>
                        <a:t>Electricity</a:t>
                      </a:r>
                      <a:endParaRPr lang="en-US"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tc>
                <a:tc>
                  <a:txBody>
                    <a:bodyPr/>
                    <a:lstStyle/>
                    <a:p>
                      <a:pPr marL="0" marR="0" algn="r">
                        <a:lnSpc>
                          <a:spcPct val="115000"/>
                        </a:lnSpc>
                        <a:spcBef>
                          <a:spcPts val="0"/>
                        </a:spcBef>
                        <a:spcAft>
                          <a:spcPts val="0"/>
                        </a:spcAft>
                      </a:pPr>
                      <a:r>
                        <a:rPr lang="en-US" sz="1600" b="0" dirty="0">
                          <a:effectLst/>
                        </a:rPr>
                        <a:t>30,000.00</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b"/>
                </a:tc>
                <a:tc>
                  <a:txBody>
                    <a:bodyPr/>
                    <a:lstStyle/>
                    <a:p>
                      <a:pPr marL="0" marR="0" algn="r">
                        <a:lnSpc>
                          <a:spcPct val="115000"/>
                        </a:lnSpc>
                        <a:spcBef>
                          <a:spcPts val="0"/>
                        </a:spcBef>
                        <a:spcAft>
                          <a:spcPts val="0"/>
                        </a:spcAft>
                      </a:pPr>
                      <a:r>
                        <a:rPr lang="en-US" sz="1600" b="0" dirty="0">
                          <a:effectLst/>
                        </a:rPr>
                        <a:t>30,000.00</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b"/>
                </a:tc>
                <a:tc>
                  <a:txBody>
                    <a:bodyPr/>
                    <a:lstStyle/>
                    <a:p>
                      <a:pPr marL="0" marR="0" algn="r">
                        <a:lnSpc>
                          <a:spcPct val="115000"/>
                        </a:lnSpc>
                        <a:spcBef>
                          <a:spcPts val="0"/>
                        </a:spcBef>
                        <a:spcAft>
                          <a:spcPts val="0"/>
                        </a:spcAft>
                      </a:pPr>
                      <a:r>
                        <a:rPr lang="en-US" sz="1600" b="0" dirty="0">
                          <a:effectLst/>
                        </a:rPr>
                        <a:t>30,000.00</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b"/>
                </a:tc>
              </a:tr>
              <a:tr h="370840">
                <a:tc>
                  <a:txBody>
                    <a:bodyPr/>
                    <a:lstStyle/>
                    <a:p>
                      <a:pPr marL="0" marR="0" algn="l" rtl="0">
                        <a:lnSpc>
                          <a:spcPct val="115000"/>
                        </a:lnSpc>
                        <a:spcBef>
                          <a:spcPts val="0"/>
                        </a:spcBef>
                        <a:spcAft>
                          <a:spcPts val="0"/>
                        </a:spcAft>
                        <a:buClr>
                          <a:srgbClr val="000000"/>
                        </a:buClr>
                        <a:buFont typeface="Arial"/>
                      </a:pPr>
                      <a:r>
                        <a:rPr lang="en-US" sz="1600" b="0" i="0" u="none" strike="noStrike" cap="none" dirty="0" smtClean="0">
                          <a:solidFill>
                            <a:schemeClr val="tx1"/>
                          </a:solidFill>
                          <a:effectLst/>
                          <a:latin typeface="+mn-lt"/>
                          <a:ea typeface="+mn-ea"/>
                          <a:cs typeface="+mn-cs"/>
                          <a:sym typeface="Arial"/>
                        </a:rPr>
                        <a:t>Website Maintenance</a:t>
                      </a:r>
                      <a:endParaRPr lang="en-US" sz="1600" b="0" i="0" u="none" strike="noStrike" cap="none" dirty="0">
                        <a:solidFill>
                          <a:schemeClr val="tx1"/>
                        </a:solidFill>
                        <a:effectLst/>
                        <a:latin typeface="+mn-lt"/>
                        <a:ea typeface="+mn-ea"/>
                        <a:cs typeface="+mn-cs"/>
                        <a:sym typeface="Arial"/>
                      </a:endParaRPr>
                    </a:p>
                  </a:txBody>
                  <a:tcPr marL="52315" marR="52315" marT="0" marB="0"/>
                </a:tc>
                <a:tc>
                  <a:txBody>
                    <a:bodyPr/>
                    <a:lstStyle/>
                    <a:p>
                      <a:pPr marL="0" marR="0" algn="r" rtl="0" fontAlgn="b">
                        <a:lnSpc>
                          <a:spcPct val="115000"/>
                        </a:lnSpc>
                        <a:spcBef>
                          <a:spcPts val="0"/>
                        </a:spcBef>
                        <a:spcAft>
                          <a:spcPts val="0"/>
                        </a:spcAft>
                        <a:buClr>
                          <a:srgbClr val="000000"/>
                        </a:buClr>
                        <a:buFont typeface="Arial"/>
                      </a:pPr>
                      <a:r>
                        <a:rPr lang="en-GB" sz="1600" b="0" i="0" u="none" strike="noStrike" cap="none" dirty="0">
                          <a:solidFill>
                            <a:schemeClr val="dk1"/>
                          </a:solidFill>
                          <a:effectLst/>
                          <a:latin typeface="+mn-lt"/>
                          <a:ea typeface="+mn-ea"/>
                          <a:cs typeface="+mn-cs"/>
                          <a:sym typeface="Arial"/>
                        </a:rPr>
                        <a:t>100,000.00</a:t>
                      </a:r>
                    </a:p>
                  </a:txBody>
                  <a:tcPr marL="9525" marR="9525" marT="9525" marB="0" anchor="b"/>
                </a:tc>
                <a:tc>
                  <a:txBody>
                    <a:bodyPr/>
                    <a:lstStyle/>
                    <a:p>
                      <a:pPr marL="0" marR="0" algn="r" rtl="0" fontAlgn="b">
                        <a:lnSpc>
                          <a:spcPct val="115000"/>
                        </a:lnSpc>
                        <a:spcBef>
                          <a:spcPts val="0"/>
                        </a:spcBef>
                        <a:spcAft>
                          <a:spcPts val="0"/>
                        </a:spcAft>
                        <a:buClr>
                          <a:srgbClr val="000000"/>
                        </a:buClr>
                        <a:buFont typeface="Arial"/>
                      </a:pPr>
                      <a:r>
                        <a:rPr lang="en-GB" sz="1600" b="0" i="0" u="none" strike="noStrike" cap="none" dirty="0">
                          <a:solidFill>
                            <a:schemeClr val="dk1"/>
                          </a:solidFill>
                          <a:effectLst/>
                          <a:latin typeface="+mn-lt"/>
                          <a:ea typeface="+mn-ea"/>
                          <a:cs typeface="+mn-cs"/>
                          <a:sym typeface="Arial"/>
                        </a:rPr>
                        <a:t>200,000.00</a:t>
                      </a:r>
                    </a:p>
                  </a:txBody>
                  <a:tcPr marL="9525" marR="9525" marT="9525" marB="0" anchor="b"/>
                </a:tc>
                <a:tc>
                  <a:txBody>
                    <a:bodyPr/>
                    <a:lstStyle/>
                    <a:p>
                      <a:pPr marL="0" marR="0" algn="r" rtl="0" fontAlgn="b">
                        <a:lnSpc>
                          <a:spcPct val="115000"/>
                        </a:lnSpc>
                        <a:spcBef>
                          <a:spcPts val="0"/>
                        </a:spcBef>
                        <a:spcAft>
                          <a:spcPts val="0"/>
                        </a:spcAft>
                        <a:buClr>
                          <a:srgbClr val="000000"/>
                        </a:buClr>
                        <a:buFont typeface="Arial"/>
                      </a:pPr>
                      <a:r>
                        <a:rPr lang="en-GB" sz="1600" b="0" i="0" u="none" strike="noStrike" cap="none" dirty="0">
                          <a:solidFill>
                            <a:schemeClr val="dk1"/>
                          </a:solidFill>
                          <a:effectLst/>
                          <a:latin typeface="+mn-lt"/>
                          <a:ea typeface="+mn-ea"/>
                          <a:cs typeface="+mn-cs"/>
                          <a:sym typeface="Arial"/>
                        </a:rPr>
                        <a:t>400,000.00</a:t>
                      </a:r>
                    </a:p>
                  </a:txBody>
                  <a:tcPr marL="9525" marR="9525" marT="9525" marB="0" anchor="b"/>
                </a:tc>
              </a:tr>
              <a:tr h="370840">
                <a:tc>
                  <a:txBody>
                    <a:bodyPr/>
                    <a:lstStyle/>
                    <a:p>
                      <a:pPr marL="0" marR="0">
                        <a:lnSpc>
                          <a:spcPct val="115000"/>
                        </a:lnSpc>
                        <a:spcBef>
                          <a:spcPts val="0"/>
                        </a:spcBef>
                        <a:spcAft>
                          <a:spcPts val="0"/>
                        </a:spcAft>
                      </a:pPr>
                      <a:r>
                        <a:rPr lang="en-US" sz="1600" b="0" dirty="0">
                          <a:solidFill>
                            <a:schemeClr val="tx1"/>
                          </a:solidFill>
                          <a:effectLst/>
                        </a:rPr>
                        <a:t>Maintenance (others)</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tc>
                <a:tc>
                  <a:txBody>
                    <a:bodyPr/>
                    <a:lstStyle/>
                    <a:p>
                      <a:pPr marL="0" marR="0" algn="r">
                        <a:lnSpc>
                          <a:spcPct val="115000"/>
                        </a:lnSpc>
                        <a:spcBef>
                          <a:spcPts val="0"/>
                        </a:spcBef>
                        <a:spcAft>
                          <a:spcPts val="0"/>
                        </a:spcAft>
                      </a:pPr>
                      <a:r>
                        <a:rPr lang="en-US" sz="1600" b="0" dirty="0">
                          <a:effectLst/>
                        </a:rPr>
                        <a:t>80,000.00</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b"/>
                </a:tc>
                <a:tc>
                  <a:txBody>
                    <a:bodyPr/>
                    <a:lstStyle/>
                    <a:p>
                      <a:pPr marL="0" marR="0" algn="r">
                        <a:lnSpc>
                          <a:spcPct val="115000"/>
                        </a:lnSpc>
                        <a:spcBef>
                          <a:spcPts val="0"/>
                        </a:spcBef>
                        <a:spcAft>
                          <a:spcPts val="0"/>
                        </a:spcAft>
                      </a:pPr>
                      <a:r>
                        <a:rPr lang="en-US" sz="1600" b="0" dirty="0">
                          <a:effectLst/>
                        </a:rPr>
                        <a:t>80,000.00</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b"/>
                </a:tc>
                <a:tc>
                  <a:txBody>
                    <a:bodyPr/>
                    <a:lstStyle/>
                    <a:p>
                      <a:pPr marL="0" marR="0" algn="r">
                        <a:lnSpc>
                          <a:spcPct val="115000"/>
                        </a:lnSpc>
                        <a:spcBef>
                          <a:spcPts val="0"/>
                        </a:spcBef>
                        <a:spcAft>
                          <a:spcPts val="0"/>
                        </a:spcAft>
                      </a:pPr>
                      <a:r>
                        <a:rPr lang="en-US" sz="1600" b="0" dirty="0">
                          <a:effectLst/>
                        </a:rPr>
                        <a:t>100,000.00</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b"/>
                </a:tc>
              </a:tr>
              <a:tr h="370840">
                <a:tc>
                  <a:txBody>
                    <a:bodyPr/>
                    <a:lstStyle/>
                    <a:p>
                      <a:pPr marL="0" marR="0" algn="ctr">
                        <a:lnSpc>
                          <a:spcPct val="115000"/>
                        </a:lnSpc>
                        <a:spcBef>
                          <a:spcPts val="0"/>
                        </a:spcBef>
                        <a:spcAft>
                          <a:spcPts val="0"/>
                        </a:spcAft>
                      </a:pPr>
                      <a:r>
                        <a:rPr lang="en-US" sz="1600" b="0" dirty="0">
                          <a:effectLst/>
                        </a:rPr>
                        <a:t>Expenses</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b"/>
                </a:tc>
                <a:tc>
                  <a:txBody>
                    <a:bodyPr/>
                    <a:lstStyle/>
                    <a:p>
                      <a:pPr marL="0" marR="0" algn="r" rtl="0" fontAlgn="b">
                        <a:lnSpc>
                          <a:spcPct val="115000"/>
                        </a:lnSpc>
                        <a:spcBef>
                          <a:spcPts val="0"/>
                        </a:spcBef>
                        <a:spcAft>
                          <a:spcPts val="0"/>
                        </a:spcAft>
                        <a:buClr>
                          <a:srgbClr val="000000"/>
                        </a:buClr>
                        <a:buFont typeface="Arial"/>
                      </a:pPr>
                      <a:r>
                        <a:rPr lang="en-GB" sz="1600" b="0" i="0" u="none" strike="noStrike" cap="none" dirty="0">
                          <a:solidFill>
                            <a:schemeClr val="dk1"/>
                          </a:solidFill>
                          <a:effectLst/>
                          <a:latin typeface="+mn-lt"/>
                          <a:ea typeface="+mn-ea"/>
                          <a:cs typeface="+mn-cs"/>
                          <a:sym typeface="Arial"/>
                        </a:rPr>
                        <a:t>3,140,000.00</a:t>
                      </a:r>
                    </a:p>
                  </a:txBody>
                  <a:tcPr marL="9525" marR="9525" marT="9525" marB="0" anchor="b"/>
                </a:tc>
                <a:tc>
                  <a:txBody>
                    <a:bodyPr/>
                    <a:lstStyle/>
                    <a:p>
                      <a:pPr marL="0" marR="0" algn="r" rtl="0" fontAlgn="b">
                        <a:lnSpc>
                          <a:spcPct val="115000"/>
                        </a:lnSpc>
                        <a:spcBef>
                          <a:spcPts val="0"/>
                        </a:spcBef>
                        <a:spcAft>
                          <a:spcPts val="0"/>
                        </a:spcAft>
                        <a:buClr>
                          <a:srgbClr val="000000"/>
                        </a:buClr>
                        <a:buFont typeface="Arial"/>
                      </a:pPr>
                      <a:r>
                        <a:rPr lang="en-GB" sz="1600" b="0" i="0" u="none" strike="noStrike" cap="none" dirty="0">
                          <a:solidFill>
                            <a:schemeClr val="dk1"/>
                          </a:solidFill>
                          <a:effectLst/>
                          <a:latin typeface="+mn-lt"/>
                          <a:ea typeface="+mn-ea"/>
                          <a:cs typeface="+mn-cs"/>
                          <a:sym typeface="Arial"/>
                        </a:rPr>
                        <a:t>4,128,000.00</a:t>
                      </a:r>
                    </a:p>
                  </a:txBody>
                  <a:tcPr marL="9525" marR="9525" marT="9525" marB="0" anchor="b"/>
                </a:tc>
                <a:tc>
                  <a:txBody>
                    <a:bodyPr/>
                    <a:lstStyle/>
                    <a:p>
                      <a:pPr marL="0" marR="0" algn="r" rtl="0" fontAlgn="b">
                        <a:lnSpc>
                          <a:spcPct val="115000"/>
                        </a:lnSpc>
                        <a:spcBef>
                          <a:spcPts val="0"/>
                        </a:spcBef>
                        <a:spcAft>
                          <a:spcPts val="0"/>
                        </a:spcAft>
                        <a:buClr>
                          <a:srgbClr val="000000"/>
                        </a:buClr>
                        <a:buFont typeface="Arial"/>
                      </a:pPr>
                      <a:r>
                        <a:rPr lang="en-GB" sz="1600" b="0" i="0" u="none" strike="noStrike" cap="none" dirty="0">
                          <a:solidFill>
                            <a:schemeClr val="dk1"/>
                          </a:solidFill>
                          <a:effectLst/>
                          <a:latin typeface="+mn-lt"/>
                          <a:ea typeface="+mn-ea"/>
                          <a:cs typeface="+mn-cs"/>
                          <a:sym typeface="Arial"/>
                        </a:rPr>
                        <a:t>5,513,600.00</a:t>
                      </a:r>
                    </a:p>
                  </a:txBody>
                  <a:tcPr marL="9525" marR="9525" marT="9525" marB="0" anchor="b"/>
                </a:tc>
              </a:tr>
              <a:tr h="370840">
                <a:tc>
                  <a:txBody>
                    <a:bodyPr/>
                    <a:lstStyle/>
                    <a:p>
                      <a:pPr marL="0" marR="0">
                        <a:lnSpc>
                          <a:spcPct val="115000"/>
                        </a:lnSpc>
                        <a:spcBef>
                          <a:spcPts val="0"/>
                        </a:spcBef>
                        <a:spcAft>
                          <a:spcPts val="0"/>
                        </a:spcAft>
                      </a:pPr>
                      <a:r>
                        <a:rPr lang="en-US" sz="1600" b="0" dirty="0">
                          <a:effectLst/>
                        </a:rPr>
                        <a:t>Pre-Tax Profit</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tc>
                <a:tc>
                  <a:txBody>
                    <a:bodyPr/>
                    <a:lstStyle/>
                    <a:p>
                      <a:pPr algn="r" fontAlgn="b"/>
                      <a:r>
                        <a:rPr lang="en-GB" sz="1600" b="0" i="0" u="none" strike="noStrike" cap="none" dirty="0">
                          <a:solidFill>
                            <a:schemeClr val="dk1"/>
                          </a:solidFill>
                          <a:effectLst/>
                          <a:latin typeface="+mn-lt"/>
                          <a:ea typeface="+mn-ea"/>
                          <a:cs typeface="+mn-cs"/>
                          <a:sym typeface="Arial"/>
                        </a:rPr>
                        <a:t>4,924,000.00</a:t>
                      </a:r>
                    </a:p>
                  </a:txBody>
                  <a:tcPr marL="9525" marR="9525" marT="9525" marB="0" anchor="b"/>
                </a:tc>
                <a:tc>
                  <a:txBody>
                    <a:bodyPr/>
                    <a:lstStyle/>
                    <a:p>
                      <a:pPr algn="r" fontAlgn="b"/>
                      <a:r>
                        <a:rPr lang="en-GB" sz="1600" b="0" i="0" u="none" strike="noStrike" cap="none" dirty="0">
                          <a:solidFill>
                            <a:schemeClr val="dk1"/>
                          </a:solidFill>
                          <a:effectLst/>
                          <a:latin typeface="+mn-lt"/>
                          <a:ea typeface="+mn-ea"/>
                          <a:cs typeface="+mn-cs"/>
                          <a:sym typeface="Arial"/>
                        </a:rPr>
                        <a:t>12,000,000.00</a:t>
                      </a:r>
                    </a:p>
                  </a:txBody>
                  <a:tcPr marL="9525" marR="9525" marT="9525" marB="0" anchor="b"/>
                </a:tc>
                <a:tc>
                  <a:txBody>
                    <a:bodyPr/>
                    <a:lstStyle/>
                    <a:p>
                      <a:pPr algn="r" fontAlgn="b"/>
                      <a:r>
                        <a:rPr lang="en-GB" sz="1600" b="0" i="0" u="none" strike="noStrike" cap="none" dirty="0">
                          <a:solidFill>
                            <a:schemeClr val="dk1"/>
                          </a:solidFill>
                          <a:effectLst/>
                          <a:latin typeface="+mn-lt"/>
                          <a:ea typeface="+mn-ea"/>
                          <a:cs typeface="+mn-cs"/>
                          <a:sym typeface="Arial"/>
                        </a:rPr>
                        <a:t>26,742,400.00</a:t>
                      </a:r>
                    </a:p>
                  </a:txBody>
                  <a:tcPr marL="9525" marR="9525" marT="9525" marB="0" anchor="b"/>
                </a:tc>
              </a:tr>
            </a:tbl>
          </a:graphicData>
        </a:graphic>
      </p:graphicFrame>
    </p:spTree>
    <p:extLst>
      <p:ext uri="{BB962C8B-B14F-4D97-AF65-F5344CB8AC3E}">
        <p14:creationId xmlns:p14="http://schemas.microsoft.com/office/powerpoint/2010/main" val="5430203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922986"/>
          </a:xfrm>
        </p:spPr>
        <p:txBody>
          <a:bodyPr/>
          <a:lstStyle/>
          <a:p>
            <a:r>
              <a:rPr lang="en-US" dirty="0" smtClean="0"/>
              <a:t>Timeline</a:t>
            </a:r>
            <a:endParaRPr lang="en-US" dirty="0"/>
          </a:p>
        </p:txBody>
      </p:sp>
      <p:sp>
        <p:nvSpPr>
          <p:cNvPr id="3" name="Content Placeholder 2"/>
          <p:cNvSpPr>
            <a:spLocks noGrp="1"/>
          </p:cNvSpPr>
          <p:nvPr>
            <p:ph idx="1"/>
          </p:nvPr>
        </p:nvSpPr>
        <p:spPr>
          <a:xfrm>
            <a:off x="574304" y="1478010"/>
            <a:ext cx="8596668" cy="3880773"/>
          </a:xfrm>
        </p:spPr>
        <p:txBody>
          <a:bodyPr>
            <a:noAutofit/>
          </a:bodyPr>
          <a:lstStyle/>
          <a:p>
            <a:pPr lvl="0"/>
            <a:r>
              <a:rPr lang="en-GB" sz="4000" dirty="0"/>
              <a:t>We are a start-up business interested in easing  the stress of the common man. In the next three years we hope to be a household platform that puts a smile on peoples faces after rendering our service. </a:t>
            </a:r>
          </a:p>
          <a:p>
            <a:endParaRPr lang="en-US" sz="4000" dirty="0"/>
          </a:p>
        </p:txBody>
      </p:sp>
    </p:spTree>
    <p:extLst>
      <p:ext uri="{BB962C8B-B14F-4D97-AF65-F5344CB8AC3E}">
        <p14:creationId xmlns:p14="http://schemas.microsoft.com/office/powerpoint/2010/main" val="36811977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Code Warriors </a:t>
            </a:r>
            <a:endParaRPr lang="en-GB" dirty="0"/>
          </a:p>
        </p:txBody>
      </p:sp>
      <p:sp>
        <p:nvSpPr>
          <p:cNvPr id="4" name="Content Placeholder 3"/>
          <p:cNvSpPr>
            <a:spLocks noGrp="1"/>
          </p:cNvSpPr>
          <p:nvPr>
            <p:ph idx="1"/>
          </p:nvPr>
        </p:nvSpPr>
        <p:spPr/>
        <p:txBody>
          <a:bodyPr/>
          <a:lstStyle/>
          <a:p>
            <a:endParaRPr lang="en-GB" dirty="0"/>
          </a:p>
        </p:txBody>
      </p:sp>
      <p:pic>
        <p:nvPicPr>
          <p:cNvPr id="2051" name="Picture 3" descr="C:\Users\Ossy1\Desktop\Code Warriors Group pic.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479" y="0"/>
            <a:ext cx="86296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98142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GB" dirty="0"/>
          </a:p>
        </p:txBody>
      </p:sp>
      <p:sp>
        <p:nvSpPr>
          <p:cNvPr id="3" name="Content Placeholder 2"/>
          <p:cNvSpPr>
            <a:spLocks noGrp="1"/>
          </p:cNvSpPr>
          <p:nvPr>
            <p:ph idx="1"/>
          </p:nvPr>
        </p:nvSpPr>
        <p:spPr/>
        <p:txBody>
          <a:bodyPr/>
          <a:lstStyle/>
          <a:p>
            <a:r>
              <a:rPr lang="en-US" dirty="0"/>
              <a:t>Oba, J. O. (2008). Nigeria: </a:t>
            </a:r>
            <a:r>
              <a:rPr lang="en-US" dirty="0" err="1"/>
              <a:t>Yar’Adua</a:t>
            </a:r>
            <a:r>
              <a:rPr lang="en-US" dirty="0"/>
              <a:t> and the Resuscitation of Health Sector. Online available at: http://allatrica.com/stories/200806021431.html. Retrieved October 3, 2009. </a:t>
            </a:r>
            <a:endParaRPr lang="en-US" dirty="0" smtClean="0"/>
          </a:p>
          <a:p>
            <a:r>
              <a:rPr lang="en-US" dirty="0" smtClean="0"/>
              <a:t>Huang (1994). </a:t>
            </a:r>
            <a:r>
              <a:rPr lang="en-US" dirty="0"/>
              <a:t>A study of queues and appointment systems in hospital outpatient departments, with special reference to waiting times. Journal of the Royal Statistical Society, A14, 185-199. </a:t>
            </a:r>
            <a:endParaRPr lang="en-GB" dirty="0"/>
          </a:p>
        </p:txBody>
      </p:sp>
    </p:spTree>
    <p:extLst>
      <p:ext uri="{BB962C8B-B14F-4D97-AF65-F5344CB8AC3E}">
        <p14:creationId xmlns:p14="http://schemas.microsoft.com/office/powerpoint/2010/main" val="29750727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5" y="609600"/>
            <a:ext cx="8596668" cy="5263166"/>
          </a:xfrm>
        </p:spPr>
        <p:txBody>
          <a:bodyPr/>
          <a:lstStyle/>
          <a:p>
            <a:r>
              <a:rPr lang="en-US" dirty="0" smtClean="0"/>
              <a:t>                </a:t>
            </a:r>
            <a:r>
              <a:rPr lang="en-US" sz="9600" dirty="0" smtClean="0"/>
              <a:t>THANKS</a:t>
            </a:r>
            <a:br>
              <a:rPr lang="en-US" sz="9600" dirty="0" smtClean="0"/>
            </a:br>
            <a:r>
              <a:rPr lang="en-US" sz="9600" dirty="0"/>
              <a:t> </a:t>
            </a:r>
            <a:r>
              <a:rPr lang="en-US" sz="9600" dirty="0" smtClean="0"/>
              <a:t> FOR</a:t>
            </a:r>
            <a:br>
              <a:rPr lang="en-US" sz="9600" dirty="0" smtClean="0"/>
            </a:br>
            <a:r>
              <a:rPr lang="en-US" sz="9600" dirty="0" smtClean="0"/>
              <a:t>LISTENING.</a:t>
            </a:r>
            <a:endParaRPr lang="en-US" sz="9600" dirty="0"/>
          </a:p>
        </p:txBody>
      </p:sp>
    </p:spTree>
    <p:extLst>
      <p:ext uri="{BB962C8B-B14F-4D97-AF65-F5344CB8AC3E}">
        <p14:creationId xmlns:p14="http://schemas.microsoft.com/office/powerpoint/2010/main" val="13529758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238" y="803380"/>
            <a:ext cx="9601196" cy="1303867"/>
          </a:xfrm>
        </p:spPr>
        <p:txBody>
          <a:bodyPr/>
          <a:lstStyle/>
          <a:p>
            <a:r>
              <a:rPr lang="en-US" b="1" dirty="0" smtClean="0">
                <a:latin typeface="Times New Roman" panose="02020603050405020304" pitchFamily="18" charset="0"/>
                <a:cs typeface="Times New Roman" panose="02020603050405020304" pitchFamily="18" charset="0"/>
              </a:rPr>
              <a:t>            INTRODUCTION</a:t>
            </a:r>
            <a:r>
              <a:rPr lang="en-US" dirty="0" smtClean="0"/>
              <a:t>.</a:t>
            </a:r>
            <a:endParaRPr lang="en-US" dirty="0"/>
          </a:p>
        </p:txBody>
      </p:sp>
      <p:sp>
        <p:nvSpPr>
          <p:cNvPr id="3" name="Content Placeholder 2"/>
          <p:cNvSpPr>
            <a:spLocks noGrp="1"/>
          </p:cNvSpPr>
          <p:nvPr>
            <p:ph idx="1"/>
          </p:nvPr>
        </p:nvSpPr>
        <p:spPr>
          <a:xfrm>
            <a:off x="1694766" y="1455314"/>
            <a:ext cx="8596668" cy="4895142"/>
          </a:xfrm>
        </p:spPr>
        <p:txBody>
          <a:bodyPr>
            <a:normAutofit/>
          </a:bodyPr>
          <a:lstStyle/>
          <a:p>
            <a:endParaRPr lang="en-US" dirty="0" smtClean="0"/>
          </a:p>
          <a:p>
            <a:endParaRPr lang="en-US" dirty="0"/>
          </a:p>
          <a:p>
            <a:r>
              <a:rPr lang="en-US" dirty="0" smtClean="0">
                <a:latin typeface="Times New Roman" panose="02020603050405020304" pitchFamily="18" charset="0"/>
                <a:cs typeface="Times New Roman" panose="02020603050405020304" pitchFamily="18" charset="0"/>
              </a:rPr>
              <a:t>The provision of quality, accessible and affordable healthcare remains a serious problem and due to this fact, Nigeria was ranked to be low in health care delivery by international organizations ( Oba,2008).</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Research on outpatient clinics shows that waiting times are patients’ main dissatisfaction with hospital services ( Huang, 1994).</a:t>
            </a: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smtClean="0"/>
          </a:p>
          <a:p>
            <a:endParaRPr lang="en-US" dirty="0"/>
          </a:p>
        </p:txBody>
      </p:sp>
    </p:spTree>
    <p:extLst>
      <p:ext uri="{BB962C8B-B14F-4D97-AF65-F5344CB8AC3E}">
        <p14:creationId xmlns:p14="http://schemas.microsoft.com/office/powerpoint/2010/main" val="37344946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pPr marL="0" indent="0">
              <a:buNone/>
            </a:pPr>
            <a:r>
              <a:rPr lang="en-US" sz="2400" dirty="0" smtClean="0"/>
              <a:t>The numbers of missed appointments and unnecessary waste of patient’s appointment time have caused an impending problem for healthcare institutions, thus ,there is need for an appointment booking system to intervene and provide platform for outpatients to have access to care in recorded time.</a:t>
            </a:r>
          </a:p>
          <a:p>
            <a:pPr marL="0" indent="0">
              <a:buNone/>
            </a:pPr>
            <a:endParaRPr lang="en-US" sz="2400" dirty="0"/>
          </a:p>
        </p:txBody>
      </p:sp>
      <p:pic>
        <p:nvPicPr>
          <p:cNvPr id="4" name="Content Placeholder 4"/>
          <p:cNvPicPr>
            <a:picLocks noChangeAspect="1"/>
          </p:cNvPicPr>
          <p:nvPr/>
        </p:nvPicPr>
        <p:blipFill>
          <a:blip r:embed="rId2"/>
          <a:stretch>
            <a:fillRect/>
          </a:stretch>
        </p:blipFill>
        <p:spPr>
          <a:xfrm>
            <a:off x="3915509" y="4367885"/>
            <a:ext cx="3935733" cy="1467462"/>
          </a:xfrm>
          <a:prstGeom prst="rect">
            <a:avLst/>
          </a:prstGeom>
        </p:spPr>
      </p:pic>
    </p:spTree>
    <p:extLst>
      <p:ext uri="{BB962C8B-B14F-4D97-AF65-F5344CB8AC3E}">
        <p14:creationId xmlns:p14="http://schemas.microsoft.com/office/powerpoint/2010/main" val="10440576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normAutofit/>
          </a:bodyPr>
          <a:lstStyle/>
          <a:p>
            <a:r>
              <a:rPr lang="en-US" sz="6000" dirty="0"/>
              <a:t>Code Warriors </a:t>
            </a:r>
            <a:r>
              <a:rPr lang="en-US" sz="6000" dirty="0" smtClean="0"/>
              <a:t> </a:t>
            </a:r>
            <a:r>
              <a:rPr lang="en-US" sz="6000" dirty="0"/>
              <a:t>Hospital </a:t>
            </a:r>
            <a:r>
              <a:rPr lang="en-US" sz="6000" dirty="0" smtClean="0"/>
              <a:t>Booking </a:t>
            </a:r>
            <a:r>
              <a:rPr lang="en-US" sz="6000" dirty="0"/>
              <a:t>System</a:t>
            </a:r>
          </a:p>
        </p:txBody>
      </p:sp>
    </p:spTree>
    <p:extLst>
      <p:ext uri="{BB962C8B-B14F-4D97-AF65-F5344CB8AC3E}">
        <p14:creationId xmlns:p14="http://schemas.microsoft.com/office/powerpoint/2010/main" val="17407047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2987" y="3537230"/>
            <a:ext cx="3416145" cy="45719"/>
          </a:xfrm>
        </p:spPr>
        <p:txBody>
          <a:bodyPr>
            <a:normAutofit fontScale="90000"/>
          </a:bodyPr>
          <a:lstStyle/>
          <a:p>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1319" y="395185"/>
            <a:ext cx="11177517" cy="6038429"/>
          </a:xfrm>
        </p:spPr>
      </p:pic>
    </p:spTree>
    <p:extLst>
      <p:ext uri="{BB962C8B-B14F-4D97-AF65-F5344CB8AC3E}">
        <p14:creationId xmlns:p14="http://schemas.microsoft.com/office/powerpoint/2010/main" val="31150358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Competitors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NHIS.</a:t>
            </a:r>
          </a:p>
          <a:p>
            <a:r>
              <a:rPr lang="en-US" dirty="0" smtClean="0">
                <a:latin typeface="Times New Roman" panose="02020603050405020304" pitchFamily="18" charset="0"/>
                <a:cs typeface="Times New Roman" panose="02020603050405020304" pitchFamily="18" charset="0"/>
              </a:rPr>
              <a:t>Some Top Notch Hospitals.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39136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Proposition</a:t>
            </a:r>
            <a:endParaRPr lang="en-US" dirty="0"/>
          </a:p>
        </p:txBody>
      </p:sp>
      <p:sp>
        <p:nvSpPr>
          <p:cNvPr id="3" name="Content Placeholder 2"/>
          <p:cNvSpPr>
            <a:spLocks noGrp="1"/>
          </p:cNvSpPr>
          <p:nvPr>
            <p:ph idx="1"/>
          </p:nvPr>
        </p:nvSpPr>
        <p:spPr/>
        <p:txBody>
          <a:bodyPr>
            <a:normAutofit/>
          </a:bodyPr>
          <a:lstStyle/>
          <a:p>
            <a:r>
              <a:rPr lang="en-US" sz="4000" dirty="0" smtClean="0"/>
              <a:t>Booking of Appointment.</a:t>
            </a:r>
          </a:p>
          <a:p>
            <a:r>
              <a:rPr lang="en-US" sz="4000" dirty="0" smtClean="0"/>
              <a:t>Reduction in the number of missed appointment.</a:t>
            </a:r>
          </a:p>
          <a:p>
            <a:r>
              <a:rPr lang="en-US" sz="4000" dirty="0" smtClean="0"/>
              <a:t>Unnecessary outpatient queue at the clinics. </a:t>
            </a:r>
            <a:endParaRPr lang="en-US" sz="4000" dirty="0"/>
          </a:p>
        </p:txBody>
      </p:sp>
    </p:spTree>
    <p:extLst>
      <p:ext uri="{BB962C8B-B14F-4D97-AF65-F5344CB8AC3E}">
        <p14:creationId xmlns:p14="http://schemas.microsoft.com/office/powerpoint/2010/main" val="18773769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Pricing</a:t>
            </a:r>
            <a:br>
              <a:rPr lang="en-US" dirty="0" smtClean="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13804423"/>
              </p:ext>
            </p:extLst>
          </p:nvPr>
        </p:nvGraphicFramePr>
        <p:xfrm>
          <a:off x="677863" y="2160588"/>
          <a:ext cx="1988064" cy="2026920"/>
        </p:xfrm>
        <a:graphic>
          <a:graphicData uri="http://schemas.openxmlformats.org/drawingml/2006/table">
            <a:tbl>
              <a:tblPr firstRow="1" bandRow="1">
                <a:tableStyleId>{5C22544A-7EE6-4342-B048-85BDC9FD1C3A}</a:tableStyleId>
              </a:tblPr>
              <a:tblGrid>
                <a:gridCol w="1988064"/>
              </a:tblGrid>
              <a:tr h="370840">
                <a:tc>
                  <a:txBody>
                    <a:bodyPr/>
                    <a:lstStyle/>
                    <a:p>
                      <a:r>
                        <a:rPr lang="en-GB" dirty="0" smtClean="0"/>
                        <a:t>#30,000</a:t>
                      </a:r>
                      <a:endParaRPr lang="en-GB" dirty="0"/>
                    </a:p>
                  </a:txBody>
                  <a:tcPr/>
                </a:tc>
              </a:tr>
              <a:tr h="370840">
                <a:tc>
                  <a:txBody>
                    <a:bodyPr/>
                    <a:lstStyle/>
                    <a:p>
                      <a:r>
                        <a:rPr lang="en-GB" dirty="0" smtClean="0"/>
                        <a:t>Unlimited Access</a:t>
                      </a:r>
                      <a:endParaRPr lang="en-GB" dirty="0"/>
                    </a:p>
                  </a:txBody>
                  <a:tcPr/>
                </a:tc>
              </a:tr>
              <a:tr h="370840">
                <a:tc>
                  <a:txBody>
                    <a:bodyPr/>
                    <a:lstStyle/>
                    <a:p>
                      <a:r>
                        <a:rPr lang="en-GB" dirty="0" smtClean="0"/>
                        <a:t>100 Hospitals</a:t>
                      </a:r>
                      <a:endParaRPr lang="en-GB" dirty="0"/>
                    </a:p>
                  </a:txBody>
                  <a:tcPr/>
                </a:tc>
              </a:tr>
              <a:tr h="370840">
                <a:tc>
                  <a:txBody>
                    <a:bodyPr/>
                    <a:lstStyle/>
                    <a:p>
                      <a:r>
                        <a:rPr lang="en-GB" dirty="0" smtClean="0"/>
                        <a:t>1 hour Appointment Extension.</a:t>
                      </a:r>
                      <a:endParaRPr lang="en-GB"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639720815"/>
              </p:ext>
            </p:extLst>
          </p:nvPr>
        </p:nvGraphicFramePr>
        <p:xfrm>
          <a:off x="3332766" y="2162097"/>
          <a:ext cx="1857420" cy="2084322"/>
        </p:xfrm>
        <a:graphic>
          <a:graphicData uri="http://schemas.openxmlformats.org/drawingml/2006/table">
            <a:tbl>
              <a:tblPr firstRow="1" bandRow="1">
                <a:tableStyleId>{5C22544A-7EE6-4342-B048-85BDC9FD1C3A}</a:tableStyleId>
              </a:tblPr>
              <a:tblGrid>
                <a:gridCol w="1857420"/>
              </a:tblGrid>
              <a:tr h="389974">
                <a:tc>
                  <a:txBody>
                    <a:bodyPr/>
                    <a:lstStyle/>
                    <a:p>
                      <a:r>
                        <a:rPr lang="en-GB" dirty="0" smtClean="0"/>
                        <a:t>#10,000</a:t>
                      </a:r>
                      <a:endParaRPr lang="en-GB" dirty="0"/>
                    </a:p>
                  </a:txBody>
                  <a:tcPr/>
                </a:tc>
              </a:tr>
              <a:tr h="389974">
                <a:tc>
                  <a:txBody>
                    <a:bodyPr/>
                    <a:lstStyle/>
                    <a:p>
                      <a:r>
                        <a:rPr lang="en-GB" dirty="0" smtClean="0"/>
                        <a:t>Limited Access</a:t>
                      </a:r>
                      <a:endParaRPr lang="en-GB" dirty="0"/>
                    </a:p>
                  </a:txBody>
                  <a:tcPr/>
                </a:tc>
              </a:tr>
              <a:tr h="389974">
                <a:tc>
                  <a:txBody>
                    <a:bodyPr/>
                    <a:lstStyle/>
                    <a:p>
                      <a:r>
                        <a:rPr lang="en-GB" dirty="0" smtClean="0"/>
                        <a:t>25 Hospitals</a:t>
                      </a:r>
                      <a:endParaRPr lang="en-GB" dirty="0"/>
                    </a:p>
                  </a:txBody>
                  <a:tcPr/>
                </a:tc>
              </a:tr>
              <a:tr h="389974">
                <a:tc>
                  <a:txBody>
                    <a:bodyPr/>
                    <a:lstStyle/>
                    <a:p>
                      <a:r>
                        <a:rPr lang="en-GB" dirty="0" smtClean="0"/>
                        <a:t>1 Hour</a:t>
                      </a:r>
                      <a:r>
                        <a:rPr lang="en-GB" baseline="0" dirty="0" smtClean="0"/>
                        <a:t> Appointment Extension.</a:t>
                      </a:r>
                      <a:endParaRPr lang="en-GB"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899912835"/>
              </p:ext>
            </p:extLst>
          </p:nvPr>
        </p:nvGraphicFramePr>
        <p:xfrm>
          <a:off x="5831268" y="2226495"/>
          <a:ext cx="2024845" cy="2021840"/>
        </p:xfrm>
        <a:graphic>
          <a:graphicData uri="http://schemas.openxmlformats.org/drawingml/2006/table">
            <a:tbl>
              <a:tblPr firstRow="1" bandRow="1">
                <a:tableStyleId>{5C22544A-7EE6-4342-B048-85BDC9FD1C3A}</a:tableStyleId>
              </a:tblPr>
              <a:tblGrid>
                <a:gridCol w="2024845"/>
              </a:tblGrid>
              <a:tr h="370840">
                <a:tc>
                  <a:txBody>
                    <a:bodyPr/>
                    <a:lstStyle/>
                    <a:p>
                      <a:r>
                        <a:rPr lang="en-GB" dirty="0" smtClean="0"/>
                        <a:t>#5,000</a:t>
                      </a:r>
                      <a:endParaRPr lang="en-GB" dirty="0"/>
                    </a:p>
                  </a:txBody>
                  <a:tcPr/>
                </a:tc>
              </a:tr>
              <a:tr h="364806">
                <a:tc>
                  <a:txBody>
                    <a:bodyPr/>
                    <a:lstStyle/>
                    <a:p>
                      <a:r>
                        <a:rPr lang="en-GB" dirty="0" smtClean="0"/>
                        <a:t>Limited Access</a:t>
                      </a:r>
                      <a:endParaRPr lang="en-GB" dirty="0"/>
                    </a:p>
                  </a:txBody>
                  <a:tcPr/>
                </a:tc>
              </a:tr>
              <a:tr h="370840">
                <a:tc>
                  <a:txBody>
                    <a:bodyPr/>
                    <a:lstStyle/>
                    <a:p>
                      <a:r>
                        <a:rPr lang="en-GB" dirty="0" smtClean="0"/>
                        <a:t>10 Hospitals</a:t>
                      </a:r>
                      <a:endParaRPr lang="en-GB" dirty="0"/>
                    </a:p>
                  </a:txBody>
                  <a:tcPr/>
                </a:tc>
              </a:tr>
              <a:tr h="370840">
                <a:tc>
                  <a:txBody>
                    <a:bodyPr/>
                    <a:lstStyle/>
                    <a:p>
                      <a:r>
                        <a:rPr lang="en-GB" dirty="0" smtClean="0"/>
                        <a:t>30 Minutes</a:t>
                      </a:r>
                      <a:r>
                        <a:rPr lang="en-GB" baseline="0" dirty="0" smtClean="0"/>
                        <a:t> Appointment Extension.</a:t>
                      </a:r>
                      <a:endParaRPr lang="en-GB" dirty="0"/>
                    </a:p>
                  </a:txBody>
                  <a:tcPr/>
                </a:tc>
              </a:tr>
            </a:tbl>
          </a:graphicData>
        </a:graphic>
      </p:graphicFrame>
    </p:spTree>
    <p:extLst>
      <p:ext uri="{BB962C8B-B14F-4D97-AF65-F5344CB8AC3E}">
        <p14:creationId xmlns:p14="http://schemas.microsoft.com/office/powerpoint/2010/main" val="35183040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Marketing and Sales Strategies</a:t>
            </a:r>
            <a:endParaRPr lang="en-US" dirty="0"/>
          </a:p>
        </p:txBody>
      </p:sp>
      <p:sp>
        <p:nvSpPr>
          <p:cNvPr id="3" name="Content Placeholder 2"/>
          <p:cNvSpPr>
            <a:spLocks noGrp="1"/>
          </p:cNvSpPr>
          <p:nvPr>
            <p:ph idx="1"/>
          </p:nvPr>
        </p:nvSpPr>
        <p:spPr/>
        <p:txBody>
          <a:bodyPr/>
          <a:lstStyle/>
          <a:p>
            <a:r>
              <a:rPr lang="en-US" dirty="0" smtClean="0"/>
              <a:t>Social Media.</a:t>
            </a:r>
          </a:p>
          <a:p>
            <a:r>
              <a:rPr lang="en-US" dirty="0" smtClean="0"/>
              <a:t>Digital Marketing.</a:t>
            </a:r>
          </a:p>
          <a:p>
            <a:r>
              <a:rPr lang="en-US" dirty="0" smtClean="0"/>
              <a:t>Word of Mouth.</a:t>
            </a:r>
          </a:p>
          <a:p>
            <a:endParaRPr lang="en-US" dirty="0" smtClean="0"/>
          </a:p>
          <a:p>
            <a:endParaRPr lang="en-US" dirty="0"/>
          </a:p>
        </p:txBody>
      </p:sp>
    </p:spTree>
    <p:extLst>
      <p:ext uri="{BB962C8B-B14F-4D97-AF65-F5344CB8AC3E}">
        <p14:creationId xmlns:p14="http://schemas.microsoft.com/office/powerpoint/2010/main" val="12319842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587</TotalTime>
  <Words>477</Words>
  <Application>Microsoft Office PowerPoint</Application>
  <PresentationFormat>Custom</PresentationFormat>
  <Paragraphs>165</Paragraphs>
  <Slides>16</Slides>
  <Notes>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Organic</vt:lpstr>
      <vt:lpstr>   Code Warriors            Hospital                     Booking System.</vt:lpstr>
      <vt:lpstr>            INTRODUCTION.</vt:lpstr>
      <vt:lpstr>Problem Statement</vt:lpstr>
      <vt:lpstr>Solution</vt:lpstr>
      <vt:lpstr>PowerPoint Presentation</vt:lpstr>
      <vt:lpstr>Competitors</vt:lpstr>
      <vt:lpstr>Value Proposition</vt:lpstr>
      <vt:lpstr>Pricing </vt:lpstr>
      <vt:lpstr>Marketing and Sales Strategies</vt:lpstr>
      <vt:lpstr>PowerPoint Presentation</vt:lpstr>
      <vt:lpstr>PowerPoint Presentation</vt:lpstr>
      <vt:lpstr>PowerPoint Presentation</vt:lpstr>
      <vt:lpstr>Timeline</vt:lpstr>
      <vt:lpstr>Code Warriors </vt:lpstr>
      <vt:lpstr>References</vt:lpstr>
      <vt:lpstr>                THANKS   FOR LISTENING.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Warriors            Hospitals                     Booking System.</dc:title>
  <dc:creator>FAUZIYAH GBAGBA</dc:creator>
  <cp:lastModifiedBy>Ossy1</cp:lastModifiedBy>
  <cp:revision>52</cp:revision>
  <dcterms:created xsi:type="dcterms:W3CDTF">2020-02-24T19:31:03Z</dcterms:created>
  <dcterms:modified xsi:type="dcterms:W3CDTF">2020-02-26T13:02:15Z</dcterms:modified>
</cp:coreProperties>
</file>