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307" r:id="rId5"/>
    <p:sldId id="310" r:id="rId6"/>
    <p:sldId id="309" r:id="rId7"/>
    <p:sldId id="312" r:id="rId8"/>
    <p:sldId id="311" r:id="rId9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696582-B007-431B-9F70-F01D3F1C7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C91A418-5A8D-4312-959C-0378F7AFD5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F08B9-05AB-4D01-8DEA-11450C7B59EE}" type="datetime1">
              <a:rPr lang="da-DK" smtClean="0"/>
              <a:t>03-11-2022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A23142D-E31B-431E-A88C-7B540D61EE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71F35C8-25D6-4472-8613-11637F111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EF65B-3732-4F37-BD14-10C30289E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9982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CD5D9-3242-4131-98BC-E4286A18D855}" type="datetime1">
              <a:rPr lang="da-DK" smtClean="0"/>
              <a:pPr/>
              <a:t>03-11-2022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976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142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185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5" name="Pladsholder til tekst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17" name="Pladsholder til indhold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a-DK" noProof="0"/>
              <a:t>Titel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Pladsholder til billed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0" name="Pladsholder til billed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1" name="Pladsholder til billed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n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dsholder til billed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32" name="Pladsholder til billed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31" name="Pladsholder til billed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30" name="Pladsholder til billed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a-DK" noProof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3/9/20XX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3/9/20XX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3/9/20XX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3/9/20XX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,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un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Titel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fsnitsoversk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Pladsholder til billed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og indhol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>
                <a:latin typeface="+mn-lt"/>
              </a:rPr>
              <a:t>Cafete</a:t>
            </a:r>
            <a:r>
              <a:rPr lang="da-DK" dirty="0">
                <a:solidFill>
                  <a:srgbClr val="C00000"/>
                </a:solidFill>
                <a:latin typeface="+mn-lt"/>
              </a:rPr>
              <a:t>ria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a-DK" sz="1800" dirty="0">
                <a:solidFill>
                  <a:schemeClr val="bg1"/>
                </a:solidFill>
              </a:rPr>
              <a:t>Malte</a:t>
            </a:r>
          </a:p>
          <a:p>
            <a:pPr rtl="0"/>
            <a:r>
              <a:rPr lang="da-DK" dirty="0"/>
              <a:t>Daniel</a:t>
            </a:r>
          </a:p>
          <a:p>
            <a:pPr rtl="0"/>
            <a:r>
              <a:rPr lang="da-DK" sz="1800" dirty="0">
                <a:solidFill>
                  <a:schemeClr val="bg1"/>
                </a:solidFill>
              </a:rPr>
              <a:t>Niels</a:t>
            </a:r>
          </a:p>
          <a:p>
            <a:pPr rtl="0"/>
            <a:r>
              <a:rPr lang="da-DK" dirty="0"/>
              <a:t>Jonathan</a:t>
            </a:r>
            <a:endParaRPr lang="da-DK" sz="1800" dirty="0">
              <a:solidFill>
                <a:schemeClr val="bg1"/>
              </a:solidFill>
            </a:endParaRPr>
          </a:p>
          <a:p>
            <a:pPr algn="r" rtl="0"/>
            <a:br>
              <a:rPr lang="da-DK" dirty="0"/>
            </a:br>
            <a:endParaRPr lang="da-DK" sz="1800" dirty="0">
              <a:solidFill>
                <a:schemeClr val="bg1"/>
              </a:solidFill>
            </a:endParaRPr>
          </a:p>
          <a:p>
            <a:pPr algn="r" rtl="0"/>
            <a:r>
              <a:rPr lang="da-DK" sz="1800" dirty="0">
                <a:solidFill>
                  <a:schemeClr val="bg1"/>
                </a:solidFill>
              </a:rPr>
              <a:t>Architecture</a:t>
            </a:r>
          </a:p>
          <a:p>
            <a:pPr algn="r" rtl="0"/>
            <a:r>
              <a:rPr lang="da-DK" sz="1800" dirty="0">
                <a:solidFill>
                  <a:schemeClr val="bg1"/>
                </a:solidFill>
              </a:rPr>
              <a:t>Prototype</a:t>
            </a:r>
          </a:p>
        </p:txBody>
      </p:sp>
      <p:pic>
        <p:nvPicPr>
          <p:cNvPr id="6" name="Pladsholder til billede 5" descr="bjerge ved solnedgang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4/11/2022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/>
              <a:t>Cafeteria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smtClean="0"/>
              <a:pPr rtl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86AE6-9D74-4918-9245-23094E1C6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800" y="618683"/>
            <a:ext cx="8593667" cy="907627"/>
          </a:xfrm>
        </p:spPr>
        <p:txBody>
          <a:bodyPr>
            <a:normAutofit fontScale="90000"/>
          </a:bodyPr>
          <a:lstStyle/>
          <a:p>
            <a:r>
              <a:rPr lang="da-DK" dirty="0"/>
              <a:t>Overview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E22059E-6050-4391-86F6-B1B322DEF963}"/>
              </a:ext>
            </a:extLst>
          </p:cNvPr>
          <p:cNvSpPr txBox="1"/>
          <p:nvPr/>
        </p:nvSpPr>
        <p:spPr>
          <a:xfrm>
            <a:off x="6428509" y="2161309"/>
            <a:ext cx="5652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ESP </a:t>
            </a:r>
            <a:r>
              <a:rPr lang="da-DK" dirty="0" err="1"/>
              <a:t>publishes</a:t>
            </a:r>
            <a:r>
              <a:rPr lang="da-DK" dirty="0"/>
              <a:t> </a:t>
            </a:r>
            <a:r>
              <a:rPr lang="da-DK" dirty="0" err="1"/>
              <a:t>door</a:t>
            </a:r>
            <a:r>
              <a:rPr lang="da-DK" dirty="0"/>
              <a:t> open to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Mobile app </a:t>
            </a:r>
            <a:r>
              <a:rPr lang="da-DK" dirty="0" err="1"/>
              <a:t>subscribes</a:t>
            </a:r>
            <a:r>
              <a:rPr lang="da-DK" dirty="0"/>
              <a:t> to broker. Is </a:t>
            </a:r>
            <a:r>
              <a:rPr lang="da-DK" dirty="0" err="1"/>
              <a:t>door</a:t>
            </a:r>
            <a:r>
              <a:rPr lang="da-DK" dirty="0"/>
              <a:t> open?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If user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coffee</a:t>
            </a:r>
            <a:r>
              <a:rPr lang="da-DK" dirty="0"/>
              <a:t> mobile app </a:t>
            </a:r>
            <a:r>
              <a:rPr lang="da-DK" dirty="0" err="1"/>
              <a:t>publishes</a:t>
            </a:r>
            <a:r>
              <a:rPr lang="da-DK" dirty="0"/>
              <a:t> it to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ESP </a:t>
            </a:r>
            <a:r>
              <a:rPr lang="da-DK" dirty="0" err="1"/>
              <a:t>subscribes</a:t>
            </a:r>
            <a:r>
              <a:rPr lang="da-DK" dirty="0"/>
              <a:t> to broker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whether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coffee</a:t>
            </a:r>
            <a:endParaRPr lang="da-DK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E301947D-3FC2-46EA-A973-6D40AC28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0" y="1441900"/>
            <a:ext cx="4705079" cy="48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467" y="650240"/>
            <a:ext cx="7780867" cy="1026160"/>
          </a:xfrm>
        </p:spPr>
        <p:txBody>
          <a:bodyPr rtlCol="0">
            <a:normAutofit fontScale="90000"/>
          </a:bodyPr>
          <a:lstStyle/>
          <a:p>
            <a:pPr rtl="0"/>
            <a:r>
              <a:rPr lang="da-DK" b="1" cap="all" spc="400" dirty="0" err="1">
                <a:solidFill>
                  <a:schemeClr val="bg1"/>
                </a:solidFill>
                <a:latin typeface="+mn-lt"/>
              </a:rPr>
              <a:t>IoT</a:t>
            </a:r>
            <a:r>
              <a:rPr lang="da-DK" b="1" cap="all" spc="400" dirty="0">
                <a:solidFill>
                  <a:schemeClr val="bg1"/>
                </a:solidFill>
                <a:latin typeface="+mn-lt"/>
              </a:rPr>
              <a:t> Protocol </a:t>
            </a:r>
            <a:r>
              <a:rPr lang="da-DK" b="1" cap="all" spc="400" dirty="0" err="1">
                <a:solidFill>
                  <a:schemeClr val="bg1"/>
                </a:solidFill>
                <a:latin typeface="+mn-lt"/>
              </a:rPr>
              <a:t>stack</a:t>
            </a:r>
            <a:endParaRPr lang="da-DK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2253B2BF-89E4-4F88-A35E-2328197AA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6" t="351" r="3836" b="2863"/>
          <a:stretch/>
        </p:blipFill>
        <p:spPr>
          <a:xfrm>
            <a:off x="3844961" y="1771813"/>
            <a:ext cx="4171877" cy="45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467" y="650240"/>
            <a:ext cx="7780867" cy="1026160"/>
          </a:xfrm>
        </p:spPr>
        <p:txBody>
          <a:bodyPr rtlCol="0">
            <a:normAutofit/>
          </a:bodyPr>
          <a:lstStyle/>
          <a:p>
            <a:pPr rtl="0"/>
            <a:r>
              <a:rPr lang="da-DK" dirty="0"/>
              <a:t>Prototype</a:t>
            </a:r>
          </a:p>
        </p:txBody>
      </p:sp>
      <p:pic>
        <p:nvPicPr>
          <p:cNvPr id="2050" name="Picture 2" descr="ESP32-DevKitC-32UE Espressif Systems | Mouser Denmark">
            <a:extLst>
              <a:ext uri="{FF2B5EF4-FFF2-40B4-BE49-F238E27FC236}">
                <a16:creationId xmlns:a16="http://schemas.microsoft.com/office/drawing/2014/main" id="{581701D4-64A7-4044-F2CB-24F26EAA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00" b="90000" l="9888" r="89888">
                        <a14:foregroundMark x1="76629" y1="10000" x2="23596" y2="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00819" y="2048588"/>
            <a:ext cx="1694582" cy="22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e 6">
            <a:extLst>
              <a:ext uri="{FF2B5EF4-FFF2-40B4-BE49-F238E27FC236}">
                <a16:creationId xmlns:a16="http://schemas.microsoft.com/office/drawing/2014/main" id="{A7F1EF44-9DED-9043-58C6-0A547538B594}"/>
              </a:ext>
            </a:extLst>
          </p:cNvPr>
          <p:cNvGrpSpPr/>
          <p:nvPr/>
        </p:nvGrpSpPr>
        <p:grpSpPr>
          <a:xfrm>
            <a:off x="7511007" y="1676400"/>
            <a:ext cx="4206585" cy="4670418"/>
            <a:chOff x="5343815" y="1676400"/>
            <a:chExt cx="4206585" cy="4670418"/>
          </a:xfrm>
        </p:grpSpPr>
        <p:pic>
          <p:nvPicPr>
            <p:cNvPr id="2052" name="Picture 4" descr="Ingen tilgængelig beskrivelse.">
              <a:extLst>
                <a:ext uri="{FF2B5EF4-FFF2-40B4-BE49-F238E27FC236}">
                  <a16:creationId xmlns:a16="http://schemas.microsoft.com/office/drawing/2014/main" id="{9F05F5E2-EC5D-3ACE-7DCF-D2935A968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815" y="1676400"/>
              <a:ext cx="4206585" cy="2361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ngen tilgængelig beskrivelse.">
              <a:extLst>
                <a:ext uri="{FF2B5EF4-FFF2-40B4-BE49-F238E27FC236}">
                  <a16:creationId xmlns:a16="http://schemas.microsoft.com/office/drawing/2014/main" id="{4EC4C496-6A79-D3F2-7E4D-11B0E730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816" y="4016382"/>
              <a:ext cx="4206584" cy="2330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ngen tilgængelig beskrivelse.">
              <a:extLst>
                <a:ext uri="{FF2B5EF4-FFF2-40B4-BE49-F238E27FC236}">
                  <a16:creationId xmlns:a16="http://schemas.microsoft.com/office/drawing/2014/main" id="{09D5AA15-AF39-672C-C764-0CE5530130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13" t="27274" r="13638" b="59616"/>
            <a:stretch/>
          </p:blipFill>
          <p:spPr bwMode="auto">
            <a:xfrm>
              <a:off x="8460509" y="1707858"/>
              <a:ext cx="1089891" cy="361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 descr="Ingen tilgængelig beskrivelse.">
              <a:extLst>
                <a:ext uri="{FF2B5EF4-FFF2-40B4-BE49-F238E27FC236}">
                  <a16:creationId xmlns:a16="http://schemas.microsoft.com/office/drawing/2014/main" id="{B033FA7C-91E1-F201-ADFF-13C66C9AB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13" t="27274" r="13638" b="59616"/>
            <a:stretch/>
          </p:blipFill>
          <p:spPr bwMode="auto">
            <a:xfrm>
              <a:off x="8460509" y="4016382"/>
              <a:ext cx="1089891" cy="361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Ingen tilgængelig beskrivelse.">
            <a:extLst>
              <a:ext uri="{FF2B5EF4-FFF2-40B4-BE49-F238E27FC236}">
                <a16:creationId xmlns:a16="http://schemas.microsoft.com/office/drawing/2014/main" id="{FF633D22-91FF-B535-7D4A-DFF44BDC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8" y="4652237"/>
            <a:ext cx="6521570" cy="169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all Effect Sensor at Rs 7/piece | Hall Effect Sensors in Delhi | ID:  14080661312">
            <a:extLst>
              <a:ext uri="{FF2B5EF4-FFF2-40B4-BE49-F238E27FC236}">
                <a16:creationId xmlns:a16="http://schemas.microsoft.com/office/drawing/2014/main" id="{E0AAB536-471D-5816-1A5A-8CFD529F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60" y="188840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37F35321-4CEF-9C48-BE5A-4AAA69E5F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4707600" y="2724032"/>
            <a:ext cx="1494607" cy="14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53B98-3226-4FB4-9AEB-0764DCB77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312"/>
            <a:ext cx="9144000" cy="1012305"/>
          </a:xfrm>
        </p:spPr>
        <p:txBody>
          <a:bodyPr/>
          <a:lstStyle/>
          <a:p>
            <a:r>
              <a:rPr lang="da-DK" dirty="0"/>
              <a:t>Prototype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CA1319E-5B38-4E24-F272-1ED71326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7708"/>
            <a:ext cx="3359554" cy="28497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3BA2CB-98DC-A80B-D50C-9E62DD31D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37" y="1655617"/>
            <a:ext cx="1251485" cy="12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B1624E1-74DB-2E92-BCAB-F9471E15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9" y="1514763"/>
            <a:ext cx="2287860" cy="5126182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47156FA-CA94-F3E1-97DF-F0B91F7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253" y="1514763"/>
            <a:ext cx="2287860" cy="5126182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5F91CA34-263E-3AC2-8591-BB14DF9A3E93}"/>
              </a:ext>
            </a:extLst>
          </p:cNvPr>
          <p:cNvSpPr txBox="1"/>
          <p:nvPr/>
        </p:nvSpPr>
        <p:spPr>
          <a:xfrm>
            <a:off x="9768597" y="5081627"/>
            <a:ext cx="471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5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4194180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53_TF89338750_Win32" id="{4E6CC1BD-833A-496A-BAD4-DEEAADB54977}" vid="{30080598-5392-42F0-8F35-FA69656D9653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{37D44693-60DA-42FE-A46C-8C91E628D58A}tf89338750_win32</Template>
  <TotalTime>394</TotalTime>
  <Words>60</Words>
  <Application>Microsoft Office PowerPoint</Application>
  <PresentationFormat>Widescreen</PresentationFormat>
  <Paragraphs>23</Paragraphs>
  <Slides>5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Cafeteria</vt:lpstr>
      <vt:lpstr>Overview</vt:lpstr>
      <vt:lpstr>IoT Protocol stack</vt:lpstr>
      <vt:lpstr>Prototype</vt:lpstr>
      <vt:lpstr>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Cafeteria</dc:title>
  <dc:creator>Daniel Damsgaard Kehlet</dc:creator>
  <cp:lastModifiedBy>Niels Højrup</cp:lastModifiedBy>
  <cp:revision>2</cp:revision>
  <dcterms:created xsi:type="dcterms:W3CDTF">2022-10-28T10:14:06Z</dcterms:created>
  <dcterms:modified xsi:type="dcterms:W3CDTF">2022-11-03T22:23:21Z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