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16" r:id="rId3"/>
    <p:sldId id="343" r:id="rId4"/>
    <p:sldId id="345" r:id="rId5"/>
    <p:sldId id="320" r:id="rId6"/>
    <p:sldId id="358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53" r:id="rId18"/>
    <p:sldId id="344" r:id="rId19"/>
    <p:sldId id="334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52" r:id="rId28"/>
    <p:sldId id="292" r:id="rId29"/>
    <p:sldId id="293" r:id="rId30"/>
    <p:sldId id="295" r:id="rId31"/>
    <p:sldId id="297" r:id="rId32"/>
    <p:sldId id="356" r:id="rId33"/>
    <p:sldId id="357" r:id="rId34"/>
    <p:sldId id="299" r:id="rId35"/>
    <p:sldId id="300" r:id="rId36"/>
    <p:sldId id="301" r:id="rId37"/>
    <p:sldId id="354" r:id="rId38"/>
    <p:sldId id="346" r:id="rId39"/>
    <p:sldId id="287" r:id="rId40"/>
    <p:sldId id="302" r:id="rId41"/>
    <p:sldId id="303" r:id="rId42"/>
    <p:sldId id="304" r:id="rId43"/>
    <p:sldId id="355" r:id="rId44"/>
    <p:sldId id="351" r:id="rId45"/>
    <p:sldId id="315" r:id="rId4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7AAC-77F5-4072-911E-483CD1C9E3D4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5528-3708-44F3-9D32-7764E5A62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7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8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16C960-183C-4324-8D40-5CE6167F9EE2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AA5C-1023-477A-8C22-EDF3716990B8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7CC0-CAC4-4EA1-B08E-3181D6054F9E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737D-C586-4634-916F-465B7F6C8A27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74D4B0-D763-43D8-B1EF-851B931FF16A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D4C8-8C3E-4DE3-8241-CDD9C3477E06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899-96C9-4556-8BF3-479B22A39FF1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5F2D-957E-4083-AF09-CC1CA1119E82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9645-5555-4759-94C0-9EC9DCCCA3EE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7DA-934F-4FEA-A1B1-43C7A807C897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4E8C-65A9-4A7F-8B47-7AAB4F5DCCFE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47A8C0-5A90-4FD6-81D4-871A965BC67D}" type="datetime1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IPA Pゴシック" pitchFamily="50" charset="-128"/>
                <a:ea typeface="IPA Pゴシック" pitchFamily="50" charset="-128"/>
              </a:rPr>
              <a:t>SCM Boot Camp in Nagoya</a:t>
            </a:r>
            <a:endParaRPr kumimoji="1" lang="ja-JP" altLang="en-US" dirty="0">
              <a:latin typeface="IPA Pゴシック" pitchFamily="50" charset="-128"/>
              <a:ea typeface="IPA Pゴシック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IPA P明朝" pitchFamily="18" charset="-128"/>
                <a:ea typeface="IPA P明朝" pitchFamily="18" charset="-128"/>
              </a:rPr>
              <a:t>Git</a:t>
            </a:r>
            <a:r>
              <a:rPr kumimoji="1" lang="ja-JP" altLang="en-US" dirty="0" smtClean="0">
                <a:latin typeface="IPA P明朝" pitchFamily="18" charset="-128"/>
                <a:ea typeface="IPA P明朝" pitchFamily="18" charset="-128"/>
              </a:rPr>
              <a:t>入門セッション</a:t>
            </a:r>
            <a:endParaRPr kumimoji="1" lang="ja-JP" altLang="en-US" dirty="0">
              <a:latin typeface="IPA P明朝" pitchFamily="18" charset="-128"/>
              <a:ea typeface="IPA P明朝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323528" y="1268760"/>
            <a:ext cx="3456384" cy="2952328"/>
          </a:xfrm>
          <a:prstGeom prst="roundRect">
            <a:avLst>
              <a:gd name="adj" fmla="val 76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528" y="423176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ファイルシステムの世界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ja-JP" altLang="en-US" dirty="0" smtClean="0"/>
              <a:t>コミットの様子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39552" y="1340768"/>
            <a:ext cx="2367104" cy="2649897"/>
            <a:chOff x="3059832" y="1804489"/>
            <a:chExt cx="2367104" cy="2649897"/>
          </a:xfrm>
        </p:grpSpPr>
        <p:sp>
          <p:nvSpPr>
            <p:cNvPr id="6" name="File"/>
            <p:cNvSpPr>
              <a:spLocks noEditPoints="1" noChangeArrowheads="1"/>
            </p:cNvSpPr>
            <p:nvPr/>
          </p:nvSpPr>
          <p:spPr bwMode="auto">
            <a:xfrm>
              <a:off x="3516142" y="1804489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7" name="Document"/>
            <p:cNvSpPr>
              <a:spLocks noEditPoints="1" noChangeArrowheads="1"/>
            </p:cNvSpPr>
            <p:nvPr/>
          </p:nvSpPr>
          <p:spPr bwMode="auto">
            <a:xfrm>
              <a:off x="3059832" y="2927942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8" name="File"/>
            <p:cNvSpPr>
              <a:spLocks noEditPoints="1" noChangeArrowheads="1"/>
            </p:cNvSpPr>
            <p:nvPr/>
          </p:nvSpPr>
          <p:spPr bwMode="auto">
            <a:xfrm>
              <a:off x="4363443" y="2906767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3810735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10" name="Document"/>
            <p:cNvSpPr>
              <a:spLocks noEditPoints="1" noChangeArrowheads="1"/>
            </p:cNvSpPr>
            <p:nvPr/>
          </p:nvSpPr>
          <p:spPr bwMode="auto">
            <a:xfrm>
              <a:off x="5120982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3240870" y="2414496"/>
              <a:ext cx="1312836" cy="461487"/>
              <a:chOff x="720590" y="1904696"/>
              <a:chExt cx="1312836" cy="461487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>
                <a:off x="720590" y="2132856"/>
                <a:ext cx="13102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/>
            <p:cNvGrpSpPr/>
            <p:nvPr/>
          </p:nvGrpSpPr>
          <p:grpSpPr>
            <a:xfrm>
              <a:off x="3961122" y="3559355"/>
              <a:ext cx="1312836" cy="461487"/>
              <a:chOff x="720590" y="1904696"/>
              <a:chExt cx="1312836" cy="461487"/>
            </a:xfrm>
          </p:grpSpPr>
          <p:cxnSp>
            <p:nvCxnSpPr>
              <p:cNvPr id="13" name="直線コネクタ 12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角丸四角形 22"/>
          <p:cNvSpPr/>
          <p:nvPr/>
        </p:nvSpPr>
        <p:spPr>
          <a:xfrm>
            <a:off x="3957836" y="2067235"/>
            <a:ext cx="5148064" cy="4240344"/>
          </a:xfrm>
          <a:prstGeom prst="roundRect">
            <a:avLst>
              <a:gd name="adj" fmla="val 6783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57836" y="16979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の世界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リポジトリ内部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323528" y="1268760"/>
            <a:ext cx="3456384" cy="2952328"/>
          </a:xfrm>
          <a:prstGeom prst="roundRect">
            <a:avLst>
              <a:gd name="adj" fmla="val 76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3528" y="423176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ファイルシステムの世界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init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39552" y="1340768"/>
            <a:ext cx="2367104" cy="2649897"/>
            <a:chOff x="539552" y="1340768"/>
            <a:chExt cx="2367104" cy="2649897"/>
          </a:xfrm>
        </p:grpSpPr>
        <p:sp>
          <p:nvSpPr>
            <p:cNvPr id="6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7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8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10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16" name="直線コネクタ 15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グループ化 19"/>
          <p:cNvGrpSpPr/>
          <p:nvPr/>
        </p:nvGrpSpPr>
        <p:grpSpPr>
          <a:xfrm>
            <a:off x="2033427" y="2171792"/>
            <a:ext cx="1530461" cy="737010"/>
            <a:chOff x="2033427" y="2178935"/>
            <a:chExt cx="1530461" cy="737010"/>
          </a:xfrm>
        </p:grpSpPr>
        <p:sp>
          <p:nvSpPr>
            <p:cNvPr id="21" name="File"/>
            <p:cNvSpPr>
              <a:spLocks noEditPoints="1" noChangeArrowheads="1"/>
            </p:cNvSpPr>
            <p:nvPr/>
          </p:nvSpPr>
          <p:spPr bwMode="auto">
            <a:xfrm>
              <a:off x="2987824" y="2464221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直線コネクタ 21"/>
            <p:cNvCxnSpPr/>
            <p:nvPr/>
          </p:nvCxnSpPr>
          <p:spPr>
            <a:xfrm rot="16200000">
              <a:off x="3158101" y="229410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033427" y="2183697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角丸四角形 25"/>
          <p:cNvSpPr/>
          <p:nvPr/>
        </p:nvSpPr>
        <p:spPr>
          <a:xfrm>
            <a:off x="3957836" y="2067235"/>
            <a:ext cx="5148064" cy="4240344"/>
          </a:xfrm>
          <a:prstGeom prst="roundRect">
            <a:avLst>
              <a:gd name="adj" fmla="val 6783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57836" y="16979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の世界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リポジトリ内部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F8E4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>
            <a:off x="323528" y="1268760"/>
            <a:ext cx="3456384" cy="2952328"/>
          </a:xfrm>
          <a:prstGeom prst="roundRect">
            <a:avLst>
              <a:gd name="adj" fmla="val 76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3957836" y="2067235"/>
            <a:ext cx="5148064" cy="4240344"/>
          </a:xfrm>
          <a:prstGeom prst="roundRect">
            <a:avLst>
              <a:gd name="adj" fmla="val 678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57836" y="16979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の世界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リポジトリ内部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28" y="423176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ファイルシステムの世界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add 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139952" y="3609020"/>
            <a:ext cx="1796210" cy="2628292"/>
            <a:chOff x="4139952" y="3609020"/>
            <a:chExt cx="1796210" cy="2628292"/>
          </a:xfrm>
        </p:grpSpPr>
        <p:sp>
          <p:nvSpPr>
            <p:cNvPr id="6" name="二等辺三角形 5"/>
            <p:cNvSpPr/>
            <p:nvPr/>
          </p:nvSpPr>
          <p:spPr>
            <a:xfrm>
              <a:off x="4578896" y="3609020"/>
              <a:ext cx="584705" cy="504056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/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二等辺三角形 6"/>
            <p:cNvSpPr/>
            <p:nvPr/>
          </p:nvSpPr>
          <p:spPr>
            <a:xfrm>
              <a:off x="5023648" y="4581128"/>
              <a:ext cx="584705" cy="504056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1 つの角を切り取った四角形 7"/>
            <p:cNvSpPr/>
            <p:nvPr/>
          </p:nvSpPr>
          <p:spPr>
            <a:xfrm>
              <a:off x="4139952" y="4545124"/>
              <a:ext cx="500066" cy="576064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1 つの角を切り取った四角形 8"/>
            <p:cNvSpPr/>
            <p:nvPr/>
          </p:nvSpPr>
          <p:spPr>
            <a:xfrm>
              <a:off x="4773615" y="5661248"/>
              <a:ext cx="500066" cy="576064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1 つの角を切り取った四角形 9"/>
            <p:cNvSpPr/>
            <p:nvPr/>
          </p:nvSpPr>
          <p:spPr>
            <a:xfrm>
              <a:off x="5436096" y="5661248"/>
              <a:ext cx="500066" cy="576064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/>
            <p:cNvCxnSpPr>
              <a:stCxn id="6" idx="3"/>
              <a:endCxn id="8" idx="3"/>
            </p:cNvCxnSpPr>
            <p:nvPr/>
          </p:nvCxnSpPr>
          <p:spPr>
            <a:xfrm flipH="1">
              <a:off x="4389985" y="4113076"/>
              <a:ext cx="481264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6" idx="3"/>
              <a:endCxn id="7" idx="0"/>
            </p:cNvCxnSpPr>
            <p:nvPr/>
          </p:nvCxnSpPr>
          <p:spPr>
            <a:xfrm>
              <a:off x="4871249" y="4113076"/>
              <a:ext cx="444752" cy="4680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7" idx="3"/>
              <a:endCxn id="9" idx="3"/>
            </p:cNvCxnSpPr>
            <p:nvPr/>
          </p:nvCxnSpPr>
          <p:spPr>
            <a:xfrm flipH="1">
              <a:off x="5023648" y="5085184"/>
              <a:ext cx="292353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7" idx="3"/>
              <a:endCxn id="10" idx="3"/>
            </p:cNvCxnSpPr>
            <p:nvPr/>
          </p:nvCxnSpPr>
          <p:spPr>
            <a:xfrm>
              <a:off x="5316001" y="5085184"/>
              <a:ext cx="370128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正方形/長方形 14"/>
          <p:cNvSpPr/>
          <p:nvPr/>
        </p:nvSpPr>
        <p:spPr>
          <a:xfrm>
            <a:off x="6226840" y="5085184"/>
            <a:ext cx="2737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Tree </a:t>
            </a:r>
            <a:r>
              <a:rPr lang="ja-JP" altLang="en-US" dirty="0"/>
              <a:t>オブジェクト</a:t>
            </a:r>
            <a:r>
              <a:rPr lang="ja-JP" altLang="en-US" sz="1400" dirty="0"/>
              <a:t>や</a:t>
            </a:r>
            <a:endParaRPr lang="en-US" altLang="ja-JP" sz="1400" dirty="0"/>
          </a:p>
          <a:p>
            <a:r>
              <a:rPr lang="en-US" altLang="ja-JP" dirty="0"/>
              <a:t>Blob</a:t>
            </a:r>
            <a:r>
              <a:rPr lang="ja-JP" altLang="en-US" dirty="0"/>
              <a:t> オブジェクト</a:t>
            </a:r>
            <a:r>
              <a:rPr lang="ja-JP" altLang="en-US" sz="1400" dirty="0"/>
              <a:t>が作られる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539552" y="1340768"/>
            <a:ext cx="2367104" cy="2649897"/>
            <a:chOff x="539552" y="1340768"/>
            <a:chExt cx="2367104" cy="2649897"/>
          </a:xfrm>
        </p:grpSpPr>
        <p:sp>
          <p:nvSpPr>
            <p:cNvPr id="17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18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19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20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21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グループ化 25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27" name="直線コネクタ 26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グループ化 30"/>
          <p:cNvGrpSpPr/>
          <p:nvPr/>
        </p:nvGrpSpPr>
        <p:grpSpPr>
          <a:xfrm>
            <a:off x="2033427" y="2171792"/>
            <a:ext cx="1530461" cy="737010"/>
            <a:chOff x="2033427" y="2178935"/>
            <a:chExt cx="1530461" cy="737010"/>
          </a:xfrm>
        </p:grpSpPr>
        <p:sp>
          <p:nvSpPr>
            <p:cNvPr id="32" name="File"/>
            <p:cNvSpPr>
              <a:spLocks noEditPoints="1" noChangeArrowheads="1"/>
            </p:cNvSpPr>
            <p:nvPr/>
          </p:nvSpPr>
          <p:spPr bwMode="auto">
            <a:xfrm>
              <a:off x="2987824" y="2464221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33" name="直線コネクタ 32"/>
            <p:cNvCxnSpPr/>
            <p:nvPr/>
          </p:nvCxnSpPr>
          <p:spPr>
            <a:xfrm rot="16200000">
              <a:off x="3158101" y="229410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2033427" y="2183697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1 つの角を切り取った四角形 38"/>
          <p:cNvSpPr/>
          <p:nvPr/>
        </p:nvSpPr>
        <p:spPr>
          <a:xfrm>
            <a:off x="1310799" y="5702217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二等辺三角形 39"/>
          <p:cNvSpPr/>
          <p:nvPr/>
        </p:nvSpPr>
        <p:spPr>
          <a:xfrm>
            <a:off x="138475" y="5774225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2398577" y="5702217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10865" y="580558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Blob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0590" y="58055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Tree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74641" y="580558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9" grpId="0" animBg="1"/>
      <p:bldP spid="40" grpId="0" animBg="1"/>
      <p:bldP spid="41" grpId="0" animBg="1"/>
      <p:bldP spid="2" grpId="0"/>
      <p:bldP spid="42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323528" y="1268760"/>
            <a:ext cx="3456384" cy="2952328"/>
          </a:xfrm>
          <a:prstGeom prst="roundRect">
            <a:avLst>
              <a:gd name="adj" fmla="val 76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3957836" y="2067235"/>
            <a:ext cx="5148064" cy="4240344"/>
          </a:xfrm>
          <a:prstGeom prst="roundRect">
            <a:avLst>
              <a:gd name="adj" fmla="val 678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57836" y="16979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の世界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リポジトリ内部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3528" y="423176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ファイルシステムの世界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commit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二等辺三角形 4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二等辺三角形 5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1 つの角を切り取った四角形 6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1 つの角を切り取った四角形 8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4585262" y="2708920"/>
            <a:ext cx="576064" cy="900100"/>
            <a:chOff x="4585262" y="2708920"/>
            <a:chExt cx="576064" cy="900100"/>
          </a:xfrm>
        </p:grpSpPr>
        <p:sp>
          <p:nvSpPr>
            <p:cNvPr id="11" name="円/楕円 10"/>
            <p:cNvSpPr/>
            <p:nvPr/>
          </p:nvSpPr>
          <p:spPr>
            <a:xfrm>
              <a:off x="4585262" y="2708920"/>
              <a:ext cx="576064" cy="57606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コネクタ 11"/>
            <p:cNvCxnSpPr>
              <a:stCxn id="11" idx="4"/>
              <a:endCxn id="5" idx="0"/>
            </p:cNvCxnSpPr>
            <p:nvPr/>
          </p:nvCxnSpPr>
          <p:spPr>
            <a:xfrm flipH="1">
              <a:off x="4871249" y="3284984"/>
              <a:ext cx="2045" cy="324036"/>
            </a:xfrm>
            <a:prstGeom prst="line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線矢印コネクタ 12"/>
          <p:cNvCxnSpPr>
            <a:stCxn id="5" idx="3"/>
            <a:endCxn id="7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3"/>
            <a:endCxn id="6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3"/>
            <a:endCxn id="8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3"/>
            <a:endCxn id="9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5316000" y="2812286"/>
            <a:ext cx="294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Commit </a:t>
            </a:r>
            <a:r>
              <a:rPr lang="ja-JP" altLang="en-US" dirty="0" smtClean="0"/>
              <a:t>オブジェクト</a:t>
            </a:r>
            <a:r>
              <a:rPr lang="ja-JP" altLang="en-US" sz="1400" dirty="0" smtClean="0"/>
              <a:t>が作られる</a:t>
            </a:r>
            <a:endParaRPr lang="ja-JP" altLang="en-US" sz="14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539552" y="1340768"/>
            <a:ext cx="3024336" cy="2649897"/>
            <a:chOff x="539552" y="1340768"/>
            <a:chExt cx="3024336" cy="2649897"/>
          </a:xfrm>
        </p:grpSpPr>
        <p:sp>
          <p:nvSpPr>
            <p:cNvPr id="19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20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21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22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23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グループ化 27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File"/>
            <p:cNvSpPr>
              <a:spLocks noEditPoints="1" noChangeArrowheads="1"/>
            </p:cNvSpPr>
            <p:nvPr/>
          </p:nvSpPr>
          <p:spPr bwMode="auto">
            <a:xfrm>
              <a:off x="2987824" y="2457078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 rot="16200000">
              <a:off x="3158101" y="2286958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2033427" y="2176554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1 つの角を切り取った四角形 39"/>
          <p:cNvSpPr/>
          <p:nvPr/>
        </p:nvSpPr>
        <p:spPr>
          <a:xfrm>
            <a:off x="1310799" y="5702217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二等辺三角形 40"/>
          <p:cNvSpPr/>
          <p:nvPr/>
        </p:nvSpPr>
        <p:spPr>
          <a:xfrm>
            <a:off x="138475" y="5774225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2398577" y="5702217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810865" y="580558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Blob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0590" y="58055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Tree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974641" y="580558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角丸四角形 76"/>
          <p:cNvSpPr/>
          <p:nvPr/>
        </p:nvSpPr>
        <p:spPr>
          <a:xfrm>
            <a:off x="323528" y="1268760"/>
            <a:ext cx="3456384" cy="2952328"/>
          </a:xfrm>
          <a:prstGeom prst="roundRect">
            <a:avLst>
              <a:gd name="adj" fmla="val 76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3957836" y="2067235"/>
            <a:ext cx="5148064" cy="4240344"/>
          </a:xfrm>
          <a:prstGeom prst="roundRect">
            <a:avLst>
              <a:gd name="adj" fmla="val 678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957836" y="16979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の世界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リポジトリ内部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23528" y="423176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ファイルシステムの世界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6381" y="153194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edit a;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 a;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8019" y="153194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edit a;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add a;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edit a;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39552" y="1340768"/>
            <a:ext cx="3024336" cy="2649897"/>
            <a:chOff x="539552" y="1340768"/>
            <a:chExt cx="3024336" cy="2649897"/>
          </a:xfrm>
        </p:grpSpPr>
        <p:sp>
          <p:nvSpPr>
            <p:cNvPr id="8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10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11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12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グループ化 16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21" name="直線コネクタ 20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File"/>
            <p:cNvSpPr>
              <a:spLocks noEditPoints="1" noChangeArrowheads="1"/>
            </p:cNvSpPr>
            <p:nvPr/>
          </p:nvSpPr>
          <p:spPr bwMode="auto">
            <a:xfrm>
              <a:off x="2987824" y="2457078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>
            <a:xfrm rot="16200000">
              <a:off x="3158101" y="2286958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V="1">
              <a:off x="2033427" y="2176554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円/楕円 24"/>
          <p:cNvSpPr/>
          <p:nvPr/>
        </p:nvSpPr>
        <p:spPr>
          <a:xfrm>
            <a:off x="458526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6241446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二等辺三角形 26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二等辺三角形 27"/>
          <p:cNvSpPr/>
          <p:nvPr/>
        </p:nvSpPr>
        <p:spPr>
          <a:xfrm>
            <a:off x="6232893" y="3580491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二等辺三角形 28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1 つの角を切り取った四角形 29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1 つの角を切り取った四角形 30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1 つの角を切り取った四角形 31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1 つの角を切り取った四角形 32"/>
          <p:cNvSpPr/>
          <p:nvPr/>
        </p:nvSpPr>
        <p:spPr>
          <a:xfrm>
            <a:off x="6279445" y="4509120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/>
          <p:cNvCxnSpPr>
            <a:stCxn id="25" idx="4"/>
            <a:endCxn id="27" idx="0"/>
          </p:cNvCxnSpPr>
          <p:nvPr/>
        </p:nvCxnSpPr>
        <p:spPr>
          <a:xfrm flipH="1">
            <a:off x="4871249" y="3284984"/>
            <a:ext cx="2045" cy="3240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3"/>
            <a:endCxn id="30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7" idx="3"/>
            <a:endCxn id="29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9" idx="3"/>
            <a:endCxn id="31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9" idx="3"/>
            <a:endCxn id="32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6" idx="2"/>
            <a:endCxn id="25" idx="6"/>
          </p:cNvCxnSpPr>
          <p:nvPr/>
        </p:nvCxnSpPr>
        <p:spPr>
          <a:xfrm flipH="1">
            <a:off x="516132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6" idx="4"/>
            <a:endCxn id="28" idx="0"/>
          </p:cNvCxnSpPr>
          <p:nvPr/>
        </p:nvCxnSpPr>
        <p:spPr>
          <a:xfrm flipH="1">
            <a:off x="6525246" y="3284984"/>
            <a:ext cx="4232" cy="2955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3"/>
            <a:endCxn id="33" idx="3"/>
          </p:cNvCxnSpPr>
          <p:nvPr/>
        </p:nvCxnSpPr>
        <p:spPr>
          <a:xfrm>
            <a:off x="6525246" y="4084547"/>
            <a:ext cx="4232" cy="42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8" idx="2"/>
            <a:endCxn id="29" idx="5"/>
          </p:cNvCxnSpPr>
          <p:nvPr/>
        </p:nvCxnSpPr>
        <p:spPr>
          <a:xfrm flipH="1">
            <a:off x="5462177" y="4084547"/>
            <a:ext cx="770716" cy="7486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539552" y="1340768"/>
            <a:ext cx="3024336" cy="2649897"/>
            <a:chOff x="539552" y="1340768"/>
            <a:chExt cx="3024336" cy="2649897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539552" y="1340768"/>
              <a:ext cx="3024336" cy="2649897"/>
              <a:chOff x="3059832" y="1804489"/>
              <a:chExt cx="3024336" cy="2649897"/>
            </a:xfrm>
          </p:grpSpPr>
          <p:sp>
            <p:nvSpPr>
              <p:cNvPr id="46" name="File"/>
              <p:cNvSpPr>
                <a:spLocks noEditPoints="1" noChangeArrowheads="1"/>
              </p:cNvSpPr>
              <p:nvPr/>
            </p:nvSpPr>
            <p:spPr bwMode="auto">
              <a:xfrm>
                <a:off x="3516142" y="1804489"/>
                <a:ext cx="762292" cy="476433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 smtClean="0"/>
                  <a:t>/</a:t>
                </a:r>
                <a:endParaRPr lang="ja-JP" altLang="en-US" dirty="0"/>
              </a:p>
            </p:txBody>
          </p:sp>
          <p:sp>
            <p:nvSpPr>
              <p:cNvPr id="47" name="Document"/>
              <p:cNvSpPr>
                <a:spLocks noEditPoints="1" noChangeArrowheads="1"/>
              </p:cNvSpPr>
              <p:nvPr/>
            </p:nvSpPr>
            <p:spPr bwMode="auto">
              <a:xfrm>
                <a:off x="3059832" y="2927942"/>
                <a:ext cx="305954" cy="40937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ja-JP" altLang="en-US" sz="1600" dirty="0"/>
              </a:p>
            </p:txBody>
          </p:sp>
          <p:sp>
            <p:nvSpPr>
              <p:cNvPr id="48" name="File"/>
              <p:cNvSpPr>
                <a:spLocks noEditPoints="1" noChangeArrowheads="1"/>
              </p:cNvSpPr>
              <p:nvPr/>
            </p:nvSpPr>
            <p:spPr bwMode="auto">
              <a:xfrm>
                <a:off x="4363443" y="2906767"/>
                <a:ext cx="508194" cy="45172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ja-JP" dirty="0" smtClean="0"/>
                  <a:t>t</a:t>
                </a:r>
                <a:endParaRPr lang="ja-JP" altLang="en-US" dirty="0"/>
              </a:p>
            </p:txBody>
          </p:sp>
          <p:sp>
            <p:nvSpPr>
              <p:cNvPr id="49" name="Document"/>
              <p:cNvSpPr>
                <a:spLocks noEditPoints="1" noChangeArrowheads="1"/>
              </p:cNvSpPr>
              <p:nvPr/>
            </p:nvSpPr>
            <p:spPr bwMode="auto">
              <a:xfrm>
                <a:off x="3810735" y="4045011"/>
                <a:ext cx="305954" cy="40937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 smtClean="0"/>
                  <a:t>b</a:t>
                </a:r>
                <a:endParaRPr lang="ja-JP" altLang="en-US" dirty="0"/>
              </a:p>
            </p:txBody>
          </p:sp>
          <p:sp>
            <p:nvSpPr>
              <p:cNvPr id="50" name="Document"/>
              <p:cNvSpPr>
                <a:spLocks noEditPoints="1" noChangeArrowheads="1"/>
              </p:cNvSpPr>
              <p:nvPr/>
            </p:nvSpPr>
            <p:spPr bwMode="auto">
              <a:xfrm>
                <a:off x="5120982" y="4045011"/>
                <a:ext cx="305954" cy="40937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 smtClean="0"/>
                  <a:t>c</a:t>
                </a:r>
                <a:endParaRPr lang="ja-JP" altLang="en-US" dirty="0"/>
              </a:p>
            </p:txBody>
          </p:sp>
          <p:grpSp>
            <p:nvGrpSpPr>
              <p:cNvPr id="51" name="グループ化 50"/>
              <p:cNvGrpSpPr/>
              <p:nvPr/>
            </p:nvGrpSpPr>
            <p:grpSpPr>
              <a:xfrm>
                <a:off x="3240870" y="2414496"/>
                <a:ext cx="2555266" cy="461487"/>
                <a:chOff x="720590" y="1904696"/>
                <a:chExt cx="2555266" cy="461487"/>
              </a:xfrm>
            </p:grpSpPr>
            <p:cxnSp>
              <p:nvCxnSpPr>
                <p:cNvPr id="59" name="直線コネクタ 58"/>
                <p:cNvCxnSpPr/>
                <p:nvPr/>
              </p:nvCxnSpPr>
              <p:spPr>
                <a:xfrm>
                  <a:off x="720590" y="2132856"/>
                  <a:ext cx="255526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/>
                <p:cNvCxnSpPr/>
                <p:nvPr/>
              </p:nvCxnSpPr>
              <p:spPr>
                <a:xfrm rot="16200000">
                  <a:off x="1256362" y="2019862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>
                <a:xfrm rot="16200000">
                  <a:off x="605424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 rot="16200000">
                  <a:off x="1915671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/>
              <p:cNvGrpSpPr/>
              <p:nvPr/>
            </p:nvGrpSpPr>
            <p:grpSpPr>
              <a:xfrm>
                <a:off x="3961122" y="3559355"/>
                <a:ext cx="1312836" cy="461487"/>
                <a:chOff x="720590" y="1904696"/>
                <a:chExt cx="1312836" cy="461487"/>
              </a:xfrm>
            </p:grpSpPr>
            <p:cxnSp>
              <p:nvCxnSpPr>
                <p:cNvPr id="55" name="直線コネクタ 54"/>
                <p:cNvCxnSpPr/>
                <p:nvPr/>
              </p:nvCxnSpPr>
              <p:spPr>
                <a:xfrm>
                  <a:off x="720590" y="2132856"/>
                  <a:ext cx="1312836" cy="4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/>
                <p:cNvCxnSpPr/>
                <p:nvPr/>
              </p:nvCxnSpPr>
              <p:spPr>
                <a:xfrm rot="16200000">
                  <a:off x="1256362" y="2019862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 rot="16200000">
                  <a:off x="605424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>
                <a:xfrm rot="16200000">
                  <a:off x="1915671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File"/>
              <p:cNvSpPr>
                <a:spLocks noEditPoints="1" noChangeArrowheads="1"/>
              </p:cNvSpPr>
              <p:nvPr/>
            </p:nvSpPr>
            <p:spPr bwMode="auto">
              <a:xfrm>
                <a:off x="5508104" y="2927942"/>
                <a:ext cx="576064" cy="45172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EF"/>
              </a:solidFill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ja-JP" dirty="0" smtClean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 err="1" smtClean="0">
                    <a:solidFill>
                      <a:schemeClr val="accent1"/>
                    </a:solidFill>
                  </a:rPr>
                  <a:t>git</a:t>
                </a:r>
                <a:endParaRPr lang="ja-JP" alt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4" name="直線コネクタ 53"/>
              <p:cNvCxnSpPr/>
              <p:nvPr/>
            </p:nvCxnSpPr>
            <p:spPr>
              <a:xfrm rot="16200000">
                <a:off x="5678381" y="275782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正方形/長方形 44"/>
            <p:cNvSpPr/>
            <p:nvPr/>
          </p:nvSpPr>
          <p:spPr>
            <a:xfrm>
              <a:off x="556192" y="2457726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rgbClr val="FF0000"/>
                  </a:solidFill>
                </a:rPr>
                <a:t>a’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5207875" y="227306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新しいコミットオブジェクト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817598" y="461248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</a:t>
            </a:r>
            <a:r>
              <a:rPr lang="ja-JP" altLang="en-US" dirty="0"/>
              <a:t>を編集して</a:t>
            </a:r>
            <a:r>
              <a:rPr lang="en-US" altLang="ja-JP" dirty="0"/>
              <a:t>a’</a:t>
            </a:r>
            <a:r>
              <a:rPr lang="ja-JP" altLang="en-US" dirty="0"/>
              <a:t>にした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6012160" y="5626114"/>
            <a:ext cx="2807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 dirty="0">
                <a:solidFill>
                  <a:srgbClr val="FF0000"/>
                </a:solidFill>
              </a:rPr>
              <a:t>以下はいじってないので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そのままのものが使われる</a:t>
            </a:r>
          </a:p>
        </p:txBody>
      </p:sp>
      <p:sp>
        <p:nvSpPr>
          <p:cNvPr id="70" name="1 つの角を切り取った四角形 69"/>
          <p:cNvSpPr/>
          <p:nvPr/>
        </p:nvSpPr>
        <p:spPr>
          <a:xfrm>
            <a:off x="1310799" y="5702217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二等辺三角形 70"/>
          <p:cNvSpPr/>
          <p:nvPr/>
        </p:nvSpPr>
        <p:spPr>
          <a:xfrm>
            <a:off x="138475" y="5774225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2398577" y="5702217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810865" y="580558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Blob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20590" y="58055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Tree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974641" y="580558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26" grpId="0" animBg="1"/>
      <p:bldP spid="28" grpId="0" animBg="1"/>
      <p:bldP spid="33" grpId="0" animBg="1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323528" y="1268760"/>
            <a:ext cx="3456384" cy="2952328"/>
          </a:xfrm>
          <a:prstGeom prst="roundRect">
            <a:avLst>
              <a:gd name="adj" fmla="val 76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57836" y="2067235"/>
            <a:ext cx="5148064" cy="4240344"/>
          </a:xfrm>
          <a:prstGeom prst="roundRect">
            <a:avLst>
              <a:gd name="adj" fmla="val 678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957836" y="16979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の世界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リポジトリ内部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3528" y="423176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ファイルシステムの世界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ja-JP" dirty="0" smtClean="0"/>
              <a:t>a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t </a:t>
            </a:r>
            <a:r>
              <a:rPr lang="ja-JP" altLang="en-US" dirty="0" smtClean="0"/>
              <a:t>配下に移動 </a:t>
            </a:r>
            <a:r>
              <a:rPr lang="en-US" altLang="ja-JP" dirty="0" smtClean="0">
                <a:latin typeface="+mn-lt"/>
              </a:rPr>
              <a:t>(mv a t/a)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58526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241446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二等辺三角形 6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二等辺三角形 7"/>
          <p:cNvSpPr/>
          <p:nvPr/>
        </p:nvSpPr>
        <p:spPr>
          <a:xfrm>
            <a:off x="6232893" y="3580491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二等辺三角形 8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1 つの角を切り取った四角形 9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1 つの角を切り取った四角形 10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1 つの角を切り取った四角形 11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1 つの角を切り取った四角形 12"/>
          <p:cNvSpPr/>
          <p:nvPr/>
        </p:nvSpPr>
        <p:spPr>
          <a:xfrm>
            <a:off x="6279445" y="4509120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5" idx="4"/>
            <a:endCxn id="7" idx="0"/>
          </p:cNvCxnSpPr>
          <p:nvPr/>
        </p:nvCxnSpPr>
        <p:spPr>
          <a:xfrm flipH="1">
            <a:off x="4871249" y="3284984"/>
            <a:ext cx="2045" cy="3240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3"/>
            <a:endCxn id="10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3"/>
            <a:endCxn id="9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3"/>
            <a:endCxn id="11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3"/>
            <a:endCxn id="12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2"/>
            <a:endCxn id="5" idx="6"/>
          </p:cNvCxnSpPr>
          <p:nvPr/>
        </p:nvCxnSpPr>
        <p:spPr>
          <a:xfrm flipH="1">
            <a:off x="516132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6" idx="4"/>
            <a:endCxn id="8" idx="0"/>
          </p:cNvCxnSpPr>
          <p:nvPr/>
        </p:nvCxnSpPr>
        <p:spPr>
          <a:xfrm flipH="1">
            <a:off x="6525246" y="3284984"/>
            <a:ext cx="4232" cy="2955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3"/>
            <a:endCxn id="13" idx="3"/>
          </p:cNvCxnSpPr>
          <p:nvPr/>
        </p:nvCxnSpPr>
        <p:spPr>
          <a:xfrm>
            <a:off x="6525246" y="4084547"/>
            <a:ext cx="4232" cy="42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2"/>
            <a:endCxn id="9" idx="5"/>
          </p:cNvCxnSpPr>
          <p:nvPr/>
        </p:nvCxnSpPr>
        <p:spPr>
          <a:xfrm flipH="1">
            <a:off x="5462177" y="4084547"/>
            <a:ext cx="770716" cy="7486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539552" y="1340768"/>
            <a:ext cx="3024336" cy="2649897"/>
            <a:chOff x="3059832" y="1804489"/>
            <a:chExt cx="3024336" cy="2649897"/>
          </a:xfrm>
        </p:grpSpPr>
        <p:sp>
          <p:nvSpPr>
            <p:cNvPr id="24" name="File"/>
            <p:cNvSpPr>
              <a:spLocks noEditPoints="1" noChangeArrowheads="1"/>
            </p:cNvSpPr>
            <p:nvPr/>
          </p:nvSpPr>
          <p:spPr bwMode="auto">
            <a:xfrm>
              <a:off x="3516142" y="1804489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25" name="Document"/>
            <p:cNvSpPr>
              <a:spLocks noEditPoints="1" noChangeArrowheads="1"/>
            </p:cNvSpPr>
            <p:nvPr/>
          </p:nvSpPr>
          <p:spPr bwMode="auto">
            <a:xfrm>
              <a:off x="3059832" y="4036737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26" name="File"/>
            <p:cNvSpPr>
              <a:spLocks noEditPoints="1" noChangeArrowheads="1"/>
            </p:cNvSpPr>
            <p:nvPr/>
          </p:nvSpPr>
          <p:spPr bwMode="auto">
            <a:xfrm>
              <a:off x="4363443" y="2906767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27" name="Document"/>
            <p:cNvSpPr>
              <a:spLocks noEditPoints="1" noChangeArrowheads="1"/>
            </p:cNvSpPr>
            <p:nvPr/>
          </p:nvSpPr>
          <p:spPr bwMode="auto">
            <a:xfrm>
              <a:off x="3810735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28" name="Document"/>
            <p:cNvSpPr>
              <a:spLocks noEditPoints="1" noChangeArrowheads="1"/>
            </p:cNvSpPr>
            <p:nvPr/>
          </p:nvSpPr>
          <p:spPr bwMode="auto">
            <a:xfrm>
              <a:off x="5120982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3240871" y="2414496"/>
              <a:ext cx="2555265" cy="1600678"/>
              <a:chOff x="720591" y="1904696"/>
              <a:chExt cx="2555265" cy="1600678"/>
            </a:xfrm>
          </p:grpSpPr>
          <p:cxnSp>
            <p:nvCxnSpPr>
              <p:cNvPr id="37" name="直線コネクタ 36"/>
              <p:cNvCxnSpPr/>
              <p:nvPr/>
            </p:nvCxnSpPr>
            <p:spPr>
              <a:xfrm>
                <a:off x="1377008" y="2132856"/>
                <a:ext cx="18988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rot="16200000">
                <a:off x="605425" y="3387618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グループ化 29"/>
            <p:cNvGrpSpPr/>
            <p:nvPr/>
          </p:nvGrpSpPr>
          <p:grpSpPr>
            <a:xfrm>
              <a:off x="3243461" y="3559355"/>
              <a:ext cx="2030497" cy="461487"/>
              <a:chOff x="2929" y="1904696"/>
              <a:chExt cx="2030497" cy="461487"/>
            </a:xfrm>
          </p:grpSpPr>
          <p:cxnSp>
            <p:nvCxnSpPr>
              <p:cNvPr id="33" name="直線コネクタ 32"/>
              <p:cNvCxnSpPr/>
              <p:nvPr/>
            </p:nvCxnSpPr>
            <p:spPr>
              <a:xfrm>
                <a:off x="2929" y="2133261"/>
                <a:ext cx="20304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File"/>
            <p:cNvSpPr>
              <a:spLocks noEditPoints="1" noChangeArrowheads="1"/>
            </p:cNvSpPr>
            <p:nvPr/>
          </p:nvSpPr>
          <p:spPr bwMode="auto">
            <a:xfrm>
              <a:off x="5508104" y="2927942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32" name="直線コネクタ 31"/>
            <p:cNvCxnSpPr/>
            <p:nvPr/>
          </p:nvCxnSpPr>
          <p:spPr>
            <a:xfrm rot="16200000">
              <a:off x="5678381" y="275782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1 つの角を切り取った四角形 44"/>
          <p:cNvSpPr/>
          <p:nvPr/>
        </p:nvSpPr>
        <p:spPr>
          <a:xfrm>
            <a:off x="1310799" y="5702217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二等辺三角形 45"/>
          <p:cNvSpPr/>
          <p:nvPr/>
        </p:nvSpPr>
        <p:spPr>
          <a:xfrm>
            <a:off x="138475" y="5774225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2398577" y="5702217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810865" y="580558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Blob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20590" y="58055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Tree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974641" y="580558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角丸四角形 52"/>
          <p:cNvSpPr/>
          <p:nvPr/>
        </p:nvSpPr>
        <p:spPr>
          <a:xfrm>
            <a:off x="3957836" y="2067235"/>
            <a:ext cx="5148064" cy="4240344"/>
          </a:xfrm>
          <a:prstGeom prst="roundRect">
            <a:avLst>
              <a:gd name="adj" fmla="val 678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323528" y="1268760"/>
            <a:ext cx="3456384" cy="2952328"/>
          </a:xfrm>
          <a:prstGeom prst="roundRect">
            <a:avLst>
              <a:gd name="adj" fmla="val 76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add -A;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39552" y="1340768"/>
            <a:ext cx="3024336" cy="2649897"/>
            <a:chOff x="3059832" y="1804489"/>
            <a:chExt cx="3024336" cy="2649897"/>
          </a:xfrm>
        </p:grpSpPr>
        <p:sp>
          <p:nvSpPr>
            <p:cNvPr id="6" name="File"/>
            <p:cNvSpPr>
              <a:spLocks noEditPoints="1" noChangeArrowheads="1"/>
            </p:cNvSpPr>
            <p:nvPr/>
          </p:nvSpPr>
          <p:spPr bwMode="auto">
            <a:xfrm>
              <a:off x="3516142" y="1804489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7" name="Document"/>
            <p:cNvSpPr>
              <a:spLocks noEditPoints="1" noChangeArrowheads="1"/>
            </p:cNvSpPr>
            <p:nvPr/>
          </p:nvSpPr>
          <p:spPr bwMode="auto">
            <a:xfrm>
              <a:off x="3059832" y="4036737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8" name="File"/>
            <p:cNvSpPr>
              <a:spLocks noEditPoints="1" noChangeArrowheads="1"/>
            </p:cNvSpPr>
            <p:nvPr/>
          </p:nvSpPr>
          <p:spPr bwMode="auto">
            <a:xfrm>
              <a:off x="4363443" y="2906767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>
              <a:off x="3810735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10" name="Document"/>
            <p:cNvSpPr>
              <a:spLocks noEditPoints="1" noChangeArrowheads="1"/>
            </p:cNvSpPr>
            <p:nvPr/>
          </p:nvSpPr>
          <p:spPr bwMode="auto">
            <a:xfrm>
              <a:off x="5120982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3240871" y="2414496"/>
              <a:ext cx="2555265" cy="1600678"/>
              <a:chOff x="720591" y="1904696"/>
              <a:chExt cx="2555265" cy="1600678"/>
            </a:xfrm>
          </p:grpSpPr>
          <p:cxnSp>
            <p:nvCxnSpPr>
              <p:cNvPr id="19" name="直線コネクタ 18"/>
              <p:cNvCxnSpPr/>
              <p:nvPr/>
            </p:nvCxnSpPr>
            <p:spPr>
              <a:xfrm>
                <a:off x="1377008" y="2132856"/>
                <a:ext cx="18988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 rot="16200000">
                <a:off x="605425" y="3387618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/>
            <p:cNvGrpSpPr/>
            <p:nvPr/>
          </p:nvGrpSpPr>
          <p:grpSpPr>
            <a:xfrm>
              <a:off x="3243461" y="3559355"/>
              <a:ext cx="2030497" cy="461487"/>
              <a:chOff x="2929" y="1904696"/>
              <a:chExt cx="2030497" cy="461487"/>
            </a:xfrm>
          </p:grpSpPr>
          <p:cxnSp>
            <p:nvCxnSpPr>
              <p:cNvPr id="15" name="直線コネクタ 14"/>
              <p:cNvCxnSpPr/>
              <p:nvPr/>
            </p:nvCxnSpPr>
            <p:spPr>
              <a:xfrm>
                <a:off x="2929" y="2133261"/>
                <a:ext cx="20304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ile"/>
            <p:cNvSpPr>
              <a:spLocks noEditPoints="1" noChangeArrowheads="1"/>
            </p:cNvSpPr>
            <p:nvPr/>
          </p:nvSpPr>
          <p:spPr bwMode="auto">
            <a:xfrm>
              <a:off x="5508104" y="2927942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16200000">
              <a:off x="5678381" y="275782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円/楕円 22"/>
          <p:cNvSpPr/>
          <p:nvPr/>
        </p:nvSpPr>
        <p:spPr>
          <a:xfrm>
            <a:off x="458526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6241446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782562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二等辺三角形 25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二等辺三角形 26"/>
          <p:cNvSpPr/>
          <p:nvPr/>
        </p:nvSpPr>
        <p:spPr>
          <a:xfrm>
            <a:off x="7825622" y="3569215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二等辺三角形 27"/>
          <p:cNvSpPr/>
          <p:nvPr/>
        </p:nvSpPr>
        <p:spPr>
          <a:xfrm>
            <a:off x="6232893" y="3580491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二等辺三角形 28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>
            <a:off x="7825622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1 つの角を切り取った四角形 30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1 つの角を切り取った四角形 31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1 つの角を切り取った四角形 32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1 つの角を切り取った四角形 33"/>
          <p:cNvSpPr/>
          <p:nvPr/>
        </p:nvSpPr>
        <p:spPr>
          <a:xfrm>
            <a:off x="6279445" y="4509120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/>
          <p:cNvCxnSpPr>
            <a:stCxn id="23" idx="4"/>
            <a:endCxn id="26" idx="0"/>
          </p:cNvCxnSpPr>
          <p:nvPr/>
        </p:nvCxnSpPr>
        <p:spPr>
          <a:xfrm flipH="1">
            <a:off x="4871249" y="3284984"/>
            <a:ext cx="2045" cy="3240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6" idx="3"/>
            <a:endCxn id="31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6" idx="3"/>
            <a:endCxn id="29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9" idx="3"/>
            <a:endCxn id="32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9" idx="3"/>
            <a:endCxn id="33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4" idx="2"/>
            <a:endCxn id="23" idx="6"/>
          </p:cNvCxnSpPr>
          <p:nvPr/>
        </p:nvCxnSpPr>
        <p:spPr>
          <a:xfrm flipH="1">
            <a:off x="516132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2"/>
            <a:endCxn id="24" idx="6"/>
          </p:cNvCxnSpPr>
          <p:nvPr/>
        </p:nvCxnSpPr>
        <p:spPr>
          <a:xfrm flipH="1">
            <a:off x="6817510" y="299695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4" idx="4"/>
            <a:endCxn id="28" idx="0"/>
          </p:cNvCxnSpPr>
          <p:nvPr/>
        </p:nvCxnSpPr>
        <p:spPr>
          <a:xfrm flipH="1">
            <a:off x="6525246" y="3284984"/>
            <a:ext cx="4232" cy="29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5" idx="4"/>
            <a:endCxn id="27" idx="0"/>
          </p:cNvCxnSpPr>
          <p:nvPr/>
        </p:nvCxnSpPr>
        <p:spPr>
          <a:xfrm>
            <a:off x="8113654" y="3284984"/>
            <a:ext cx="4321" cy="2842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3"/>
            <a:endCxn id="34" idx="3"/>
          </p:cNvCxnSpPr>
          <p:nvPr/>
        </p:nvCxnSpPr>
        <p:spPr>
          <a:xfrm>
            <a:off x="6525246" y="4084547"/>
            <a:ext cx="4232" cy="424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8" idx="2"/>
            <a:endCxn id="29" idx="5"/>
          </p:cNvCxnSpPr>
          <p:nvPr/>
        </p:nvCxnSpPr>
        <p:spPr>
          <a:xfrm flipH="1">
            <a:off x="5462177" y="4084547"/>
            <a:ext cx="770716" cy="748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27" idx="3"/>
            <a:endCxn id="30" idx="0"/>
          </p:cNvCxnSpPr>
          <p:nvPr/>
        </p:nvCxnSpPr>
        <p:spPr>
          <a:xfrm>
            <a:off x="8117975" y="4073271"/>
            <a:ext cx="0" cy="5078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0" idx="1"/>
            <a:endCxn id="34" idx="0"/>
          </p:cNvCxnSpPr>
          <p:nvPr/>
        </p:nvCxnSpPr>
        <p:spPr>
          <a:xfrm flipH="1" flipV="1">
            <a:off x="6779511" y="4797152"/>
            <a:ext cx="1192287" cy="360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0" idx="2"/>
            <a:endCxn id="32" idx="0"/>
          </p:cNvCxnSpPr>
          <p:nvPr/>
        </p:nvCxnSpPr>
        <p:spPr>
          <a:xfrm flipH="1">
            <a:off x="5273681" y="5085184"/>
            <a:ext cx="2551941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0" idx="3"/>
            <a:endCxn id="33" idx="0"/>
          </p:cNvCxnSpPr>
          <p:nvPr/>
        </p:nvCxnSpPr>
        <p:spPr>
          <a:xfrm flipH="1">
            <a:off x="5936162" y="5085184"/>
            <a:ext cx="2181813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588224" y="222759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新しいコミットオブジェクト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50496" y="5661248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Tree </a:t>
            </a:r>
            <a:r>
              <a:rPr lang="ja-JP" altLang="en-US" dirty="0"/>
              <a:t>は変更されたが</a:t>
            </a:r>
            <a:endParaRPr lang="en-US" altLang="ja-JP" dirty="0"/>
          </a:p>
          <a:p>
            <a:r>
              <a:rPr lang="en-US" altLang="ja-JP" dirty="0"/>
              <a:t>Blob </a:t>
            </a:r>
            <a:r>
              <a:rPr lang="ja-JP" altLang="en-US" dirty="0"/>
              <a:t>はそのまま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23528" y="423176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ファイルシステムの世界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57836" y="169790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の世界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リポジトリ内部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5" name="1 つの角を切り取った四角形 54"/>
          <p:cNvSpPr/>
          <p:nvPr/>
        </p:nvSpPr>
        <p:spPr>
          <a:xfrm>
            <a:off x="1310799" y="5702217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二等辺三角形 55"/>
          <p:cNvSpPr/>
          <p:nvPr/>
        </p:nvSpPr>
        <p:spPr>
          <a:xfrm>
            <a:off x="138475" y="5774225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2398577" y="5702217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810865" y="580558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Blob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20590" y="58055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Tree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974641" y="580558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のオブジェクトまとめ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のリポジトリの内部のことが分かりましたか？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Blob</a:t>
            </a:r>
            <a:r>
              <a:rPr kumimoji="1" lang="ja-JP" altLang="en-US" dirty="0" smtClean="0"/>
              <a:t>オブジェクト</a:t>
            </a:r>
            <a:r>
              <a:rPr lang="ja-JP" altLang="en-US" dirty="0" smtClean="0"/>
              <a:t>と</a:t>
            </a:r>
            <a:r>
              <a:rPr lang="en-US" altLang="ja-JP" dirty="0" smtClean="0"/>
              <a:t>Tree</a:t>
            </a:r>
            <a:r>
              <a:rPr lang="ja-JP" altLang="en-US" dirty="0" smtClean="0"/>
              <a:t>オブジェクト</a:t>
            </a:r>
            <a:r>
              <a:rPr kumimoji="1" lang="ja-JP" altLang="en-US" dirty="0" smtClean="0"/>
              <a:t>が作られ、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Commit</a:t>
            </a:r>
            <a:r>
              <a:rPr lang="ja-JP" altLang="en-US" dirty="0" smtClean="0"/>
              <a:t>オブジェクトが作られ、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Commit</a:t>
            </a:r>
            <a:r>
              <a:rPr kumimoji="1" lang="ja-JP" altLang="en-US" dirty="0" smtClean="0"/>
              <a:t>オブジェクトが連なっていく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9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3" y="494116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600" dirty="0">
                <a:latin typeface="IPA Pゴシック" pitchFamily="50" charset="-128"/>
                <a:ea typeface="IPA Pゴシック" pitchFamily="50" charset="-128"/>
                <a:cs typeface="Ebrima" pitchFamily="2" charset="0"/>
              </a:rPr>
              <a:t>ブランチ</a:t>
            </a:r>
            <a:endParaRPr kumimoji="1" lang="ja-JP" altLang="en-US" sz="3600" dirty="0">
              <a:latin typeface="IPA Pゴシック" pitchFamily="50" charset="-128"/>
              <a:ea typeface="IPA Pゴシック" pitchFamily="50" charset="-128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72560" cy="5114948"/>
          </a:xfrm>
        </p:spPr>
        <p:txBody>
          <a:bodyPr/>
          <a:lstStyle/>
          <a:p>
            <a:r>
              <a:rPr kumimoji="1" lang="en-US" altLang="ja-JP" dirty="0" smtClean="0"/>
              <a:t>Commit </a:t>
            </a:r>
            <a:r>
              <a:rPr kumimoji="1" lang="ja-JP" altLang="en-US" dirty="0" smtClean="0"/>
              <a:t>オブジェクト（ハッシュ値）へのポインタ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作成、削除が高速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Commit </a:t>
            </a:r>
            <a:r>
              <a:rPr lang="ja-JP" altLang="en-US" dirty="0" smtClean="0"/>
              <a:t>オブジェクトの親コミットをたどることでブランチが表現できる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ブランチの切り替え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重複</a:t>
            </a:r>
            <a:r>
              <a:rPr lang="ja-JP" altLang="en-US" dirty="0"/>
              <a:t>している</a:t>
            </a:r>
            <a:r>
              <a:rPr lang="ja-JP" altLang="en-US" dirty="0" smtClean="0"/>
              <a:t>オブジェクトをハッシュ値で区別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うずらフォント" pitchFamily="1" charset="-128"/>
                <a:ea typeface="うずらフォント" pitchFamily="1" charset="-128"/>
              </a:rPr>
              <a:t>自己紹介</a:t>
            </a:r>
            <a:endParaRPr kumimoji="1" lang="ja-JP" altLang="en-US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457200" y="2348880"/>
            <a:ext cx="8686800" cy="380808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latin typeface="うずらフォント" pitchFamily="1" charset="-128"/>
                <a:ea typeface="うずらフォント" pitchFamily="1" charset="-128"/>
              </a:rPr>
              <a:t>id:bleis-tift</a:t>
            </a:r>
            <a:r>
              <a:rPr lang="en-US" altLang="ja-JP" dirty="0" smtClean="0">
                <a:latin typeface="うずらフォント" pitchFamily="1" charset="-128"/>
                <a:ea typeface="うずらフォント" pitchFamily="1" charset="-128"/>
              </a:rPr>
              <a:t> / @</a:t>
            </a:r>
            <a:r>
              <a:rPr lang="en-US" altLang="ja-JP" dirty="0" err="1" smtClean="0">
                <a:latin typeface="うずらフォント" pitchFamily="1" charset="-128"/>
                <a:ea typeface="うずらフォント" pitchFamily="1" charset="-128"/>
              </a:rPr>
              <a:t>bleis</a:t>
            </a:r>
            <a:endParaRPr lang="en-US" altLang="ja-JP" dirty="0" smtClean="0">
              <a:latin typeface="うずらフォント" pitchFamily="1" charset="-128"/>
              <a:ea typeface="うずらフォント" pitchFamily="1" charset="-128"/>
            </a:endParaRPr>
          </a:p>
          <a:p>
            <a:r>
              <a:rPr lang="en-US" altLang="ja-JP" dirty="0" smtClean="0">
                <a:latin typeface="うずらフォント" pitchFamily="1" charset="-128"/>
                <a:ea typeface="うずらフォント" pitchFamily="1" charset="-128"/>
              </a:rPr>
              <a:t>SCM Boot Camp / TDD Boot Camp / FSUG JP </a:t>
            </a:r>
            <a:r>
              <a:rPr lang="ja-JP" altLang="en-US" dirty="0" smtClean="0">
                <a:latin typeface="うずらフォント" pitchFamily="1" charset="-128"/>
                <a:ea typeface="うずらフォント" pitchFamily="1" charset="-128"/>
              </a:rPr>
              <a:t>他</a:t>
            </a:r>
            <a:endParaRPr lang="en-US" altLang="ja-JP" dirty="0" smtClean="0">
              <a:latin typeface="うずらフォント" pitchFamily="1" charset="-128"/>
              <a:ea typeface="うずらフォント" pitchFamily="1" charset="-128"/>
            </a:endParaRPr>
          </a:p>
          <a:p>
            <a:endParaRPr lang="en-US" altLang="ja-JP" dirty="0" smtClean="0">
              <a:latin typeface="うずらフォント" pitchFamily="1" charset="-128"/>
              <a:ea typeface="うずらフォント" pitchFamily="1" charset="-128"/>
            </a:endParaRPr>
          </a:p>
          <a:p>
            <a:r>
              <a:rPr lang="ja-JP" altLang="en-US" dirty="0">
                <a:latin typeface="うずらフォント" pitchFamily="1" charset="-128"/>
                <a:ea typeface="うずらフォント" pitchFamily="1" charset="-128"/>
              </a:rPr>
              <a:t>お仕事</a:t>
            </a:r>
            <a:r>
              <a:rPr lang="ja-JP" altLang="en-US" dirty="0" smtClean="0">
                <a:latin typeface="うずらフォント" pitchFamily="1" charset="-128"/>
                <a:ea typeface="うずらフォント" pitchFamily="1" charset="-128"/>
              </a:rPr>
              <a:t>で</a:t>
            </a:r>
            <a:r>
              <a:rPr lang="en-US" altLang="ja-JP" dirty="0" err="1" smtClean="0">
                <a:latin typeface="うずらフォント" pitchFamily="1" charset="-128"/>
                <a:ea typeface="うずらフォント" pitchFamily="1" charset="-128"/>
              </a:rPr>
              <a:t>Git</a:t>
            </a:r>
            <a:r>
              <a:rPr lang="ja-JP" altLang="en-US" dirty="0" smtClean="0">
                <a:latin typeface="うずらフォント" pitchFamily="1" charset="-128"/>
                <a:ea typeface="うずらフォント" pitchFamily="1" charset="-128"/>
              </a:rPr>
              <a:t>使ってます</a:t>
            </a:r>
            <a:endParaRPr lang="en-US" altLang="ja-JP" dirty="0" smtClean="0">
              <a:latin typeface="うずらフォント" pitchFamily="1" charset="-128"/>
              <a:ea typeface="うずらフォント" pitchFamily="1" charset="-128"/>
            </a:endParaRPr>
          </a:p>
          <a:p>
            <a:r>
              <a:rPr kumimoji="1" lang="ja-JP" altLang="en-US" dirty="0">
                <a:latin typeface="うずらフォント" pitchFamily="1" charset="-128"/>
                <a:ea typeface="うずらフォント" pitchFamily="1" charset="-128"/>
              </a:rPr>
              <a:t>お仕事</a:t>
            </a:r>
            <a:r>
              <a:rPr kumimoji="1" lang="ja-JP" altLang="en-US" dirty="0" smtClean="0">
                <a:latin typeface="うずらフォント" pitchFamily="1" charset="-128"/>
                <a:ea typeface="うずらフォント" pitchFamily="1" charset="-128"/>
              </a:rPr>
              <a:t>で</a:t>
            </a:r>
            <a:r>
              <a:rPr kumimoji="1" lang="en-US" altLang="ja-JP" dirty="0" err="1" smtClean="0">
                <a:latin typeface="うずらフォント" pitchFamily="1" charset="-128"/>
                <a:ea typeface="うずらフォント" pitchFamily="1" charset="-128"/>
              </a:rPr>
              <a:t>Git</a:t>
            </a:r>
            <a:r>
              <a:rPr kumimoji="1" lang="ja-JP" altLang="en-US" dirty="0" smtClean="0">
                <a:latin typeface="うずらフォント" pitchFamily="1" charset="-128"/>
                <a:ea typeface="うずらフォント" pitchFamily="1" charset="-128"/>
              </a:rPr>
              <a:t>と</a:t>
            </a:r>
            <a:r>
              <a:rPr kumimoji="1" lang="en-US" altLang="ja-JP" dirty="0" smtClean="0">
                <a:latin typeface="うずらフォント" pitchFamily="1" charset="-128"/>
                <a:ea typeface="うずらフォント" pitchFamily="1" charset="-128"/>
              </a:rPr>
              <a:t>Jenkins</a:t>
            </a:r>
            <a:r>
              <a:rPr kumimoji="1" lang="ja-JP" altLang="en-US" dirty="0" smtClean="0">
                <a:latin typeface="うずらフォント" pitchFamily="1" charset="-128"/>
                <a:ea typeface="うずらフォント" pitchFamily="1" charset="-128"/>
              </a:rPr>
              <a:t>と</a:t>
            </a:r>
            <a:r>
              <a:rPr kumimoji="1" lang="en-US" altLang="ja-JP" dirty="0" err="1" smtClean="0">
                <a:latin typeface="うずらフォント" pitchFamily="1" charset="-128"/>
                <a:ea typeface="うずらフォント" pitchFamily="1" charset="-128"/>
              </a:rPr>
              <a:t>Redmine</a:t>
            </a:r>
            <a:r>
              <a:rPr kumimoji="1" lang="ja-JP" altLang="en-US" dirty="0" smtClean="0">
                <a:latin typeface="うずらフォント" pitchFamily="1" charset="-128"/>
                <a:ea typeface="うずらフォント" pitchFamily="1" charset="-128"/>
              </a:rPr>
              <a:t>連携させてます</a:t>
            </a:r>
            <a:endParaRPr kumimoji="1" lang="en-US" altLang="ja-JP" dirty="0" smtClean="0">
              <a:latin typeface="うずらフォント" pitchFamily="1" charset="-128"/>
              <a:ea typeface="うずらフォント" pitchFamily="1" charset="-128"/>
            </a:endParaRPr>
          </a:p>
          <a:p>
            <a:r>
              <a:rPr lang="ja-JP" altLang="en-US" dirty="0">
                <a:latin typeface="うずらフォント" pitchFamily="1" charset="-128"/>
                <a:ea typeface="うずらフォント" pitchFamily="1" charset="-128"/>
              </a:rPr>
              <a:t>お仕事で</a:t>
            </a:r>
            <a:r>
              <a:rPr lang="ja-JP" altLang="en-US" dirty="0" smtClean="0">
                <a:latin typeface="うずらフォント" pitchFamily="1" charset="-128"/>
                <a:ea typeface="うずらフォント" pitchFamily="1" charset="-128"/>
              </a:rPr>
              <a:t>は最近社内のインフラまわりやってます</a:t>
            </a:r>
            <a:endParaRPr kumimoji="1" lang="en-US" altLang="ja-JP" dirty="0" smtClean="0">
              <a:latin typeface="うずらフォント" pitchFamily="1" charset="-128"/>
              <a:ea typeface="うずらフォント" pitchFamily="1" charset="-128"/>
            </a:endParaRPr>
          </a:p>
          <a:p>
            <a:r>
              <a:rPr lang="en-US" altLang="ja-JP" dirty="0" smtClean="0">
                <a:latin typeface="うずらフォント" pitchFamily="1" charset="-128"/>
                <a:ea typeface="うずらフォント" pitchFamily="1" charset="-128"/>
              </a:rPr>
              <a:t>F#</a:t>
            </a:r>
            <a:r>
              <a:rPr lang="ja-JP" altLang="en-US" dirty="0" smtClean="0">
                <a:latin typeface="うずらフォント" pitchFamily="1" charset="-128"/>
                <a:ea typeface="うずらフォント" pitchFamily="1" charset="-128"/>
              </a:rPr>
              <a:t>プログラマですので、こわくはないです</a:t>
            </a:r>
            <a:endParaRPr lang="en-US" altLang="ja-JP" dirty="0">
              <a:latin typeface="うずらフォント" pitchFamily="1" charset="-128"/>
              <a:ea typeface="うずらフォント" pitchFamily="1" charset="-128"/>
            </a:endParaRPr>
          </a:p>
        </p:txBody>
      </p:sp>
      <p:pic>
        <p:nvPicPr>
          <p:cNvPr id="1026" name="Picture 2" descr="C:\Users\bleis-tift\Documents\presen\devtest\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40768"/>
            <a:ext cx="9525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9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ja-JP" altLang="en-US" dirty="0" smtClean="0"/>
              <a:t>ブランチのイメージ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線矢印コネクタ 8"/>
          <p:cNvCxnSpPr>
            <a:stCxn id="7" idx="3"/>
            <a:endCxn id="8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45956" y="45720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0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1" idx="0"/>
            <a:endCxn id="10" idx="2"/>
          </p:cNvCxnSpPr>
          <p:nvPr/>
        </p:nvCxnSpPr>
        <p:spPr>
          <a:xfrm rot="5400000" flipH="1" flipV="1">
            <a:off x="234602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26783" y="5286388"/>
            <a:ext cx="622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HEAD </a:t>
            </a:r>
            <a:r>
              <a:rPr kumimoji="1" lang="ja-JP" altLang="en-US" sz="3600" dirty="0" smtClean="0"/>
              <a:t>は</a:t>
            </a:r>
            <a:r>
              <a:rPr lang="ja-JP" altLang="en-US" sz="3600" dirty="0"/>
              <a:t>現在</a:t>
            </a:r>
            <a:r>
              <a:rPr lang="ja-JP" altLang="en-US" sz="3600" dirty="0" smtClean="0"/>
              <a:t>のブランチを表す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branch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845956" y="45720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8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234602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845956" y="228599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rot="5400000">
            <a:off x="2380282" y="282031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checkout </a:t>
            </a:r>
            <a:r>
              <a:rPr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845956" y="228599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" idx="2"/>
          </p:cNvCxnSpPr>
          <p:nvPr/>
        </p:nvCxnSpPr>
        <p:spPr>
          <a:xfrm rot="5400000">
            <a:off x="2380282" y="282031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845956" y="164305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2" idx="2"/>
            <a:endCxn id="10" idx="0"/>
          </p:cNvCxnSpPr>
          <p:nvPr/>
        </p:nvCxnSpPr>
        <p:spPr>
          <a:xfrm rot="5400000">
            <a:off x="2381741" y="217883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845956" y="45720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4" idx="0"/>
          </p:cNvCxnSpPr>
          <p:nvPr/>
        </p:nvCxnSpPr>
        <p:spPr>
          <a:xfrm rot="5400000" flipH="1" flipV="1">
            <a:off x="234602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996"/>
            <a:ext cx="8229600" cy="1143000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edit &amp;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 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1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845956" y="228599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 rot="5400000">
            <a:off x="2380282" y="282031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1845956" y="164305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20" idx="2"/>
            <a:endCxn id="18" idx="0"/>
          </p:cNvCxnSpPr>
          <p:nvPr/>
        </p:nvCxnSpPr>
        <p:spPr>
          <a:xfrm rot="5400000">
            <a:off x="2381741" y="217883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 animBg="1"/>
      <p:bldP spid="18" grpId="0" animBg="1"/>
      <p:bldP spid="2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49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checkout master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845956" y="3856537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rot="16200000" flipV="1">
            <a:off x="2354305" y="3721944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1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845162" y="4490193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0"/>
            <a:endCxn id="8" idx="2"/>
          </p:cNvCxnSpPr>
          <p:nvPr/>
        </p:nvCxnSpPr>
        <p:spPr>
          <a:xfrm rot="5400000" flipH="1" flipV="1">
            <a:off x="2385987" y="4387282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edit;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312783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rot="16200000" flipV="1">
            <a:off x="3821132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1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311989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endCxn id="1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0"/>
            <a:endCxn id="8" idx="2"/>
          </p:cNvCxnSpPr>
          <p:nvPr/>
        </p:nvCxnSpPr>
        <p:spPr>
          <a:xfrm rot="5400000" flipH="1" flipV="1">
            <a:off x="3852814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1845956" y="3856537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20" idx="0"/>
          </p:cNvCxnSpPr>
          <p:nvPr/>
        </p:nvCxnSpPr>
        <p:spPr>
          <a:xfrm rot="16200000" flipV="1">
            <a:off x="2354305" y="3721944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1845162" y="4490193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2" idx="0"/>
            <a:endCxn id="20" idx="2"/>
          </p:cNvCxnSpPr>
          <p:nvPr/>
        </p:nvCxnSpPr>
        <p:spPr>
          <a:xfrm rot="5400000" flipH="1" flipV="1">
            <a:off x="2385987" y="4387282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merge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086316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rot="16200000" flipV="1">
            <a:off x="5594665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1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085522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endCxn id="1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0"/>
            <a:endCxn id="8" idx="2"/>
          </p:cNvCxnSpPr>
          <p:nvPr/>
        </p:nvCxnSpPr>
        <p:spPr>
          <a:xfrm rot="5400000" flipH="1" flipV="1">
            <a:off x="5626347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11" idx="2"/>
            <a:endCxn id="20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7" idx="3"/>
            <a:endCxn id="20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55576" y="5786454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両方の変更点を問題ない形で持つ</a:t>
            </a:r>
            <a:endParaRPr kumimoji="1" lang="ja-JP" altLang="en-US" sz="3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3312783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0"/>
          </p:cNvCxnSpPr>
          <p:nvPr/>
        </p:nvCxnSpPr>
        <p:spPr>
          <a:xfrm rot="16200000" flipV="1">
            <a:off x="3821132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311989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6" idx="0"/>
            <a:endCxn id="24" idx="2"/>
          </p:cNvCxnSpPr>
          <p:nvPr/>
        </p:nvCxnSpPr>
        <p:spPr>
          <a:xfrm rot="5400000" flipH="1" flipV="1">
            <a:off x="3852814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0" grpId="0" animBg="1"/>
      <p:bldP spid="23" grpId="0"/>
      <p:bldP spid="24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これ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en-US" altLang="ja-JP" dirty="0" err="1" smtClean="0">
                <a:solidFill>
                  <a:schemeClr val="tx1"/>
                </a:solidFill>
              </a:rPr>
              <a:t>Git</a:t>
            </a:r>
            <a:r>
              <a:rPr lang="ja-JP" altLang="en-US" dirty="0" smtClean="0">
                <a:solidFill>
                  <a:schemeClr val="tx1"/>
                </a:solidFill>
              </a:rPr>
              <a:t>のマージの基本的な形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086316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rot="16200000" flipV="1">
            <a:off x="5594665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1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085522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endCxn id="1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0"/>
            <a:endCxn id="8" idx="2"/>
          </p:cNvCxnSpPr>
          <p:nvPr/>
        </p:nvCxnSpPr>
        <p:spPr>
          <a:xfrm rot="5400000" flipH="1" flipV="1">
            <a:off x="5626347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11" idx="2"/>
            <a:endCxn id="20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7" idx="3"/>
            <a:endCxn id="20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55576" y="5786454"/>
            <a:ext cx="4480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次は別のマージを見ます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44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checkout master</a:t>
            </a:r>
            <a:r>
              <a:rPr lang="ja-JP" altLang="en-US" dirty="0" smtClean="0">
                <a:solidFill>
                  <a:srgbClr val="FF0000"/>
                </a:solidFill>
              </a:rPr>
              <a:t>した直後の状態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36490" y="387888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44839" y="3744291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835696" y="451254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2376521" y="4409629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77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merge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54032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99593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  <a:endCxn id="17" idx="0"/>
          </p:cNvCxnSpPr>
          <p:nvPr/>
        </p:nvCxnSpPr>
        <p:spPr>
          <a:xfrm>
            <a:off x="4638878" y="2071678"/>
            <a:ext cx="781326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537408" y="957704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25" idx="2"/>
            <a:endCxn id="9" idx="0"/>
          </p:cNvCxnSpPr>
          <p:nvPr/>
        </p:nvCxnSpPr>
        <p:spPr>
          <a:xfrm>
            <a:off x="6180350" y="1386332"/>
            <a:ext cx="2918" cy="25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2"/>
            <a:endCxn id="17" idx="0"/>
          </p:cNvCxnSpPr>
          <p:nvPr/>
        </p:nvCxnSpPr>
        <p:spPr>
          <a:xfrm flipH="1">
            <a:off x="5420204" y="2071678"/>
            <a:ext cx="763064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17198" y="5247845"/>
            <a:ext cx="6617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ブランチ</a:t>
            </a:r>
            <a:r>
              <a:rPr lang="ja-JP" altLang="en-US" sz="3200" dirty="0" smtClean="0"/>
              <a:t>を</a:t>
            </a:r>
            <a:r>
              <a:rPr lang="ja-JP" altLang="en-US" sz="3200" dirty="0"/>
              <a:t>移動するだけ</a:t>
            </a:r>
            <a:r>
              <a:rPr lang="ja-JP" altLang="en-US" sz="3200" dirty="0" smtClean="0"/>
              <a:t>でマージ完了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→</a:t>
            </a:r>
            <a:r>
              <a:rPr kumimoji="1" lang="en-US" altLang="ja-JP" sz="3200" dirty="0" smtClean="0"/>
              <a:t>fast forward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merge</a:t>
            </a:r>
            <a:endParaRPr kumimoji="1" lang="ja-JP" altLang="en-US" sz="3200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836490" y="387888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33" idx="0"/>
          </p:cNvCxnSpPr>
          <p:nvPr/>
        </p:nvCxnSpPr>
        <p:spPr>
          <a:xfrm rot="16200000" flipV="1">
            <a:off x="2344839" y="3744291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835696" y="451254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5" idx="0"/>
            <a:endCxn id="33" idx="2"/>
          </p:cNvCxnSpPr>
          <p:nvPr/>
        </p:nvCxnSpPr>
        <p:spPr>
          <a:xfrm rot="5400000" flipH="1" flipV="1">
            <a:off x="2376521" y="4409629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5" grpId="0" animBg="1"/>
      <p:bldP spid="30" grpId="0"/>
      <p:bldP spid="33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今日話すこと、話さないこと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話す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ja-JP" altLang="en-US" dirty="0" smtClean="0"/>
              <a:t>のオブジェクトモデル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なぜそうなっているか、なにが嬉しいか</a:t>
            </a:r>
            <a:endParaRPr lang="en-US" altLang="ja-JP" dirty="0" smtClean="0"/>
          </a:p>
          <a:p>
            <a:r>
              <a:rPr kumimoji="1" lang="ja-JP" altLang="en-US" dirty="0" smtClean="0"/>
              <a:t>話さない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の一つ一つ</a:t>
            </a:r>
            <a:r>
              <a:rPr lang="ja-JP" altLang="en-US" dirty="0" smtClean="0"/>
              <a:t>のコマンドの紹介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こういう時</a:t>
            </a:r>
            <a:r>
              <a:rPr kumimoji="1" lang="ja-JP" altLang="en-US" dirty="0" smtClean="0"/>
              <a:t>はこうすればいい、という</a:t>
            </a:r>
            <a:r>
              <a:rPr kumimoji="1" lang="en-US" altLang="ja-JP" dirty="0" smtClean="0"/>
              <a:t>How to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Tips</a:t>
            </a:r>
          </a:p>
          <a:p>
            <a:pPr lvl="1"/>
            <a:r>
              <a:rPr kumimoji="1" lang="en-US" altLang="ja-JP" dirty="0" smtClean="0"/>
              <a:t>F#</a:t>
            </a:r>
            <a:r>
              <a:rPr kumimoji="1" lang="ja-JP" altLang="en-US" dirty="0" smtClean="0"/>
              <a:t>とか</a:t>
            </a:r>
            <a:r>
              <a:rPr kumimoji="1" lang="en-US" altLang="ja-JP" dirty="0" err="1" smtClean="0"/>
              <a:t>Scala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76" y="4293096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重要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この資料は、第二回</a:t>
            </a:r>
            <a:r>
              <a:rPr kumimoji="1" lang="en-US" altLang="ja-JP" dirty="0" smtClean="0"/>
              <a:t>SCMBC</a:t>
            </a:r>
            <a:r>
              <a:rPr kumimoji="1" lang="ja-JP" altLang="en-US" dirty="0" smtClean="0"/>
              <a:t>で、</a:t>
            </a:r>
            <a:endParaRPr kumimoji="1" lang="en-US" altLang="ja-JP" dirty="0" smtClean="0"/>
          </a:p>
          <a:p>
            <a:r>
              <a:rPr lang="ja-JP" altLang="en-US" dirty="0" smtClean="0"/>
              <a:t>・ 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tomy_kaira</a:t>
            </a:r>
            <a:endParaRPr lang="en-US" altLang="ja-JP" dirty="0" smtClean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sinsoku_listy</a:t>
            </a:r>
            <a:endParaRPr kumimoji="1" lang="en-US" altLang="ja-JP" dirty="0" smtClean="0"/>
          </a:p>
          <a:p>
            <a:r>
              <a:rPr lang="ja-JP" altLang="en-US" dirty="0" smtClean="0"/>
              <a:t>・ 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tosikawa</a:t>
            </a:r>
            <a:endParaRPr lang="en-US" altLang="ja-JP" dirty="0" smtClean="0"/>
          </a:p>
          <a:p>
            <a:r>
              <a:rPr kumimoji="1" lang="ja-JP" altLang="en-US" dirty="0" smtClean="0"/>
              <a:t>と一緒に作ったものに手を入れ</a:t>
            </a:r>
            <a:r>
              <a:rPr lang="ja-JP" altLang="en-US" dirty="0"/>
              <a:t>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pic>
        <p:nvPicPr>
          <p:cNvPr id="2050" name="Picture 2" descr="C:\Users\bleis-tift\Documents\presen\devtest\toilet_6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039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leis-tift\Documents\presen\devtest\s_305x405_alph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31011"/>
            <a:ext cx="576064" cy="7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leis-tift\Documents\presen\devtest\kawanish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57779"/>
            <a:ext cx="522734" cy="70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755576" y="59492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感謝！</a:t>
            </a:r>
          </a:p>
        </p:txBody>
      </p:sp>
    </p:spTree>
    <p:extLst>
      <p:ext uri="{BB962C8B-B14F-4D97-AF65-F5344CB8AC3E}">
        <p14:creationId xmlns:p14="http://schemas.microsoft.com/office/powerpoint/2010/main" val="22900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ちょっと表記を変更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1717" y="5733256"/>
            <a:ext cx="5445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</a:t>
            </a:r>
            <a:r>
              <a:rPr kumimoji="1" lang="ja-JP" altLang="en-US" sz="2400" dirty="0" smtClean="0"/>
              <a:t>とか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とかは行った変更と思ってください</a:t>
            </a:r>
            <a:endParaRPr kumimoji="1" lang="ja-JP" altLang="en-US" sz="2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0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rebase master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454468" y="386617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88794" y="4400504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454468" y="322323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2"/>
          </p:cNvCxnSpPr>
          <p:nvPr/>
        </p:nvCxnSpPr>
        <p:spPr>
          <a:xfrm rot="5400000">
            <a:off x="6990253" y="37590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9714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52590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27" idx="3"/>
            <a:endCxn id="33" idx="1"/>
          </p:cNvCxnSpPr>
          <p:nvPr/>
        </p:nvCxnSpPr>
        <p:spPr>
          <a:xfrm>
            <a:off x="4598667" y="3903089"/>
            <a:ext cx="498479" cy="937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3"/>
            <a:endCxn id="34" idx="1"/>
          </p:cNvCxnSpPr>
          <p:nvPr/>
        </p:nvCxnSpPr>
        <p:spPr>
          <a:xfrm>
            <a:off x="6311592" y="4840333"/>
            <a:ext cx="21431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55576" y="5786454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fast forward</a:t>
            </a:r>
            <a:r>
              <a:rPr lang="ja-JP" altLang="en-US" sz="3200" dirty="0"/>
              <a:t> </a:t>
            </a:r>
            <a:r>
              <a:rPr lang="en-US" altLang="ja-JP" sz="3200" dirty="0" smtClean="0"/>
              <a:t>merge</a:t>
            </a:r>
            <a:r>
              <a:rPr lang="ja-JP" altLang="en-US" sz="3200" dirty="0" smtClean="0"/>
              <a:t>可能！</a:t>
            </a:r>
            <a:endParaRPr kumimoji="1" lang="ja-JP" altLang="en-US" sz="3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38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>
            <a:stCxn id="40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3" grpId="0" animBg="1"/>
      <p:bldP spid="34" grpId="0" animBg="1"/>
      <p:bldP spid="37" grpId="0"/>
      <p:bldP spid="38" grpId="0" animBg="1"/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checkout master;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merge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454468" y="386617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88794" y="4400504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454468" y="322323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2"/>
          </p:cNvCxnSpPr>
          <p:nvPr/>
        </p:nvCxnSpPr>
        <p:spPr>
          <a:xfrm rot="5400000">
            <a:off x="6990253" y="37590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9714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52590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27" idx="3"/>
            <a:endCxn id="33" idx="1"/>
          </p:cNvCxnSpPr>
          <p:nvPr/>
        </p:nvCxnSpPr>
        <p:spPr>
          <a:xfrm>
            <a:off x="4598667" y="3903089"/>
            <a:ext cx="498479" cy="937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3"/>
            <a:endCxn id="34" idx="1"/>
          </p:cNvCxnSpPr>
          <p:nvPr/>
        </p:nvCxnSpPr>
        <p:spPr>
          <a:xfrm>
            <a:off x="6311592" y="4840333"/>
            <a:ext cx="21431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490187" y="5461633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28" idx="0"/>
          </p:cNvCxnSpPr>
          <p:nvPr/>
        </p:nvCxnSpPr>
        <p:spPr>
          <a:xfrm rot="16200000" flipV="1">
            <a:off x="6998536" y="5327040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487269" y="6078841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2" idx="0"/>
          </p:cNvCxnSpPr>
          <p:nvPr/>
        </p:nvCxnSpPr>
        <p:spPr>
          <a:xfrm rot="5400000" flipH="1" flipV="1">
            <a:off x="7028094" y="5975930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8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rebase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069602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merge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rebase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755576" y="1847622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327212" y="1847622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1970022" y="2178835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556172" y="341925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rot="16200000" flipV="1">
            <a:off x="6064521" y="328466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3854077" y="1185197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282837" y="1185197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529688" y="1516410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3"/>
            <a:endCxn id="11" idx="1"/>
          </p:cNvCxnSpPr>
          <p:nvPr/>
        </p:nvCxnSpPr>
        <p:spPr>
          <a:xfrm>
            <a:off x="5068523" y="1516410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/>
          <p:cNvSpPr/>
          <p:nvPr/>
        </p:nvSpPr>
        <p:spPr>
          <a:xfrm>
            <a:off x="3854077" y="249056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endCxn id="17" idx="1"/>
          </p:cNvCxnSpPr>
          <p:nvPr/>
        </p:nvCxnSpPr>
        <p:spPr>
          <a:xfrm>
            <a:off x="3529688" y="2178835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568589" y="2490564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11" idx="2"/>
            <a:endCxn id="20" idx="0"/>
          </p:cNvCxnSpPr>
          <p:nvPr/>
        </p:nvCxnSpPr>
        <p:spPr>
          <a:xfrm rot="16200000" flipH="1">
            <a:off x="5711465" y="2026217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7" idx="3"/>
            <a:endCxn id="20" idx="1"/>
          </p:cNvCxnSpPr>
          <p:nvPr/>
        </p:nvCxnSpPr>
        <p:spPr>
          <a:xfrm>
            <a:off x="5068523" y="2821777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755576" y="4646418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327212" y="4646418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直線矢印コネクタ 24"/>
          <p:cNvCxnSpPr>
            <a:stCxn id="23" idx="3"/>
            <a:endCxn id="24" idx="1"/>
          </p:cNvCxnSpPr>
          <p:nvPr/>
        </p:nvCxnSpPr>
        <p:spPr>
          <a:xfrm>
            <a:off x="1970022" y="4977631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3845693" y="464800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385178" y="464800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813938" y="464800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直線矢印コネクタ 36"/>
          <p:cNvCxnSpPr>
            <a:stCxn id="34" idx="3"/>
            <a:endCxn id="35" idx="1"/>
          </p:cNvCxnSpPr>
          <p:nvPr/>
        </p:nvCxnSpPr>
        <p:spPr>
          <a:xfrm>
            <a:off x="6599624" y="4979219"/>
            <a:ext cx="21431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742500" y="559394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>
            <a:stCxn id="42" idx="0"/>
          </p:cNvCxnSpPr>
          <p:nvPr/>
        </p:nvCxnSpPr>
        <p:spPr>
          <a:xfrm rot="16200000" flipV="1">
            <a:off x="7250849" y="5459351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endCxn id="30" idx="1"/>
          </p:cNvCxnSpPr>
          <p:nvPr/>
        </p:nvCxnSpPr>
        <p:spPr>
          <a:xfrm>
            <a:off x="3541658" y="4976042"/>
            <a:ext cx="304035" cy="317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5068523" y="4992736"/>
            <a:ext cx="304035" cy="317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7" grpId="0" animBg="1"/>
      <p:bldP spid="20" grpId="0" animBg="1"/>
      <p:bldP spid="23" grpId="0" animBg="1"/>
      <p:bldP spid="24" grpId="0" animBg="1"/>
      <p:bldP spid="30" grpId="0" animBg="1"/>
      <p:bldP spid="34" grpId="0" animBg="1"/>
      <p:bldP spid="35" grpId="0" animBg="1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実は</a:t>
            </a:r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でも</a:t>
            </a:r>
            <a:r>
              <a:rPr kumimoji="1" lang="en-US" altLang="ja-JP" dirty="0" smtClean="0"/>
              <a:t>rebase</a:t>
            </a:r>
            <a:r>
              <a:rPr lang="ja-JP" altLang="en-US" dirty="0"/>
              <a:t>し</a:t>
            </a:r>
            <a:r>
              <a:rPr kumimoji="1" lang="ja-JP" altLang="en-US" dirty="0" smtClean="0"/>
              <a:t>てた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870292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5378641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未コミット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" idx="3"/>
            <a:endCxn id="32" idx="1"/>
          </p:cNvCxnSpPr>
          <p:nvPr/>
        </p:nvCxnSpPr>
        <p:spPr>
          <a:xfrm flipV="1">
            <a:off x="4598667" y="3903088"/>
            <a:ext cx="253803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358124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3892450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55576" y="5786454"/>
            <a:ext cx="6179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競合が発生して</a:t>
            </a:r>
            <a:r>
              <a:rPr kumimoji="1" lang="ja-JP" altLang="en-US" sz="3200" dirty="0" smtClean="0"/>
              <a:t>コミットできない・・・</a:t>
            </a:r>
            <a:endParaRPr kumimoji="1" lang="ja-JP" altLang="en-US" sz="3200" dirty="0"/>
          </a:p>
        </p:txBody>
      </p:sp>
      <p:sp>
        <p:nvSpPr>
          <p:cNvPr id="32" name="角丸四角形 31"/>
          <p:cNvSpPr/>
          <p:nvPr/>
        </p:nvSpPr>
        <p:spPr>
          <a:xfrm>
            <a:off x="4852470" y="3571875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SVN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時の競合の解決≒</a:t>
            </a:r>
            <a:r>
              <a:rPr lang="en-US" altLang="ja-JP" dirty="0" smtClean="0"/>
              <a:t>rebase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870292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5378641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408557" y="2900331"/>
            <a:ext cx="1214446" cy="66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未コミット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32" idx="3"/>
            <a:endCxn id="14" idx="1"/>
          </p:cNvCxnSpPr>
          <p:nvPr/>
        </p:nvCxnSpPr>
        <p:spPr>
          <a:xfrm flipV="1">
            <a:off x="6066916" y="3231544"/>
            <a:ext cx="341641" cy="671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" idx="3"/>
            <a:endCxn id="32" idx="1"/>
          </p:cNvCxnSpPr>
          <p:nvPr/>
        </p:nvCxnSpPr>
        <p:spPr>
          <a:xfrm flipV="1">
            <a:off x="4598667" y="3903088"/>
            <a:ext cx="253803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382460" y="227687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16786" y="281119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55576" y="5786454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競合を解決・・・ここが</a:t>
            </a:r>
            <a:r>
              <a:rPr lang="en-US" altLang="ja-JP" sz="3200" dirty="0" smtClean="0"/>
              <a:t>rebase</a:t>
            </a:r>
            <a:r>
              <a:rPr lang="ja-JP" altLang="en-US" sz="3200" dirty="0" smtClean="0"/>
              <a:t>っぽい</a:t>
            </a:r>
            <a:endParaRPr kumimoji="1" lang="ja-JP" altLang="en-US" sz="3200" dirty="0"/>
          </a:p>
        </p:txBody>
      </p:sp>
      <p:sp>
        <p:nvSpPr>
          <p:cNvPr id="32" name="角丸四角形 31"/>
          <p:cNvSpPr/>
          <p:nvPr/>
        </p:nvSpPr>
        <p:spPr>
          <a:xfrm>
            <a:off x="4852470" y="3571875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未コミット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endCxn id="19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358124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26" idx="2"/>
          </p:cNvCxnSpPr>
          <p:nvPr/>
        </p:nvCxnSpPr>
        <p:spPr>
          <a:xfrm rot="5400000">
            <a:off x="3892450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5" grpId="0"/>
      <p:bldP spid="19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SVN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時の競合の解決≒</a:t>
            </a:r>
            <a:r>
              <a:rPr lang="en-US" altLang="ja-JP" dirty="0" smtClean="0"/>
              <a:t>rebase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382460" y="3839285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6890809" y="3704692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408557" y="2900331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32" idx="3"/>
            <a:endCxn id="14" idx="1"/>
          </p:cNvCxnSpPr>
          <p:nvPr/>
        </p:nvCxnSpPr>
        <p:spPr>
          <a:xfrm flipV="1">
            <a:off x="6066916" y="3231544"/>
            <a:ext cx="341641" cy="671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" idx="3"/>
            <a:endCxn id="32" idx="1"/>
          </p:cNvCxnSpPr>
          <p:nvPr/>
        </p:nvCxnSpPr>
        <p:spPr>
          <a:xfrm flipV="1">
            <a:off x="4598667" y="3903088"/>
            <a:ext cx="253803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382460" y="227687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16786" y="281119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55576" y="5786454"/>
            <a:ext cx="8127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そしてコミット！ただしこの作業はやり直し不可</a:t>
            </a:r>
            <a:endParaRPr kumimoji="1" lang="ja-JP" altLang="en-US" sz="3200" dirty="0"/>
          </a:p>
        </p:txBody>
      </p:sp>
      <p:sp>
        <p:nvSpPr>
          <p:cNvPr id="32" name="角丸四角形 31"/>
          <p:cNvSpPr/>
          <p:nvPr/>
        </p:nvSpPr>
        <p:spPr>
          <a:xfrm>
            <a:off x="4852470" y="3571875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07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ブランチ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のブランチのことが分かりましたか？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ブランチの実装は</a:t>
            </a:r>
            <a:r>
              <a:rPr lang="en-US" altLang="ja-JP" dirty="0" smtClean="0"/>
              <a:t>Commit</a:t>
            </a:r>
            <a:r>
              <a:rPr lang="ja-JP" altLang="en-US" dirty="0" smtClean="0"/>
              <a:t>オブジェクトへのポインタ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そこ</a:t>
            </a:r>
            <a:r>
              <a:rPr kumimoji="1" lang="ja-JP" altLang="en-US" dirty="0" smtClean="0"/>
              <a:t>か</a:t>
            </a:r>
            <a:r>
              <a:rPr lang="ja-JP" altLang="en-US" dirty="0" smtClean="0"/>
              <a:t>ら辿ることができる</a:t>
            </a:r>
            <a:r>
              <a:rPr lang="en-US" altLang="ja-JP" dirty="0" smtClean="0"/>
              <a:t>Commit</a:t>
            </a:r>
            <a:r>
              <a:rPr lang="ja-JP" altLang="en-US" dirty="0" smtClean="0"/>
              <a:t>オブジェクトの列</a:t>
            </a:r>
            <a:r>
              <a:rPr lang="ja-JP" altLang="en-US" dirty="0"/>
              <a:t>が</a:t>
            </a:r>
            <a:r>
              <a:rPr lang="ja-JP" altLang="en-US" dirty="0" smtClean="0"/>
              <a:t>ブランチ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merge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rebase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61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3" y="494116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600" dirty="0" smtClean="0">
                <a:latin typeface="IPA Pゴシック" pitchFamily="50" charset="-128"/>
                <a:ea typeface="IPA Pゴシック" pitchFamily="50" charset="-128"/>
                <a:cs typeface="Ebrima" pitchFamily="2" charset="0"/>
              </a:rPr>
              <a:t>リモートとのやり取り</a:t>
            </a:r>
            <a:endParaRPr kumimoji="1" lang="ja-JP" altLang="en-US" sz="3600" dirty="0">
              <a:latin typeface="IPA Pゴシック" pitchFamily="50" charset="-128"/>
              <a:ea typeface="IPA Pゴシック" pitchFamily="50" charset="-128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分散リポジトリ</a:t>
            </a:r>
            <a:r>
              <a:rPr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矢印 19"/>
          <p:cNvSpPr/>
          <p:nvPr/>
        </p:nvSpPr>
        <p:spPr>
          <a:xfrm>
            <a:off x="2543236" y="3286124"/>
            <a:ext cx="873831" cy="112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3368" y="3357562"/>
            <a:ext cx="2490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 clone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7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3" y="494116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3600" dirty="0" err="1" smtClean="0">
                <a:latin typeface="IPA Pゴシック" pitchFamily="50" charset="-128"/>
                <a:ea typeface="IPA Pゴシック" pitchFamily="50" charset="-128"/>
                <a:cs typeface="Ebrima" pitchFamily="2" charset="0"/>
              </a:rPr>
              <a:t>Git</a:t>
            </a:r>
            <a:r>
              <a:rPr kumimoji="1" lang="ja-JP" altLang="en-US" sz="3600" dirty="0" smtClean="0">
                <a:latin typeface="IPA Pゴシック" pitchFamily="50" charset="-128"/>
                <a:ea typeface="IPA Pゴシック" pitchFamily="50" charset="-128"/>
                <a:cs typeface="Ebrima" pitchFamily="2" charset="0"/>
              </a:rPr>
              <a:t>のオブジェクト</a:t>
            </a:r>
            <a:endParaRPr kumimoji="1" lang="ja-JP" altLang="en-US" sz="3600" dirty="0">
              <a:latin typeface="IPA Pゴシック" pitchFamily="50" charset="-128"/>
              <a:ea typeface="IPA Pゴシック" pitchFamily="50" charset="-128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分散リポジトリ</a:t>
            </a:r>
            <a:r>
              <a:rPr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71600" y="3481844"/>
            <a:ext cx="724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リポジトリはバラバラに成長するが、区別できる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4264632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endCxn id="22" idx="1"/>
          </p:cNvCxnSpPr>
          <p:nvPr/>
        </p:nvCxnSpPr>
        <p:spPr>
          <a:xfrm flipV="1">
            <a:off x="3751034" y="2430868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26763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 flipV="1">
            <a:off x="3754034" y="5361460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2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fetch origin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(repos B</a:t>
            </a:r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403648" y="34818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変更分</a:t>
            </a:r>
            <a:r>
              <a:rPr lang="ja-JP" altLang="en-US" sz="2800" dirty="0" smtClean="0"/>
              <a:t>だけ取得</a:t>
            </a:r>
            <a:endParaRPr lang="ja-JP" altLang="en-US" sz="2800" dirty="0"/>
          </a:p>
        </p:txBody>
      </p:sp>
      <p:sp>
        <p:nvSpPr>
          <p:cNvPr id="22" name="角丸四角形 21"/>
          <p:cNvSpPr/>
          <p:nvPr/>
        </p:nvSpPr>
        <p:spPr>
          <a:xfrm>
            <a:off x="4257526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endCxn id="22" idx="1"/>
          </p:cNvCxnSpPr>
          <p:nvPr/>
        </p:nvCxnSpPr>
        <p:spPr>
          <a:xfrm flipV="1">
            <a:off x="3743928" y="2430868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251900" y="544522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>
            <a:off x="3735302" y="5361460"/>
            <a:ext cx="516598" cy="373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矢印 25"/>
          <p:cNvSpPr/>
          <p:nvPr/>
        </p:nvSpPr>
        <p:spPr>
          <a:xfrm>
            <a:off x="4355976" y="3286124"/>
            <a:ext cx="873831" cy="112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248899" y="4665920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8" name="直線矢印コネクタ 27"/>
          <p:cNvCxnSpPr>
            <a:endCxn id="27" idx="1"/>
          </p:cNvCxnSpPr>
          <p:nvPr/>
        </p:nvCxnSpPr>
        <p:spPr>
          <a:xfrm flipV="1">
            <a:off x="3735302" y="4955306"/>
            <a:ext cx="513597" cy="40615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071259" y="4312769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79708" y="583932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9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426763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1" name="直線矢印コネクタ 30"/>
          <p:cNvCxnSpPr>
            <a:endCxn id="30" idx="1"/>
          </p:cNvCxnSpPr>
          <p:nvPr/>
        </p:nvCxnSpPr>
        <p:spPr>
          <a:xfrm flipV="1">
            <a:off x="3754034" y="5361460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406950" y="517679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06950" y="224783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6" grpId="0" animBg="1"/>
      <p:bldP spid="27" grpId="0" animBg="1"/>
      <p:bldP spid="32" grpId="0"/>
      <p:bldP spid="33" grpId="0"/>
      <p:bldP spid="30" grpId="0" animBg="1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merge origin/master;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707904" y="34818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変更点</a:t>
            </a:r>
            <a:r>
              <a:rPr lang="ja-JP" altLang="en-US" sz="2800" dirty="0" smtClean="0"/>
              <a:t>を通知</a:t>
            </a:r>
            <a:endParaRPr lang="ja-JP" altLang="en-US" sz="2800" dirty="0"/>
          </a:p>
        </p:txBody>
      </p:sp>
      <p:sp>
        <p:nvSpPr>
          <p:cNvPr id="22" name="角丸四角形 21"/>
          <p:cNvSpPr/>
          <p:nvPr/>
        </p:nvSpPr>
        <p:spPr>
          <a:xfrm>
            <a:off x="4257526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endCxn id="22" idx="1"/>
          </p:cNvCxnSpPr>
          <p:nvPr/>
        </p:nvCxnSpPr>
        <p:spPr>
          <a:xfrm flipV="1">
            <a:off x="3743928" y="2430868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251900" y="544522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>
            <a:off x="3735302" y="5361460"/>
            <a:ext cx="516598" cy="373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矢印 25"/>
          <p:cNvSpPr/>
          <p:nvPr/>
        </p:nvSpPr>
        <p:spPr>
          <a:xfrm rot="10800000">
            <a:off x="5930417" y="3286124"/>
            <a:ext cx="873831" cy="112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248899" y="4665920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8" name="直線矢印コネクタ 27"/>
          <p:cNvCxnSpPr>
            <a:endCxn id="27" idx="1"/>
          </p:cNvCxnSpPr>
          <p:nvPr/>
        </p:nvCxnSpPr>
        <p:spPr>
          <a:xfrm flipV="1">
            <a:off x="3735302" y="4955306"/>
            <a:ext cx="513597" cy="40615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588224" y="4653136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20035" y="55892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815175" y="508518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直線矢印コネクタ 33"/>
          <p:cNvCxnSpPr>
            <a:stCxn id="24" idx="3"/>
            <a:endCxn id="33" idx="1"/>
          </p:cNvCxnSpPr>
          <p:nvPr/>
        </p:nvCxnSpPr>
        <p:spPr>
          <a:xfrm flipV="1">
            <a:off x="5312981" y="5374570"/>
            <a:ext cx="502194" cy="3600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3"/>
            <a:endCxn id="33" idx="1"/>
          </p:cNvCxnSpPr>
          <p:nvPr/>
        </p:nvCxnSpPr>
        <p:spPr>
          <a:xfrm>
            <a:off x="5309980" y="4955306"/>
            <a:ext cx="505195" cy="41926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5815175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23ca1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259877" y="2743717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/>
          <p:cNvCxnSpPr>
            <a:stCxn id="22" idx="3"/>
            <a:endCxn id="36" idx="1"/>
          </p:cNvCxnSpPr>
          <p:nvPr/>
        </p:nvCxnSpPr>
        <p:spPr>
          <a:xfrm>
            <a:off x="5318607" y="2430868"/>
            <a:ext cx="49656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3"/>
            <a:endCxn id="37" idx="1"/>
          </p:cNvCxnSpPr>
          <p:nvPr/>
        </p:nvCxnSpPr>
        <p:spPr>
          <a:xfrm>
            <a:off x="3747193" y="2432502"/>
            <a:ext cx="512684" cy="6006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7" idx="3"/>
            <a:endCxn id="36" idx="1"/>
          </p:cNvCxnSpPr>
          <p:nvPr/>
        </p:nvCxnSpPr>
        <p:spPr>
          <a:xfrm flipV="1">
            <a:off x="5320958" y="2430868"/>
            <a:ext cx="494217" cy="60223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71259" y="4312769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379708" y="583932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406950" y="224783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8264" y="224783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06950" y="548680"/>
            <a:ext cx="1834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err="1">
                <a:solidFill>
                  <a:srgbClr val="FF0000"/>
                </a:solidFill>
                <a:latin typeface="+mj-lt"/>
              </a:rPr>
              <a:t>git</a:t>
            </a:r>
            <a:r>
              <a:rPr lang="en-US" altLang="ja-JP" sz="3200" dirty="0">
                <a:solidFill>
                  <a:srgbClr val="FF0000"/>
                </a:solidFill>
                <a:latin typeface="+mj-lt"/>
              </a:rPr>
              <a:t> push</a:t>
            </a:r>
            <a:endParaRPr lang="ja-JP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8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  <p:bldP spid="31" grpId="0"/>
      <p:bldP spid="32" grpId="0"/>
      <p:bldP spid="33" grpId="0" animBg="1"/>
      <p:bldP spid="36" grpId="0" animBg="1"/>
      <p:bldP spid="37" grpId="0" animBg="1"/>
      <p:bldP spid="41" grpId="0"/>
      <p:bldP spid="42" grpId="0"/>
      <p:bldP spid="43" grpId="0"/>
      <p:bldP spid="44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リモートリポジトリ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のリモートリポジトリのことが分かりましたか？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ローカルに取ってきてしまえばローカルの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の知識で扱える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push</a:t>
            </a:r>
            <a:r>
              <a:rPr lang="ja-JP" altLang="en-US" dirty="0" smtClean="0"/>
              <a:t>することで、リモートリポジトリに変更を反映する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リモート側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fast-forward merge</a:t>
            </a:r>
            <a:r>
              <a:rPr kumimoji="1" lang="ja-JP" altLang="en-US" dirty="0" smtClean="0"/>
              <a:t>できないと</a:t>
            </a:r>
            <a:r>
              <a:rPr kumimoji="1" lang="en-US" altLang="ja-JP" dirty="0" smtClean="0"/>
              <a:t>push</a:t>
            </a:r>
            <a:r>
              <a:rPr lang="ja-JP" altLang="en-US" dirty="0" smtClean="0"/>
              <a:t>は失敗する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61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3" y="494116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 smtClean="0">
                <a:latin typeface="IPA Pゴシック" pitchFamily="50" charset="-128"/>
                <a:ea typeface="IPA Pゴシック" pitchFamily="50" charset="-128"/>
                <a:cs typeface="Ebrima" pitchFamily="2" charset="0"/>
              </a:rPr>
              <a:t>まとめ</a:t>
            </a:r>
            <a:endParaRPr kumimoji="1" lang="ja-JP" altLang="en-US" sz="3600" dirty="0">
              <a:latin typeface="IPA Pゴシック" pitchFamily="50" charset="-128"/>
              <a:ea typeface="IPA Pゴシック" pitchFamily="50" charset="-128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ja-JP" altLang="en-US" dirty="0" smtClean="0"/>
              <a:t>オブジェクトを理解し、</a:t>
            </a:r>
            <a:endParaRPr lang="en-US" altLang="ja-JP" dirty="0" smtClean="0"/>
          </a:p>
          <a:p>
            <a:r>
              <a:rPr lang="ja-JP" altLang="en-US" dirty="0" smtClean="0"/>
              <a:t>ブランチの考え方を理解し、</a:t>
            </a:r>
            <a:endParaRPr lang="en-US" altLang="ja-JP" dirty="0" smtClean="0"/>
          </a:p>
          <a:p>
            <a:r>
              <a:rPr lang="ja-JP" altLang="en-US" dirty="0" smtClean="0"/>
              <a:t>コミットグラフを頭に思い浮かべることができれば勝てる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600" y="3481844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具体的なコマンドは後から付いてきます。</a:t>
            </a:r>
            <a:endParaRPr lang="en-US" altLang="ja-JP" sz="2800" dirty="0" smtClean="0"/>
          </a:p>
          <a:p>
            <a:r>
              <a:rPr lang="ja-JP" altLang="en-US" sz="2800" dirty="0"/>
              <a:t>それは</a:t>
            </a:r>
            <a:r>
              <a:rPr lang="ja-JP" altLang="en-US" sz="2800" dirty="0" smtClean="0"/>
              <a:t>、今日これからの演習含め、</a:t>
            </a:r>
            <a:endParaRPr lang="en-US" altLang="ja-JP" sz="2800" dirty="0" smtClean="0"/>
          </a:p>
          <a:p>
            <a:r>
              <a:rPr lang="ja-JP" altLang="en-US" sz="2800" dirty="0"/>
              <a:t>日々</a:t>
            </a:r>
            <a:r>
              <a:rPr lang="ja-JP" altLang="en-US" sz="2800" dirty="0" smtClean="0"/>
              <a:t>の作業の中から学べます。</a:t>
            </a:r>
            <a:endParaRPr lang="en-US" altLang="ja-JP" sz="2800" dirty="0" smtClean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537321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それでは張り切っていきましょう！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3819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lang="ja-JP" altLang="en-US" dirty="0"/>
              <a:t> </a:t>
            </a:r>
            <a:r>
              <a:rPr lang="ja-JP" altLang="en-US" dirty="0" smtClean="0"/>
              <a:t>のオブジェクト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2201466"/>
            <a:ext cx="8229600" cy="4035846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Blob</a:t>
            </a:r>
            <a:r>
              <a:rPr lang="ja-JP" altLang="en-US" dirty="0" smtClean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ファイル</a:t>
            </a:r>
            <a:r>
              <a:rPr lang="ja-JP" altLang="en-US" dirty="0"/>
              <a:t>の中身</a:t>
            </a:r>
            <a:endParaRPr lang="en-US" altLang="ja-JP" dirty="0" smtClean="0"/>
          </a:p>
          <a:p>
            <a:r>
              <a:rPr kumimoji="1" lang="en-US" altLang="ja-JP" dirty="0" smtClean="0"/>
              <a:t>Tree : </a:t>
            </a:r>
            <a:r>
              <a:rPr kumimoji="1" lang="ja-JP" altLang="en-US" dirty="0" smtClean="0"/>
              <a:t>ディレクトリ構成</a:t>
            </a:r>
            <a:endParaRPr kumimoji="1" lang="en-US" altLang="ja-JP" dirty="0" smtClean="0"/>
          </a:p>
          <a:p>
            <a:r>
              <a:rPr lang="en-US" altLang="ja-JP" dirty="0" smtClean="0"/>
              <a:t>Commit</a:t>
            </a:r>
            <a:r>
              <a:rPr lang="ja-JP" altLang="en-US" dirty="0" smtClean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コミット内容</a:t>
            </a:r>
            <a:endParaRPr lang="en-US" altLang="ja-JP" dirty="0" smtClean="0"/>
          </a:p>
          <a:p>
            <a:r>
              <a:rPr lang="ja-JP" altLang="en-US" dirty="0"/>
              <a:t>（</a:t>
            </a:r>
            <a:r>
              <a:rPr kumimoji="1" lang="en-US" altLang="ja-JP" dirty="0" smtClean="0"/>
              <a:t>Tag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全てのオブジェクトはハッシュ値を持つ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ハッシュ値：オブジェクトの内容から計算される値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ab</a:t>
            </a:r>
            <a:r>
              <a:rPr lang="en-US" altLang="ja-JP" dirty="0" err="1" smtClean="0">
                <a:solidFill>
                  <a:srgbClr val="FF0000"/>
                </a:solidFill>
              </a:rPr>
              <a:t>c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24b088af</a:t>
            </a:r>
            <a:r>
              <a:rPr lang="en-US" altLang="ja-JP" dirty="0" smtClean="0"/>
              <a:t>…	</a:t>
            </a:r>
            <a:r>
              <a:rPr lang="en-US" altLang="ja-JP" dirty="0" err="1" smtClean="0"/>
              <a:t>ab</a:t>
            </a:r>
            <a:r>
              <a:rPr lang="en-US" altLang="ja-JP" dirty="0" err="1" smtClean="0">
                <a:solidFill>
                  <a:srgbClr val="FF0000"/>
                </a:solidFill>
              </a:rPr>
              <a:t>d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→</a:t>
            </a:r>
            <a:r>
              <a:rPr lang="ja-JP" altLang="en-US" dirty="0" smtClean="0"/>
              <a:t> </a:t>
            </a:r>
            <a:r>
              <a:rPr lang="en-US" altLang="ja-JP" dirty="0" smtClean="0"/>
              <a:t>c36a0212…</a:t>
            </a:r>
          </a:p>
          <a:p>
            <a:pPr lvl="1"/>
            <a:r>
              <a:rPr lang="ja-JP" altLang="en-US" dirty="0" smtClean="0"/>
              <a:t>内容がちょっと変わっただけで出力が大きく変わる！</a:t>
            </a:r>
            <a:endParaRPr lang="en-US" altLang="ja-JP" dirty="0" smtClean="0"/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67544" y="1164407"/>
            <a:ext cx="8229600" cy="100811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すべて </a:t>
            </a:r>
            <a:r>
              <a:rPr lang="en-US" altLang="ja-JP" dirty="0" smtClean="0">
                <a:solidFill>
                  <a:srgbClr val="FF0000"/>
                </a:solidFill>
              </a:rPr>
              <a:t>Immutable</a:t>
            </a:r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作成されたら破棄されないかぎり変更されない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ハッシュを使うと何が嬉しいの？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ハッシュ値が</a:t>
            </a:r>
            <a:r>
              <a:rPr lang="ja-JP" altLang="en-US" dirty="0"/>
              <a:t>無い</a:t>
            </a:r>
            <a:r>
              <a:rPr lang="ja-JP" altLang="en-US" dirty="0" smtClean="0"/>
              <a:t>場合</a:t>
            </a:r>
            <a:endParaRPr lang="en-US" altLang="ja-JP" dirty="0" smtClean="0"/>
          </a:p>
          <a:p>
            <a:pPr lvl="1"/>
            <a:r>
              <a:rPr lang="ja-JP" altLang="en-US" b="1" dirty="0" smtClean="0"/>
              <a:t>ファイルの比較</a:t>
            </a:r>
            <a:r>
              <a:rPr lang="ja-JP" altLang="en-US" dirty="0" smtClean="0"/>
              <a:t>・・・ファイルサイズが大きくなるほど遅くなる</a:t>
            </a:r>
            <a:endParaRPr lang="en-US" altLang="ja-JP" dirty="0" smtClean="0"/>
          </a:p>
          <a:p>
            <a:pPr lvl="1"/>
            <a:r>
              <a:rPr lang="ja-JP" altLang="en-US" b="1" dirty="0"/>
              <a:t>ファイルの存在</a:t>
            </a:r>
            <a:r>
              <a:rPr lang="ja-JP" altLang="en-US" b="1" dirty="0" smtClean="0"/>
              <a:t>チェック</a:t>
            </a:r>
            <a:r>
              <a:rPr lang="ja-JP" altLang="en-US" dirty="0" smtClean="0"/>
              <a:t>・・・リポジトリのサイズが大きくなるほど加速度的に遅くなる</a:t>
            </a:r>
            <a:endParaRPr lang="en-US" altLang="ja-JP" dirty="0" smtClean="0"/>
          </a:p>
          <a:p>
            <a:r>
              <a:rPr lang="ja-JP" altLang="en-US" dirty="0"/>
              <a:t>ハッシュ値</a:t>
            </a:r>
            <a:r>
              <a:rPr lang="ja-JP" altLang="en-US" dirty="0" smtClean="0"/>
              <a:t>を使うと・・・</a:t>
            </a:r>
            <a:endParaRPr lang="en-US" altLang="ja-JP" dirty="0" smtClean="0"/>
          </a:p>
          <a:p>
            <a:pPr lvl="1"/>
            <a:r>
              <a:rPr lang="ja-JP" altLang="en-US" b="1" dirty="0"/>
              <a:t>ファイルの</a:t>
            </a:r>
            <a:r>
              <a:rPr lang="ja-JP" altLang="en-US" b="1" dirty="0" smtClean="0"/>
              <a:t>比較</a:t>
            </a:r>
            <a:r>
              <a:rPr lang="ja-JP" altLang="en-US" dirty="0" smtClean="0"/>
              <a:t>・・・ファイルサイズにかかわらず高速</a:t>
            </a:r>
            <a:endParaRPr lang="en-US" altLang="ja-JP" dirty="0" smtClean="0"/>
          </a:p>
          <a:p>
            <a:pPr lvl="1"/>
            <a:r>
              <a:rPr lang="ja-JP" altLang="en-US" b="1" dirty="0"/>
              <a:t>ファイルの存在</a:t>
            </a:r>
            <a:r>
              <a:rPr lang="ja-JP" altLang="en-US" b="1" dirty="0" smtClean="0"/>
              <a:t>チェック</a:t>
            </a:r>
            <a:r>
              <a:rPr lang="ja-JP" altLang="en-US" dirty="0" smtClean="0"/>
              <a:t>・・・リポジトリのサイズが大きくなってもそれなりに高速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9712" y="5301208"/>
            <a:ext cx="528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ハッシュを使うと色んな操作が高速に！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37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995862" y="2291271"/>
            <a:ext cx="762292" cy="476433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/</a:t>
            </a:r>
            <a:endParaRPr lang="ja-JP" altLang="en-US" dirty="0"/>
          </a:p>
        </p:txBody>
      </p:sp>
      <p:sp>
        <p:nvSpPr>
          <p:cNvPr id="5" name="Document"/>
          <p:cNvSpPr>
            <a:spLocks noEditPoints="1" noChangeArrowheads="1"/>
          </p:cNvSpPr>
          <p:nvPr/>
        </p:nvSpPr>
        <p:spPr bwMode="auto">
          <a:xfrm>
            <a:off x="539552" y="3414724"/>
            <a:ext cx="305954" cy="409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a</a:t>
            </a:r>
            <a:endParaRPr lang="ja-JP" altLang="en-US" dirty="0"/>
          </a:p>
        </p:txBody>
      </p:sp>
      <p:sp>
        <p:nvSpPr>
          <p:cNvPr id="6" name="File"/>
          <p:cNvSpPr>
            <a:spLocks noEditPoints="1" noChangeArrowheads="1"/>
          </p:cNvSpPr>
          <p:nvPr/>
        </p:nvSpPr>
        <p:spPr bwMode="auto">
          <a:xfrm>
            <a:off x="1843163" y="3393549"/>
            <a:ext cx="508194" cy="451724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t</a:t>
            </a:r>
            <a:endParaRPr lang="ja-JP" altLang="en-US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1290455" y="4531793"/>
            <a:ext cx="305954" cy="409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2600702" y="4531793"/>
            <a:ext cx="305954" cy="409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c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ja-JP" altLang="en-US" dirty="0" smtClean="0"/>
              <a:t>実ファイルと </a:t>
            </a:r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オブジェクト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720590" y="2901278"/>
            <a:ext cx="1312836" cy="461487"/>
            <a:chOff x="720590" y="1904696"/>
            <a:chExt cx="1312836" cy="461487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720590" y="2132856"/>
              <a:ext cx="1312836" cy="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rot="16200000">
              <a:off x="1256362" y="201986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rot="16200000">
              <a:off x="605424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16200000">
              <a:off x="1915671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グループ化 14"/>
          <p:cNvGrpSpPr/>
          <p:nvPr/>
        </p:nvGrpSpPr>
        <p:grpSpPr>
          <a:xfrm>
            <a:off x="1440842" y="4046137"/>
            <a:ext cx="1312836" cy="461487"/>
            <a:chOff x="720590" y="1904696"/>
            <a:chExt cx="1312836" cy="461487"/>
          </a:xfrm>
        </p:grpSpPr>
        <p:cxnSp>
          <p:nvCxnSpPr>
            <p:cNvPr id="16" name="直線コネクタ 15"/>
            <p:cNvCxnSpPr/>
            <p:nvPr/>
          </p:nvCxnSpPr>
          <p:spPr>
            <a:xfrm>
              <a:off x="720590" y="2132856"/>
              <a:ext cx="1312836" cy="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rot="16200000">
              <a:off x="1256362" y="201986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rot="16200000">
              <a:off x="605424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rot="16200000">
              <a:off x="1915671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角丸四角形 20"/>
          <p:cNvSpPr/>
          <p:nvPr/>
        </p:nvSpPr>
        <p:spPr>
          <a:xfrm>
            <a:off x="4644008" y="1988840"/>
            <a:ext cx="2088232" cy="9945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Tree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100644 25b351.. a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40000  219852..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ja-JP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5868144" y="3314104"/>
            <a:ext cx="2016224" cy="9978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Tree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100644 989209.. b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100755 1b0938.. c</a:t>
            </a:r>
            <a:endParaRPr lang="ja-JP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803690" y="4843708"/>
            <a:ext cx="1928826" cy="72293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Blob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100101101101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144096" y="4843708"/>
            <a:ext cx="1928826" cy="73262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Blob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0010101100101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4100" y="3316567"/>
            <a:ext cx="1928826" cy="72293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Blob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00100110101001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直線コネクタ 25"/>
          <p:cNvCxnSpPr>
            <a:stCxn id="21" idx="2"/>
            <a:endCxn id="25" idx="0"/>
          </p:cNvCxnSpPr>
          <p:nvPr/>
        </p:nvCxnSpPr>
        <p:spPr>
          <a:xfrm flipH="1">
            <a:off x="4228513" y="2983371"/>
            <a:ext cx="1459611" cy="33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1" idx="2"/>
            <a:endCxn id="22" idx="0"/>
          </p:cNvCxnSpPr>
          <p:nvPr/>
        </p:nvCxnSpPr>
        <p:spPr>
          <a:xfrm>
            <a:off x="5688124" y="2983371"/>
            <a:ext cx="1188132" cy="33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2"/>
            <a:endCxn id="23" idx="0"/>
          </p:cNvCxnSpPr>
          <p:nvPr/>
        </p:nvCxnSpPr>
        <p:spPr>
          <a:xfrm flipH="1">
            <a:off x="5768103" y="4311956"/>
            <a:ext cx="1108153" cy="53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2" idx="2"/>
            <a:endCxn id="24" idx="0"/>
          </p:cNvCxnSpPr>
          <p:nvPr/>
        </p:nvCxnSpPr>
        <p:spPr>
          <a:xfrm>
            <a:off x="6876256" y="4311956"/>
            <a:ext cx="1232253" cy="53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4644008" y="161950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850fc9..</a:t>
            </a: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258658" y="2944772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25b351..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914231" y="294953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219852..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803690" y="447437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989209..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8108509" y="446852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1b0938..</a:t>
            </a:r>
            <a:endParaRPr lang="ja-JP" altLang="en-US" dirty="0"/>
          </a:p>
        </p:txBody>
      </p:sp>
      <p:sp>
        <p:nvSpPr>
          <p:cNvPr id="35" name="フレーム 34"/>
          <p:cNvSpPr/>
          <p:nvPr/>
        </p:nvSpPr>
        <p:spPr>
          <a:xfrm>
            <a:off x="5531161" y="2291271"/>
            <a:ext cx="874947" cy="4176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フレーム 35"/>
          <p:cNvSpPr/>
          <p:nvPr/>
        </p:nvSpPr>
        <p:spPr>
          <a:xfrm>
            <a:off x="3258658" y="2928850"/>
            <a:ext cx="874947" cy="4176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フレーム 36"/>
          <p:cNvSpPr/>
          <p:nvPr/>
        </p:nvSpPr>
        <p:spPr>
          <a:xfrm>
            <a:off x="6269149" y="2300876"/>
            <a:ext cx="463367" cy="4176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フレーム 37"/>
          <p:cNvSpPr/>
          <p:nvPr/>
        </p:nvSpPr>
        <p:spPr>
          <a:xfrm>
            <a:off x="499793" y="3427624"/>
            <a:ext cx="463367" cy="4176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フレーム 38"/>
          <p:cNvSpPr/>
          <p:nvPr/>
        </p:nvSpPr>
        <p:spPr>
          <a:xfrm>
            <a:off x="3059832" y="3246303"/>
            <a:ext cx="2304256" cy="91629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フレーム 39"/>
          <p:cNvSpPr/>
          <p:nvPr/>
        </p:nvSpPr>
        <p:spPr>
          <a:xfrm>
            <a:off x="490201" y="3410586"/>
            <a:ext cx="463367" cy="41764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en-US" altLang="ja-JP" dirty="0" smtClean="0"/>
              <a:t>Commit 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14948"/>
          </a:xfrm>
        </p:spPr>
        <p:txBody>
          <a:bodyPr/>
          <a:lstStyle/>
          <a:p>
            <a:r>
              <a:rPr lang="ja-JP" altLang="en-US" dirty="0" smtClean="0"/>
              <a:t>コミット（リビジョンの記録）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コミットした人</a:t>
            </a:r>
            <a:r>
              <a:rPr lang="ja-JP" altLang="en-US" dirty="0" smtClean="0"/>
              <a:t>、時間、</a:t>
            </a:r>
            <a:r>
              <a:rPr kumimoji="1" lang="ja-JP" altLang="en-US" dirty="0" smtClean="0"/>
              <a:t>メッセージ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親コミット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ルート </a:t>
            </a:r>
            <a:r>
              <a:rPr kumimoji="1" lang="en-US" altLang="ja-JP" dirty="0" smtClean="0"/>
              <a:t>Tree</a:t>
            </a:r>
            <a:r>
              <a:rPr lang="ja-JP" altLang="en-US" dirty="0"/>
              <a:t> 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親コミット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通常ひとつ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マージした場合、複数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初回コミットにはない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親コミットを</a:t>
            </a:r>
            <a:r>
              <a:rPr lang="ja-JP" altLang="en-US" dirty="0" smtClean="0"/>
              <a:t>順</a:t>
            </a:r>
            <a:r>
              <a:rPr lang="ja-JP" altLang="en-US" dirty="0"/>
              <a:t>にたどること</a:t>
            </a:r>
            <a:r>
              <a:rPr lang="ja-JP" altLang="en-US" dirty="0" smtClean="0"/>
              <a:t>で歴史</a:t>
            </a:r>
            <a:r>
              <a:rPr lang="ja-JP" altLang="en-US" dirty="0"/>
              <a:t>がわかる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1" lang="ja-JP" altLang="en-US" dirty="0" smtClean="0"/>
              <a:t>コミットメッセージ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普通に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を使うとコミットメッセージは必須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空</a:t>
            </a:r>
            <a:r>
              <a:rPr lang="ja-JP" altLang="en-US" dirty="0"/>
              <a:t>だ</a:t>
            </a:r>
            <a:r>
              <a:rPr lang="ja-JP" altLang="en-US" dirty="0" smtClean="0"/>
              <a:t>とエラーになる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一行目に概要、二行目を空白にして、三行目以降に詳細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色々なコマンド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主にログ系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がこのフォーマット前提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詳細が不要な時は一行目だけ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963</TotalTime>
  <Words>1298</Words>
  <Application>Microsoft Office PowerPoint</Application>
  <PresentationFormat>画面に合わせる (4:3)</PresentationFormat>
  <Paragraphs>505</Paragraphs>
  <Slides>45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6" baseType="lpstr">
      <vt:lpstr>アース</vt:lpstr>
      <vt:lpstr>SCM Boot Camp in Nagoya</vt:lpstr>
      <vt:lpstr>自己紹介</vt:lpstr>
      <vt:lpstr>今日話すこと、話さないこと</vt:lpstr>
      <vt:lpstr>PowerPoint プレゼンテーション</vt:lpstr>
      <vt:lpstr>Git のオブジェクト</vt:lpstr>
      <vt:lpstr>ハッシュを使うと何が嬉しいの？</vt:lpstr>
      <vt:lpstr>実ファイルと Git オブジェクト</vt:lpstr>
      <vt:lpstr>Commit オブジェクト</vt:lpstr>
      <vt:lpstr>コミットメッセージ</vt:lpstr>
      <vt:lpstr>コミットの様子</vt:lpstr>
      <vt:lpstr>git init</vt:lpstr>
      <vt:lpstr>git add .</vt:lpstr>
      <vt:lpstr>git commit</vt:lpstr>
      <vt:lpstr>edit a;</vt:lpstr>
      <vt:lpstr>a を t 配下に移動 (mv a t/a)</vt:lpstr>
      <vt:lpstr>git add -A; git commit</vt:lpstr>
      <vt:lpstr>Gitのオブジェクトまとめ</vt:lpstr>
      <vt:lpstr>PowerPoint プレゼンテーション</vt:lpstr>
      <vt:lpstr>ブランチ</vt:lpstr>
      <vt:lpstr>ブランチのイメージ</vt:lpstr>
      <vt:lpstr>git branch b</vt:lpstr>
      <vt:lpstr>git checkout b</vt:lpstr>
      <vt:lpstr>edit &amp; git commit …</vt:lpstr>
      <vt:lpstr>git checkout master</vt:lpstr>
      <vt:lpstr>edit; git commit</vt:lpstr>
      <vt:lpstr>git merge b</vt:lpstr>
      <vt:lpstr>これがGitのマージの基本的な形</vt:lpstr>
      <vt:lpstr>checkout masterした直後の状態</vt:lpstr>
      <vt:lpstr>git merge b</vt:lpstr>
      <vt:lpstr>ちょっと表記を変更</vt:lpstr>
      <vt:lpstr>git rebase master</vt:lpstr>
      <vt:lpstr>git checkout master; git merge b</vt:lpstr>
      <vt:lpstr>mergeとrebase</vt:lpstr>
      <vt:lpstr>実はSVNでもrebaseしてた</vt:lpstr>
      <vt:lpstr>SVNでのUpdate時の競合の解決≒rebase</vt:lpstr>
      <vt:lpstr>SVNでのUpdate時の競合の解決≒rebase</vt:lpstr>
      <vt:lpstr>ブランチまとめ</vt:lpstr>
      <vt:lpstr>PowerPoint プレゼンテーション</vt:lpstr>
      <vt:lpstr>分散リポジトリの例</vt:lpstr>
      <vt:lpstr>分散リポジトリの例</vt:lpstr>
      <vt:lpstr>git fetch origin(repos Bで)</vt:lpstr>
      <vt:lpstr>git merge origin/master; </vt:lpstr>
      <vt:lpstr>リモートリポジトリまとめ</vt:lpstr>
      <vt:lpstr>PowerPoint プレゼンテーション</vt:lpstr>
      <vt:lpstr>まとめ</vt:lpstr>
    </vt:vector>
  </TitlesOfParts>
  <Company>tomita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SCMBC Git 資料</dc:title>
  <dc:creator>tomita</dc:creator>
  <cp:lastModifiedBy>bleis-tift</cp:lastModifiedBy>
  <cp:revision>343</cp:revision>
  <dcterms:created xsi:type="dcterms:W3CDTF">2011-11-14T17:10:09Z</dcterms:created>
  <dcterms:modified xsi:type="dcterms:W3CDTF">2012-04-22T02:31:34Z</dcterms:modified>
</cp:coreProperties>
</file>