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73" r:id="rId9"/>
    <p:sldId id="262" r:id="rId10"/>
    <p:sldId id="305" r:id="rId11"/>
    <p:sldId id="268" r:id="rId12"/>
    <p:sldId id="306" r:id="rId13"/>
    <p:sldId id="307" r:id="rId14"/>
    <p:sldId id="309" r:id="rId15"/>
    <p:sldId id="310" r:id="rId16"/>
    <p:sldId id="312" r:id="rId17"/>
    <p:sldId id="314" r:id="rId18"/>
    <p:sldId id="263" r:id="rId19"/>
    <p:sldId id="264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287" r:id="rId39"/>
    <p:sldId id="302" r:id="rId40"/>
    <p:sldId id="303" r:id="rId41"/>
    <p:sldId id="304" r:id="rId42"/>
    <p:sldId id="315" r:id="rId4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0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37AAC-77F5-4072-911E-483CD1C9E3D4}" type="datetimeFigureOut">
              <a:rPr kumimoji="1" lang="ja-JP" altLang="en-US" smtClean="0"/>
              <a:t>2011/11/20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5528-3708-44F3-9D32-7764E5A62B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07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288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3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91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751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239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239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239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23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95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44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78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137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56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19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79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816C960-183C-4324-8D40-5CE6167F9EE2}" type="datetime1">
              <a:rPr kumimoji="1" lang="ja-JP" altLang="en-US" smtClean="0"/>
              <a:t>2011/11/20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AA5C-1023-477A-8C22-EDF3716990B8}" type="datetime1">
              <a:rPr kumimoji="1" lang="ja-JP" altLang="en-US" smtClean="0"/>
              <a:t>2011/11/20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7CC0-CAC4-4EA1-B08E-3181D6054F9E}" type="datetime1">
              <a:rPr kumimoji="1" lang="ja-JP" altLang="en-US" smtClean="0"/>
              <a:t>2011/11/20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737D-C586-4634-916F-465B7F6C8A27}" type="datetime1">
              <a:rPr kumimoji="1" lang="ja-JP" altLang="en-US" smtClean="0"/>
              <a:t>2011/11/20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 dirty="0" smtClean="0"/>
              <a:t>SCMBC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資料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474D4B0-D763-43D8-B1EF-851B931FF16A}" type="datetime1">
              <a:rPr kumimoji="1" lang="ja-JP" altLang="en-US" smtClean="0"/>
              <a:t>2011/11/20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D4C8-8C3E-4DE3-8241-CDD9C3477E06}" type="datetime1">
              <a:rPr kumimoji="1" lang="ja-JP" altLang="en-US" smtClean="0"/>
              <a:t>2011/11/20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899-96C9-4556-8BF3-479B22A39FF1}" type="datetime1">
              <a:rPr kumimoji="1" lang="ja-JP" altLang="en-US" smtClean="0"/>
              <a:t>2011/11/20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5F2D-957E-4083-AF09-CC1CA1119E82}" type="datetime1">
              <a:rPr kumimoji="1" lang="ja-JP" altLang="en-US" smtClean="0"/>
              <a:t>2011/11/20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9645-5555-4759-94C0-9EC9DCCCA3EE}" type="datetime1">
              <a:rPr kumimoji="1" lang="ja-JP" altLang="en-US" smtClean="0"/>
              <a:t>2011/11/20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7DA-934F-4FEA-A1B1-43C7A807C897}" type="datetime1">
              <a:rPr kumimoji="1" lang="ja-JP" altLang="en-US" smtClean="0"/>
              <a:t>2011/11/20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4E8C-65A9-4A7F-8B47-7AAB4F5DCCFE}" type="datetime1">
              <a:rPr kumimoji="1" lang="ja-JP" altLang="en-US" smtClean="0"/>
              <a:t>2011/11/20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47A8C0-5A90-4FD6-81D4-871A965BC67D}" type="datetime1">
              <a:rPr kumimoji="1" lang="ja-JP" altLang="en-US" smtClean="0"/>
              <a:t>2011/11/20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eijinsonyaban.blogspot.com/2010/10/successful-git-branching-model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git.org/book/ja/ch5-1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book/ja/ch5-1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SCMBC</a:t>
            </a:r>
            <a:r>
              <a:rPr lang="ja-JP" altLang="en-US" dirty="0"/>
              <a:t>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第二回 </a:t>
            </a:r>
            <a:r>
              <a:rPr kumimoji="1" lang="en-US" altLang="ja-JP" dirty="0" smtClean="0"/>
              <a:t>SCMBC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班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コミットメッセージ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普通に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を使うとコミットメッセージは必須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空</a:t>
            </a:r>
            <a:r>
              <a:rPr lang="ja-JP" altLang="en-US" dirty="0"/>
              <a:t>だ</a:t>
            </a:r>
            <a:r>
              <a:rPr lang="ja-JP" altLang="en-US" dirty="0" smtClean="0"/>
              <a:t>とエラーになる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一行目に概要、二行目を空白にして、三行目以降に詳細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色々なコマンド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主にログ系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がこのフォーマット前提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詳細が不要な時は一行目だけ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89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コミットの様子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539552" y="1340768"/>
            <a:ext cx="2367104" cy="2649897"/>
            <a:chOff x="3059832" y="1804489"/>
            <a:chExt cx="2367104" cy="2649897"/>
          </a:xfrm>
        </p:grpSpPr>
        <p:sp>
          <p:nvSpPr>
            <p:cNvPr id="16" name="File"/>
            <p:cNvSpPr>
              <a:spLocks noEditPoints="1" noChangeArrowheads="1"/>
            </p:cNvSpPr>
            <p:nvPr/>
          </p:nvSpPr>
          <p:spPr bwMode="auto">
            <a:xfrm>
              <a:off x="3516142" y="1804489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17" name="Document"/>
            <p:cNvSpPr>
              <a:spLocks noEditPoints="1" noChangeArrowheads="1"/>
            </p:cNvSpPr>
            <p:nvPr/>
          </p:nvSpPr>
          <p:spPr bwMode="auto">
            <a:xfrm>
              <a:off x="3059832" y="2927942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18" name="File"/>
            <p:cNvSpPr>
              <a:spLocks noEditPoints="1" noChangeArrowheads="1"/>
            </p:cNvSpPr>
            <p:nvPr/>
          </p:nvSpPr>
          <p:spPr bwMode="auto">
            <a:xfrm>
              <a:off x="4363443" y="2906767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19" name="Document"/>
            <p:cNvSpPr>
              <a:spLocks noEditPoints="1" noChangeArrowheads="1"/>
            </p:cNvSpPr>
            <p:nvPr/>
          </p:nvSpPr>
          <p:spPr bwMode="auto">
            <a:xfrm>
              <a:off x="3810735" y="404501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20" name="Document"/>
            <p:cNvSpPr>
              <a:spLocks noEditPoints="1" noChangeArrowheads="1"/>
            </p:cNvSpPr>
            <p:nvPr/>
          </p:nvSpPr>
          <p:spPr bwMode="auto">
            <a:xfrm>
              <a:off x="5120982" y="404501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3240870" y="2414496"/>
              <a:ext cx="1312836" cy="461487"/>
              <a:chOff x="720590" y="1904696"/>
              <a:chExt cx="1312836" cy="461487"/>
            </a:xfrm>
          </p:grpSpPr>
          <p:cxnSp>
            <p:nvCxnSpPr>
              <p:cNvPr id="23" name="直線コネクタ 22"/>
              <p:cNvCxnSpPr/>
              <p:nvPr/>
            </p:nvCxnSpPr>
            <p:spPr>
              <a:xfrm>
                <a:off x="720590" y="2132856"/>
                <a:ext cx="13102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グループ化 30"/>
            <p:cNvGrpSpPr/>
            <p:nvPr/>
          </p:nvGrpSpPr>
          <p:grpSpPr>
            <a:xfrm>
              <a:off x="3961122" y="3559355"/>
              <a:ext cx="1312836" cy="461487"/>
              <a:chOff x="720590" y="1904696"/>
              <a:chExt cx="1312836" cy="461487"/>
            </a:xfrm>
          </p:grpSpPr>
          <p:cxnSp>
            <p:nvCxnSpPr>
              <p:cNvPr id="32" name="直線コネクタ 31"/>
              <p:cNvCxnSpPr/>
              <p:nvPr/>
            </p:nvCxnSpPr>
            <p:spPr>
              <a:xfrm>
                <a:off x="720590" y="2132856"/>
                <a:ext cx="1312836" cy="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init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539552" y="1340768"/>
            <a:ext cx="2367104" cy="2649897"/>
            <a:chOff x="539552" y="1340768"/>
            <a:chExt cx="2367104" cy="2649897"/>
          </a:xfrm>
        </p:grpSpPr>
        <p:sp>
          <p:nvSpPr>
            <p:cNvPr id="16" name="File"/>
            <p:cNvSpPr>
              <a:spLocks noEditPoints="1" noChangeArrowheads="1"/>
            </p:cNvSpPr>
            <p:nvPr/>
          </p:nvSpPr>
          <p:spPr bwMode="auto">
            <a:xfrm>
              <a:off x="995862" y="1340768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17" name="Document"/>
            <p:cNvSpPr>
              <a:spLocks noEditPoints="1" noChangeArrowheads="1"/>
            </p:cNvSpPr>
            <p:nvPr/>
          </p:nvSpPr>
          <p:spPr bwMode="auto">
            <a:xfrm>
              <a:off x="539552" y="246422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18" name="File"/>
            <p:cNvSpPr>
              <a:spLocks noEditPoints="1" noChangeArrowheads="1"/>
            </p:cNvSpPr>
            <p:nvPr/>
          </p:nvSpPr>
          <p:spPr bwMode="auto">
            <a:xfrm>
              <a:off x="1843163" y="2443046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19" name="Document"/>
            <p:cNvSpPr>
              <a:spLocks noEditPoints="1" noChangeArrowheads="1"/>
            </p:cNvSpPr>
            <p:nvPr/>
          </p:nvSpPr>
          <p:spPr bwMode="auto">
            <a:xfrm>
              <a:off x="1290455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20" name="Document"/>
            <p:cNvSpPr>
              <a:spLocks noEditPoints="1" noChangeArrowheads="1"/>
            </p:cNvSpPr>
            <p:nvPr/>
          </p:nvSpPr>
          <p:spPr bwMode="auto">
            <a:xfrm>
              <a:off x="2600702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720590" y="2178935"/>
              <a:ext cx="13128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rot="16200000">
              <a:off x="1256362" y="2065941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rot="16200000">
              <a:off x="605424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rot="16200000">
              <a:off x="1915671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グループ化 30"/>
            <p:cNvGrpSpPr/>
            <p:nvPr/>
          </p:nvGrpSpPr>
          <p:grpSpPr>
            <a:xfrm>
              <a:off x="1440842" y="3095634"/>
              <a:ext cx="1312836" cy="461487"/>
              <a:chOff x="720590" y="1904696"/>
              <a:chExt cx="1312836" cy="461487"/>
            </a:xfrm>
          </p:grpSpPr>
          <p:cxnSp>
            <p:nvCxnSpPr>
              <p:cNvPr id="32" name="直線コネクタ 31"/>
              <p:cNvCxnSpPr/>
              <p:nvPr/>
            </p:nvCxnSpPr>
            <p:spPr>
              <a:xfrm>
                <a:off x="720590" y="2132856"/>
                <a:ext cx="1312836" cy="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グループ化 5"/>
          <p:cNvGrpSpPr/>
          <p:nvPr/>
        </p:nvGrpSpPr>
        <p:grpSpPr>
          <a:xfrm>
            <a:off x="2033427" y="2171792"/>
            <a:ext cx="1530461" cy="737010"/>
            <a:chOff x="2033427" y="2178935"/>
            <a:chExt cx="1530461" cy="737010"/>
          </a:xfrm>
        </p:grpSpPr>
        <p:sp>
          <p:nvSpPr>
            <p:cNvPr id="22" name="File"/>
            <p:cNvSpPr>
              <a:spLocks noEditPoints="1" noChangeArrowheads="1"/>
            </p:cNvSpPr>
            <p:nvPr/>
          </p:nvSpPr>
          <p:spPr bwMode="auto">
            <a:xfrm>
              <a:off x="2987824" y="2464221"/>
              <a:ext cx="57606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E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>
                  <a:solidFill>
                    <a:schemeClr val="accent1"/>
                  </a:solidFill>
                </a:rPr>
                <a:t>.</a:t>
              </a:r>
              <a:r>
                <a:rPr lang="en-US" altLang="ja-JP" dirty="0" err="1" smtClean="0">
                  <a:solidFill>
                    <a:schemeClr val="accent1"/>
                  </a:solidFill>
                </a:rPr>
                <a:t>git</a:t>
              </a:r>
              <a:endParaRPr lang="ja-JP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6" name="直線コネクタ 25"/>
            <p:cNvCxnSpPr/>
            <p:nvPr/>
          </p:nvCxnSpPr>
          <p:spPr>
            <a:xfrm rot="16200000">
              <a:off x="3158101" y="2294101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V="1">
              <a:off x="2033427" y="2183697"/>
              <a:ext cx="1242430" cy="2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98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add 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4139952" y="3609020"/>
            <a:ext cx="1796210" cy="2628292"/>
            <a:chOff x="4139952" y="3609020"/>
            <a:chExt cx="1796210" cy="2628292"/>
          </a:xfrm>
        </p:grpSpPr>
        <p:sp>
          <p:nvSpPr>
            <p:cNvPr id="64" name="二等辺三角形 63"/>
            <p:cNvSpPr/>
            <p:nvPr/>
          </p:nvSpPr>
          <p:spPr>
            <a:xfrm>
              <a:off x="4578896" y="3609020"/>
              <a:ext cx="584705" cy="504056"/>
            </a:xfrm>
            <a:prstGeom prst="triangle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/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二等辺三角形 66"/>
            <p:cNvSpPr/>
            <p:nvPr/>
          </p:nvSpPr>
          <p:spPr>
            <a:xfrm>
              <a:off x="5023648" y="4581128"/>
              <a:ext cx="584705" cy="504056"/>
            </a:xfrm>
            <a:prstGeom prst="triangle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1 つの角を切り取った四角形 68"/>
            <p:cNvSpPr/>
            <p:nvPr/>
          </p:nvSpPr>
          <p:spPr>
            <a:xfrm>
              <a:off x="4139952" y="4545124"/>
              <a:ext cx="500066" cy="576064"/>
            </a:xfrm>
            <a:prstGeom prst="snip1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1 つの角を切り取った四角形 69"/>
            <p:cNvSpPr/>
            <p:nvPr/>
          </p:nvSpPr>
          <p:spPr>
            <a:xfrm>
              <a:off x="4773615" y="5661248"/>
              <a:ext cx="500066" cy="576064"/>
            </a:xfrm>
            <a:prstGeom prst="snip1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1 つの角を切り取った四角形 70"/>
            <p:cNvSpPr/>
            <p:nvPr/>
          </p:nvSpPr>
          <p:spPr>
            <a:xfrm>
              <a:off x="5436096" y="5661248"/>
              <a:ext cx="500066" cy="576064"/>
            </a:xfrm>
            <a:prstGeom prst="snip1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線矢印コネクタ 73"/>
            <p:cNvCxnSpPr>
              <a:stCxn id="64" idx="3"/>
              <a:endCxn id="69" idx="3"/>
            </p:cNvCxnSpPr>
            <p:nvPr/>
          </p:nvCxnSpPr>
          <p:spPr>
            <a:xfrm flipH="1">
              <a:off x="4389985" y="4113076"/>
              <a:ext cx="481264" cy="4320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>
              <a:stCxn id="64" idx="3"/>
              <a:endCxn id="67" idx="0"/>
            </p:cNvCxnSpPr>
            <p:nvPr/>
          </p:nvCxnSpPr>
          <p:spPr>
            <a:xfrm>
              <a:off x="4871249" y="4113076"/>
              <a:ext cx="444752" cy="46805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/>
            <p:cNvCxnSpPr>
              <a:stCxn id="67" idx="3"/>
              <a:endCxn id="70" idx="3"/>
            </p:cNvCxnSpPr>
            <p:nvPr/>
          </p:nvCxnSpPr>
          <p:spPr>
            <a:xfrm flipH="1">
              <a:off x="5023648" y="5085184"/>
              <a:ext cx="292353" cy="5760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/>
            <p:cNvCxnSpPr>
              <a:stCxn id="67" idx="3"/>
              <a:endCxn id="71" idx="3"/>
            </p:cNvCxnSpPr>
            <p:nvPr/>
          </p:nvCxnSpPr>
          <p:spPr>
            <a:xfrm>
              <a:off x="5316001" y="5085184"/>
              <a:ext cx="370128" cy="5760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正方形/長方形 4"/>
          <p:cNvSpPr/>
          <p:nvPr/>
        </p:nvSpPr>
        <p:spPr>
          <a:xfrm>
            <a:off x="6226840" y="5085184"/>
            <a:ext cx="2737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Tree </a:t>
            </a:r>
            <a:r>
              <a:rPr lang="ja-JP" altLang="en-US" dirty="0"/>
              <a:t>オブジェクト</a:t>
            </a:r>
            <a:r>
              <a:rPr lang="ja-JP" altLang="en-US" sz="1400" dirty="0"/>
              <a:t>や</a:t>
            </a:r>
            <a:endParaRPr lang="en-US" altLang="ja-JP" sz="1400" dirty="0"/>
          </a:p>
          <a:p>
            <a:r>
              <a:rPr lang="en-US" altLang="ja-JP" dirty="0"/>
              <a:t>Blob</a:t>
            </a:r>
            <a:r>
              <a:rPr lang="ja-JP" altLang="en-US" dirty="0"/>
              <a:t> オブジェクト</a:t>
            </a:r>
            <a:r>
              <a:rPr lang="ja-JP" altLang="en-US" sz="1400" dirty="0"/>
              <a:t>が作られる</a:t>
            </a:r>
          </a:p>
        </p:txBody>
      </p:sp>
      <p:grpSp>
        <p:nvGrpSpPr>
          <p:cNvPr id="36" name="グループ化 35"/>
          <p:cNvGrpSpPr/>
          <p:nvPr/>
        </p:nvGrpSpPr>
        <p:grpSpPr>
          <a:xfrm>
            <a:off x="539552" y="1340768"/>
            <a:ext cx="2367104" cy="2649897"/>
            <a:chOff x="539552" y="1340768"/>
            <a:chExt cx="2367104" cy="2649897"/>
          </a:xfrm>
        </p:grpSpPr>
        <p:sp>
          <p:nvSpPr>
            <p:cNvPr id="37" name="File"/>
            <p:cNvSpPr>
              <a:spLocks noEditPoints="1" noChangeArrowheads="1"/>
            </p:cNvSpPr>
            <p:nvPr/>
          </p:nvSpPr>
          <p:spPr bwMode="auto">
            <a:xfrm>
              <a:off x="995862" y="1340768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38" name="Document"/>
            <p:cNvSpPr>
              <a:spLocks noEditPoints="1" noChangeArrowheads="1"/>
            </p:cNvSpPr>
            <p:nvPr/>
          </p:nvSpPr>
          <p:spPr bwMode="auto">
            <a:xfrm>
              <a:off x="539552" y="246422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39" name="File"/>
            <p:cNvSpPr>
              <a:spLocks noEditPoints="1" noChangeArrowheads="1"/>
            </p:cNvSpPr>
            <p:nvPr/>
          </p:nvSpPr>
          <p:spPr bwMode="auto">
            <a:xfrm>
              <a:off x="1843163" y="2443046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40" name="Document"/>
            <p:cNvSpPr>
              <a:spLocks noEditPoints="1" noChangeArrowheads="1"/>
            </p:cNvSpPr>
            <p:nvPr/>
          </p:nvSpPr>
          <p:spPr bwMode="auto">
            <a:xfrm>
              <a:off x="1290455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41" name="Document"/>
            <p:cNvSpPr>
              <a:spLocks noEditPoints="1" noChangeArrowheads="1"/>
            </p:cNvSpPr>
            <p:nvPr/>
          </p:nvSpPr>
          <p:spPr bwMode="auto">
            <a:xfrm>
              <a:off x="2600702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cxnSp>
          <p:nvCxnSpPr>
            <p:cNvPr id="42" name="直線コネクタ 41"/>
            <p:cNvCxnSpPr/>
            <p:nvPr/>
          </p:nvCxnSpPr>
          <p:spPr>
            <a:xfrm>
              <a:off x="720590" y="2178935"/>
              <a:ext cx="13128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rot="16200000">
              <a:off x="1256362" y="2065941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rot="16200000">
              <a:off x="605424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rot="16200000">
              <a:off x="1915671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グループ化 45"/>
            <p:cNvGrpSpPr/>
            <p:nvPr/>
          </p:nvGrpSpPr>
          <p:grpSpPr>
            <a:xfrm>
              <a:off x="1440842" y="3095634"/>
              <a:ext cx="1312836" cy="461487"/>
              <a:chOff x="720590" y="1904696"/>
              <a:chExt cx="1312836" cy="461487"/>
            </a:xfrm>
          </p:grpSpPr>
          <p:cxnSp>
            <p:nvCxnSpPr>
              <p:cNvPr id="47" name="直線コネクタ 46"/>
              <p:cNvCxnSpPr/>
              <p:nvPr/>
            </p:nvCxnSpPr>
            <p:spPr>
              <a:xfrm>
                <a:off x="720590" y="2132856"/>
                <a:ext cx="1312836" cy="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グループ化 50"/>
          <p:cNvGrpSpPr/>
          <p:nvPr/>
        </p:nvGrpSpPr>
        <p:grpSpPr>
          <a:xfrm>
            <a:off x="2033427" y="2171792"/>
            <a:ext cx="1530461" cy="737010"/>
            <a:chOff x="2033427" y="2178935"/>
            <a:chExt cx="1530461" cy="737010"/>
          </a:xfrm>
        </p:grpSpPr>
        <p:sp>
          <p:nvSpPr>
            <p:cNvPr id="52" name="File"/>
            <p:cNvSpPr>
              <a:spLocks noEditPoints="1" noChangeArrowheads="1"/>
            </p:cNvSpPr>
            <p:nvPr/>
          </p:nvSpPr>
          <p:spPr bwMode="auto">
            <a:xfrm>
              <a:off x="2987824" y="2464221"/>
              <a:ext cx="57606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E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>
                  <a:solidFill>
                    <a:schemeClr val="accent1"/>
                  </a:solidFill>
                </a:rPr>
                <a:t>.</a:t>
              </a:r>
              <a:r>
                <a:rPr lang="en-US" altLang="ja-JP" dirty="0" err="1" smtClean="0">
                  <a:solidFill>
                    <a:schemeClr val="accent1"/>
                  </a:solidFill>
                </a:rPr>
                <a:t>git</a:t>
              </a:r>
              <a:endParaRPr lang="ja-JP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>
            <a:xfrm rot="16200000">
              <a:off x="3158101" y="2294101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2033427" y="2183697"/>
              <a:ext cx="1242430" cy="2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635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commit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64" name="二等辺三角形 63"/>
          <p:cNvSpPr/>
          <p:nvPr/>
        </p:nvSpPr>
        <p:spPr>
          <a:xfrm>
            <a:off x="4578896" y="3609020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二等辺三角形 66"/>
          <p:cNvSpPr/>
          <p:nvPr/>
        </p:nvSpPr>
        <p:spPr>
          <a:xfrm>
            <a:off x="5023648" y="4581128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1 つの角を切り取った四角形 68"/>
          <p:cNvSpPr/>
          <p:nvPr/>
        </p:nvSpPr>
        <p:spPr>
          <a:xfrm>
            <a:off x="4139952" y="4545124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1 つの角を切り取った四角形 69"/>
          <p:cNvSpPr/>
          <p:nvPr/>
        </p:nvSpPr>
        <p:spPr>
          <a:xfrm>
            <a:off x="4773615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1 つの角を切り取った四角形 70"/>
          <p:cNvSpPr/>
          <p:nvPr/>
        </p:nvSpPr>
        <p:spPr>
          <a:xfrm>
            <a:off x="5436096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585262" y="2708920"/>
            <a:ext cx="576064" cy="900100"/>
            <a:chOff x="4585262" y="2708920"/>
            <a:chExt cx="576064" cy="900100"/>
          </a:xfrm>
        </p:grpSpPr>
        <p:sp>
          <p:nvSpPr>
            <p:cNvPr id="61" name="円/楕円 60"/>
            <p:cNvSpPr/>
            <p:nvPr/>
          </p:nvSpPr>
          <p:spPr>
            <a:xfrm>
              <a:off x="4585262" y="2708920"/>
              <a:ext cx="576064" cy="57606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コネクタ 72"/>
            <p:cNvCxnSpPr>
              <a:stCxn id="61" idx="4"/>
              <a:endCxn id="64" idx="0"/>
            </p:cNvCxnSpPr>
            <p:nvPr/>
          </p:nvCxnSpPr>
          <p:spPr>
            <a:xfrm flipH="1">
              <a:off x="4871249" y="3284984"/>
              <a:ext cx="2045" cy="324036"/>
            </a:xfrm>
            <a:prstGeom prst="line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/>
          <p:cNvCxnSpPr>
            <a:stCxn id="64" idx="3"/>
            <a:endCxn id="69" idx="3"/>
          </p:cNvCxnSpPr>
          <p:nvPr/>
        </p:nvCxnSpPr>
        <p:spPr>
          <a:xfrm flipH="1">
            <a:off x="4389985" y="4113076"/>
            <a:ext cx="481264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64" idx="3"/>
            <a:endCxn id="67" idx="0"/>
          </p:cNvCxnSpPr>
          <p:nvPr/>
        </p:nvCxnSpPr>
        <p:spPr>
          <a:xfrm>
            <a:off x="4871249" y="4113076"/>
            <a:ext cx="444752" cy="4680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67" idx="3"/>
            <a:endCxn id="70" idx="3"/>
          </p:cNvCxnSpPr>
          <p:nvPr/>
        </p:nvCxnSpPr>
        <p:spPr>
          <a:xfrm flipH="1">
            <a:off x="5023648" y="5085184"/>
            <a:ext cx="292353" cy="5760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67" idx="3"/>
            <a:endCxn id="71" idx="3"/>
          </p:cNvCxnSpPr>
          <p:nvPr/>
        </p:nvCxnSpPr>
        <p:spPr>
          <a:xfrm>
            <a:off x="5316001" y="5085184"/>
            <a:ext cx="370128" cy="5760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5316000" y="2812286"/>
            <a:ext cx="2940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Commit </a:t>
            </a:r>
            <a:r>
              <a:rPr lang="ja-JP" altLang="en-US" dirty="0" smtClean="0"/>
              <a:t>オブジェクト</a:t>
            </a:r>
            <a:r>
              <a:rPr lang="ja-JP" altLang="en-US" sz="1400" dirty="0" smtClean="0"/>
              <a:t>が作られる</a:t>
            </a:r>
            <a:endParaRPr lang="ja-JP" altLang="en-US" sz="14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39552" y="1340768"/>
            <a:ext cx="3024336" cy="2649897"/>
            <a:chOff x="539552" y="1340768"/>
            <a:chExt cx="3024336" cy="2649897"/>
          </a:xfrm>
        </p:grpSpPr>
        <p:sp>
          <p:nvSpPr>
            <p:cNvPr id="37" name="File"/>
            <p:cNvSpPr>
              <a:spLocks noEditPoints="1" noChangeArrowheads="1"/>
            </p:cNvSpPr>
            <p:nvPr/>
          </p:nvSpPr>
          <p:spPr bwMode="auto">
            <a:xfrm>
              <a:off x="995862" y="1340768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38" name="Document"/>
            <p:cNvSpPr>
              <a:spLocks noEditPoints="1" noChangeArrowheads="1"/>
            </p:cNvSpPr>
            <p:nvPr/>
          </p:nvSpPr>
          <p:spPr bwMode="auto">
            <a:xfrm>
              <a:off x="539552" y="246422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39" name="File"/>
            <p:cNvSpPr>
              <a:spLocks noEditPoints="1" noChangeArrowheads="1"/>
            </p:cNvSpPr>
            <p:nvPr/>
          </p:nvSpPr>
          <p:spPr bwMode="auto">
            <a:xfrm>
              <a:off x="1843163" y="2443046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40" name="Document"/>
            <p:cNvSpPr>
              <a:spLocks noEditPoints="1" noChangeArrowheads="1"/>
            </p:cNvSpPr>
            <p:nvPr/>
          </p:nvSpPr>
          <p:spPr bwMode="auto">
            <a:xfrm>
              <a:off x="1290455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41" name="Document"/>
            <p:cNvSpPr>
              <a:spLocks noEditPoints="1" noChangeArrowheads="1"/>
            </p:cNvSpPr>
            <p:nvPr/>
          </p:nvSpPr>
          <p:spPr bwMode="auto">
            <a:xfrm>
              <a:off x="2600702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cxnSp>
          <p:nvCxnSpPr>
            <p:cNvPr id="42" name="直線コネクタ 41"/>
            <p:cNvCxnSpPr/>
            <p:nvPr/>
          </p:nvCxnSpPr>
          <p:spPr>
            <a:xfrm>
              <a:off x="720590" y="2178935"/>
              <a:ext cx="13128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rot="16200000">
              <a:off x="1256362" y="2065941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rot="16200000">
              <a:off x="605424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rot="16200000">
              <a:off x="1915671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グループ化 45"/>
            <p:cNvGrpSpPr/>
            <p:nvPr/>
          </p:nvGrpSpPr>
          <p:grpSpPr>
            <a:xfrm>
              <a:off x="1440842" y="3095634"/>
              <a:ext cx="1312836" cy="461487"/>
              <a:chOff x="720590" y="1904696"/>
              <a:chExt cx="1312836" cy="461487"/>
            </a:xfrm>
          </p:grpSpPr>
          <p:cxnSp>
            <p:nvCxnSpPr>
              <p:cNvPr id="47" name="直線コネクタ 46"/>
              <p:cNvCxnSpPr/>
              <p:nvPr/>
            </p:nvCxnSpPr>
            <p:spPr>
              <a:xfrm>
                <a:off x="720590" y="2132856"/>
                <a:ext cx="1312836" cy="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File"/>
            <p:cNvSpPr>
              <a:spLocks noEditPoints="1" noChangeArrowheads="1"/>
            </p:cNvSpPr>
            <p:nvPr/>
          </p:nvSpPr>
          <p:spPr bwMode="auto">
            <a:xfrm>
              <a:off x="2987824" y="2457078"/>
              <a:ext cx="57606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E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>
                  <a:solidFill>
                    <a:schemeClr val="accent1"/>
                  </a:solidFill>
                </a:rPr>
                <a:t>.</a:t>
              </a:r>
              <a:r>
                <a:rPr lang="en-US" altLang="ja-JP" dirty="0" err="1" smtClean="0">
                  <a:solidFill>
                    <a:schemeClr val="accent1"/>
                  </a:solidFill>
                </a:rPr>
                <a:t>git</a:t>
              </a:r>
              <a:endParaRPr lang="ja-JP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>
            <a:xfrm rot="16200000">
              <a:off x="3158101" y="2286958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2033427" y="2176554"/>
              <a:ext cx="1242430" cy="2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212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タイトル 1"/>
          <p:cNvSpPr txBox="1">
            <a:spLocks/>
          </p:cNvSpPr>
          <p:nvPr/>
        </p:nvSpPr>
        <p:spPr>
          <a:xfrm>
            <a:off x="456381" y="153194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edit a;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add a; </a:t>
            </a:r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commit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8" name="タイトル 1"/>
          <p:cNvSpPr txBox="1">
            <a:spLocks/>
          </p:cNvSpPr>
          <p:nvPr/>
        </p:nvSpPr>
        <p:spPr>
          <a:xfrm>
            <a:off x="458019" y="153194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edit a; </a:t>
            </a:r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add a;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edit a;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539552" y="1340768"/>
            <a:ext cx="3024336" cy="2649897"/>
            <a:chOff x="539552" y="1340768"/>
            <a:chExt cx="3024336" cy="2649897"/>
          </a:xfrm>
        </p:grpSpPr>
        <p:sp>
          <p:nvSpPr>
            <p:cNvPr id="45" name="File"/>
            <p:cNvSpPr>
              <a:spLocks noEditPoints="1" noChangeArrowheads="1"/>
            </p:cNvSpPr>
            <p:nvPr/>
          </p:nvSpPr>
          <p:spPr bwMode="auto">
            <a:xfrm>
              <a:off x="995862" y="1340768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46" name="Document"/>
            <p:cNvSpPr>
              <a:spLocks noEditPoints="1" noChangeArrowheads="1"/>
            </p:cNvSpPr>
            <p:nvPr/>
          </p:nvSpPr>
          <p:spPr bwMode="auto">
            <a:xfrm>
              <a:off x="539552" y="246422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47" name="File"/>
            <p:cNvSpPr>
              <a:spLocks noEditPoints="1" noChangeArrowheads="1"/>
            </p:cNvSpPr>
            <p:nvPr/>
          </p:nvSpPr>
          <p:spPr bwMode="auto">
            <a:xfrm>
              <a:off x="1843163" y="2443046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48" name="Document"/>
            <p:cNvSpPr>
              <a:spLocks noEditPoints="1" noChangeArrowheads="1"/>
            </p:cNvSpPr>
            <p:nvPr/>
          </p:nvSpPr>
          <p:spPr bwMode="auto">
            <a:xfrm>
              <a:off x="1290455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49" name="Document"/>
            <p:cNvSpPr>
              <a:spLocks noEditPoints="1" noChangeArrowheads="1"/>
            </p:cNvSpPr>
            <p:nvPr/>
          </p:nvSpPr>
          <p:spPr bwMode="auto">
            <a:xfrm>
              <a:off x="2600702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cxnSp>
          <p:nvCxnSpPr>
            <p:cNvPr id="50" name="直線コネクタ 49"/>
            <p:cNvCxnSpPr/>
            <p:nvPr/>
          </p:nvCxnSpPr>
          <p:spPr>
            <a:xfrm>
              <a:off x="720590" y="2178935"/>
              <a:ext cx="13128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 rot="16200000">
              <a:off x="1256362" y="2065941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rot="16200000">
              <a:off x="605424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rot="16200000">
              <a:off x="1915671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グループ化 54"/>
            <p:cNvGrpSpPr/>
            <p:nvPr/>
          </p:nvGrpSpPr>
          <p:grpSpPr>
            <a:xfrm>
              <a:off x="1440842" y="3095634"/>
              <a:ext cx="1312836" cy="461487"/>
              <a:chOff x="720590" y="1904696"/>
              <a:chExt cx="1312836" cy="461487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720590" y="2132856"/>
                <a:ext cx="1312836" cy="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File"/>
            <p:cNvSpPr>
              <a:spLocks noEditPoints="1" noChangeArrowheads="1"/>
            </p:cNvSpPr>
            <p:nvPr/>
          </p:nvSpPr>
          <p:spPr bwMode="auto">
            <a:xfrm>
              <a:off x="2987824" y="2457078"/>
              <a:ext cx="57606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E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>
                  <a:solidFill>
                    <a:schemeClr val="accent1"/>
                  </a:solidFill>
                </a:rPr>
                <a:t>.</a:t>
              </a:r>
              <a:r>
                <a:rPr lang="en-US" altLang="ja-JP" dirty="0" err="1" smtClean="0">
                  <a:solidFill>
                    <a:schemeClr val="accent1"/>
                  </a:solidFill>
                </a:rPr>
                <a:t>git</a:t>
              </a:r>
              <a:endParaRPr lang="ja-JP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57" name="直線コネクタ 56"/>
            <p:cNvCxnSpPr/>
            <p:nvPr/>
          </p:nvCxnSpPr>
          <p:spPr>
            <a:xfrm rot="16200000">
              <a:off x="3158101" y="2286958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V="1">
              <a:off x="2033427" y="2176554"/>
              <a:ext cx="1242430" cy="2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4585262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6241446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4" name="二等辺三角形 63"/>
          <p:cNvSpPr/>
          <p:nvPr/>
        </p:nvSpPr>
        <p:spPr>
          <a:xfrm>
            <a:off x="4578896" y="3609020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二等辺三角形 65"/>
          <p:cNvSpPr/>
          <p:nvPr/>
        </p:nvSpPr>
        <p:spPr>
          <a:xfrm>
            <a:off x="6232893" y="3580491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二等辺三角形 66"/>
          <p:cNvSpPr/>
          <p:nvPr/>
        </p:nvSpPr>
        <p:spPr>
          <a:xfrm>
            <a:off x="5023648" y="4581128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1 つの角を切り取った四角形 68"/>
          <p:cNvSpPr/>
          <p:nvPr/>
        </p:nvSpPr>
        <p:spPr>
          <a:xfrm>
            <a:off x="4139952" y="4545124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1 つの角を切り取った四角形 69"/>
          <p:cNvSpPr/>
          <p:nvPr/>
        </p:nvSpPr>
        <p:spPr>
          <a:xfrm>
            <a:off x="4773615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1 つの角を切り取った四角形 70"/>
          <p:cNvSpPr/>
          <p:nvPr/>
        </p:nvSpPr>
        <p:spPr>
          <a:xfrm>
            <a:off x="5436096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1 つの角を切り取った四角形 71"/>
          <p:cNvSpPr/>
          <p:nvPr/>
        </p:nvSpPr>
        <p:spPr>
          <a:xfrm>
            <a:off x="6279445" y="4509120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>
            <a:stCxn id="61" idx="4"/>
            <a:endCxn id="64" idx="0"/>
          </p:cNvCxnSpPr>
          <p:nvPr/>
        </p:nvCxnSpPr>
        <p:spPr>
          <a:xfrm flipH="1">
            <a:off x="4871249" y="3284984"/>
            <a:ext cx="2045" cy="32403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4" idx="3"/>
            <a:endCxn id="69" idx="3"/>
          </p:cNvCxnSpPr>
          <p:nvPr/>
        </p:nvCxnSpPr>
        <p:spPr>
          <a:xfrm flipH="1">
            <a:off x="4389985" y="4113076"/>
            <a:ext cx="4812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64" idx="3"/>
            <a:endCxn id="67" idx="0"/>
          </p:cNvCxnSpPr>
          <p:nvPr/>
        </p:nvCxnSpPr>
        <p:spPr>
          <a:xfrm>
            <a:off x="4871249" y="4113076"/>
            <a:ext cx="44475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67" idx="3"/>
            <a:endCxn id="70" idx="3"/>
          </p:cNvCxnSpPr>
          <p:nvPr/>
        </p:nvCxnSpPr>
        <p:spPr>
          <a:xfrm flipH="1">
            <a:off x="5023648" y="5085184"/>
            <a:ext cx="292353" cy="5760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67" idx="3"/>
            <a:endCxn id="71" idx="3"/>
          </p:cNvCxnSpPr>
          <p:nvPr/>
        </p:nvCxnSpPr>
        <p:spPr>
          <a:xfrm>
            <a:off x="5316001" y="5085184"/>
            <a:ext cx="370128" cy="5760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62" idx="2"/>
            <a:endCxn id="61" idx="6"/>
          </p:cNvCxnSpPr>
          <p:nvPr/>
        </p:nvCxnSpPr>
        <p:spPr>
          <a:xfrm flipH="1">
            <a:off x="5161326" y="299695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62" idx="4"/>
            <a:endCxn id="66" idx="0"/>
          </p:cNvCxnSpPr>
          <p:nvPr/>
        </p:nvCxnSpPr>
        <p:spPr>
          <a:xfrm flipH="1">
            <a:off x="6525246" y="3284984"/>
            <a:ext cx="4232" cy="2955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66" idx="3"/>
            <a:endCxn id="72" idx="3"/>
          </p:cNvCxnSpPr>
          <p:nvPr/>
        </p:nvCxnSpPr>
        <p:spPr>
          <a:xfrm>
            <a:off x="6525246" y="4084547"/>
            <a:ext cx="4232" cy="42457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66" idx="2"/>
            <a:endCxn id="67" idx="5"/>
          </p:cNvCxnSpPr>
          <p:nvPr/>
        </p:nvCxnSpPr>
        <p:spPr>
          <a:xfrm flipH="1">
            <a:off x="5462177" y="4084547"/>
            <a:ext cx="770716" cy="7486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>
            <a:off x="539552" y="1340768"/>
            <a:ext cx="3024336" cy="2649897"/>
            <a:chOff x="539552" y="1340768"/>
            <a:chExt cx="3024336" cy="2649897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539552" y="1340768"/>
              <a:ext cx="3024336" cy="2649897"/>
              <a:chOff x="3059832" y="1804489"/>
              <a:chExt cx="3024336" cy="2649897"/>
            </a:xfrm>
          </p:grpSpPr>
          <p:sp>
            <p:nvSpPr>
              <p:cNvPr id="16" name="File"/>
              <p:cNvSpPr>
                <a:spLocks noEditPoints="1" noChangeArrowheads="1"/>
              </p:cNvSpPr>
              <p:nvPr/>
            </p:nvSpPr>
            <p:spPr bwMode="auto">
              <a:xfrm>
                <a:off x="3516142" y="1804489"/>
                <a:ext cx="762292" cy="476433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r>
                  <a:rPr lang="en-US" altLang="ja-JP" dirty="0" smtClean="0"/>
                  <a:t>/</a:t>
                </a:r>
                <a:endParaRPr lang="ja-JP" altLang="en-US" dirty="0"/>
              </a:p>
            </p:txBody>
          </p:sp>
          <p:sp>
            <p:nvSpPr>
              <p:cNvPr id="17" name="Document"/>
              <p:cNvSpPr>
                <a:spLocks noEditPoints="1" noChangeArrowheads="1"/>
              </p:cNvSpPr>
              <p:nvPr/>
            </p:nvSpPr>
            <p:spPr bwMode="auto">
              <a:xfrm>
                <a:off x="3059832" y="2927942"/>
                <a:ext cx="305954" cy="409375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ja-JP" altLang="en-US" sz="1600" dirty="0"/>
              </a:p>
            </p:txBody>
          </p:sp>
          <p:sp>
            <p:nvSpPr>
              <p:cNvPr id="18" name="File"/>
              <p:cNvSpPr>
                <a:spLocks noEditPoints="1" noChangeArrowheads="1"/>
              </p:cNvSpPr>
              <p:nvPr/>
            </p:nvSpPr>
            <p:spPr bwMode="auto">
              <a:xfrm>
                <a:off x="4363443" y="2906767"/>
                <a:ext cx="508194" cy="451724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ja-JP" dirty="0" smtClean="0"/>
                  <a:t>t</a:t>
                </a:r>
                <a:endParaRPr lang="ja-JP" altLang="en-US" dirty="0"/>
              </a:p>
            </p:txBody>
          </p:sp>
          <p:sp>
            <p:nvSpPr>
              <p:cNvPr id="19" name="Document"/>
              <p:cNvSpPr>
                <a:spLocks noEditPoints="1" noChangeArrowheads="1"/>
              </p:cNvSpPr>
              <p:nvPr/>
            </p:nvSpPr>
            <p:spPr bwMode="auto">
              <a:xfrm>
                <a:off x="3810735" y="4045011"/>
                <a:ext cx="305954" cy="409375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r>
                  <a:rPr lang="en-US" altLang="ja-JP" dirty="0" smtClean="0"/>
                  <a:t>b</a:t>
                </a:r>
                <a:endParaRPr lang="ja-JP" altLang="en-US" dirty="0"/>
              </a:p>
            </p:txBody>
          </p:sp>
          <p:sp>
            <p:nvSpPr>
              <p:cNvPr id="20" name="Document"/>
              <p:cNvSpPr>
                <a:spLocks noEditPoints="1" noChangeArrowheads="1"/>
              </p:cNvSpPr>
              <p:nvPr/>
            </p:nvSpPr>
            <p:spPr bwMode="auto">
              <a:xfrm>
                <a:off x="5120982" y="4045011"/>
                <a:ext cx="305954" cy="409375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r>
                  <a:rPr lang="en-US" altLang="ja-JP" dirty="0" smtClean="0"/>
                  <a:t>c</a:t>
                </a:r>
                <a:endParaRPr lang="ja-JP" altLang="en-US" dirty="0"/>
              </a:p>
            </p:txBody>
          </p:sp>
          <p:grpSp>
            <p:nvGrpSpPr>
              <p:cNvPr id="21" name="グループ化 20"/>
              <p:cNvGrpSpPr/>
              <p:nvPr/>
            </p:nvGrpSpPr>
            <p:grpSpPr>
              <a:xfrm>
                <a:off x="3240870" y="2414496"/>
                <a:ext cx="2555266" cy="461487"/>
                <a:chOff x="720590" y="1904696"/>
                <a:chExt cx="2555266" cy="461487"/>
              </a:xfrm>
            </p:grpSpPr>
            <p:cxnSp>
              <p:nvCxnSpPr>
                <p:cNvPr id="23" name="直線コネクタ 22"/>
                <p:cNvCxnSpPr/>
                <p:nvPr/>
              </p:nvCxnSpPr>
              <p:spPr>
                <a:xfrm>
                  <a:off x="720590" y="2132856"/>
                  <a:ext cx="255526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コネクタ 24"/>
                <p:cNvCxnSpPr/>
                <p:nvPr/>
              </p:nvCxnSpPr>
              <p:spPr>
                <a:xfrm rot="16200000">
                  <a:off x="1256362" y="2019862"/>
                  <a:ext cx="232922" cy="2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/>
                <p:cNvCxnSpPr/>
                <p:nvPr/>
              </p:nvCxnSpPr>
              <p:spPr>
                <a:xfrm rot="16200000">
                  <a:off x="605424" y="2248427"/>
                  <a:ext cx="232922" cy="2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 rot="16200000">
                  <a:off x="1915671" y="2248427"/>
                  <a:ext cx="232922" cy="2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グループ化 30"/>
              <p:cNvGrpSpPr/>
              <p:nvPr/>
            </p:nvGrpSpPr>
            <p:grpSpPr>
              <a:xfrm>
                <a:off x="3961122" y="3559355"/>
                <a:ext cx="1312836" cy="461487"/>
                <a:chOff x="720590" y="1904696"/>
                <a:chExt cx="1312836" cy="461487"/>
              </a:xfrm>
            </p:grpSpPr>
            <p:cxnSp>
              <p:nvCxnSpPr>
                <p:cNvPr id="32" name="直線コネクタ 31"/>
                <p:cNvCxnSpPr/>
                <p:nvPr/>
              </p:nvCxnSpPr>
              <p:spPr>
                <a:xfrm>
                  <a:off x="720590" y="2132856"/>
                  <a:ext cx="1312836" cy="4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/>
                <p:cNvCxnSpPr/>
                <p:nvPr/>
              </p:nvCxnSpPr>
              <p:spPr>
                <a:xfrm rot="16200000">
                  <a:off x="1256362" y="2019862"/>
                  <a:ext cx="232922" cy="2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/>
                <p:cNvCxnSpPr/>
                <p:nvPr/>
              </p:nvCxnSpPr>
              <p:spPr>
                <a:xfrm rot="16200000">
                  <a:off x="605424" y="2248427"/>
                  <a:ext cx="232922" cy="2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/>
                <p:cNvCxnSpPr/>
                <p:nvPr/>
              </p:nvCxnSpPr>
              <p:spPr>
                <a:xfrm rot="16200000">
                  <a:off x="1915671" y="2248427"/>
                  <a:ext cx="232922" cy="2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File"/>
              <p:cNvSpPr>
                <a:spLocks noEditPoints="1" noChangeArrowheads="1"/>
              </p:cNvSpPr>
              <p:nvPr/>
            </p:nvSpPr>
            <p:spPr bwMode="auto">
              <a:xfrm>
                <a:off x="5508104" y="2927942"/>
                <a:ext cx="576064" cy="451724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FFFFEF"/>
              </a:solidFill>
              <a:ln w="9525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ja-JP" dirty="0" smtClean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 err="1" smtClean="0">
                    <a:solidFill>
                      <a:schemeClr val="accent1"/>
                    </a:solidFill>
                  </a:rPr>
                  <a:t>git</a:t>
                </a:r>
                <a:endParaRPr lang="ja-JP" altLang="en-U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6" name="直線コネクタ 25"/>
              <p:cNvCxnSpPr/>
              <p:nvPr/>
            </p:nvCxnSpPr>
            <p:spPr>
              <a:xfrm rot="16200000">
                <a:off x="5678381" y="275782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正方形/長方形 4"/>
            <p:cNvSpPr/>
            <p:nvPr/>
          </p:nvSpPr>
          <p:spPr>
            <a:xfrm>
              <a:off x="556192" y="2457726"/>
              <a:ext cx="4106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solidFill>
                    <a:srgbClr val="FF0000"/>
                  </a:solidFill>
                </a:rPr>
                <a:t>a’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5207875" y="227306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C00000"/>
                </a:solidFill>
              </a:rPr>
              <a:t>新しいコミットオブジェクト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17598" y="4612486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</a:t>
            </a:r>
            <a:r>
              <a:rPr lang="ja-JP" altLang="en-US" dirty="0"/>
              <a:t>を編集して</a:t>
            </a:r>
            <a:r>
              <a:rPr lang="en-US" altLang="ja-JP" dirty="0"/>
              <a:t>a’</a:t>
            </a:r>
            <a:r>
              <a:rPr lang="ja-JP" altLang="en-US" dirty="0"/>
              <a:t>にした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012160" y="5626114"/>
            <a:ext cx="2807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 dirty="0">
                <a:solidFill>
                  <a:srgbClr val="FF0000"/>
                </a:solidFill>
              </a:rPr>
              <a:t>以下はいじってないので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そのままのものが使われる</a:t>
            </a:r>
          </a:p>
        </p:txBody>
      </p:sp>
    </p:spTree>
    <p:extLst>
      <p:ext uri="{BB962C8B-B14F-4D97-AF65-F5344CB8AC3E}">
        <p14:creationId xmlns:p14="http://schemas.microsoft.com/office/powerpoint/2010/main" val="328212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68" grpId="0"/>
      <p:bldP spid="68" grpId="1"/>
      <p:bldP spid="2" grpId="0"/>
      <p:bldP spid="62" grpId="0" animBg="1"/>
      <p:bldP spid="66" grpId="0" animBg="1"/>
      <p:bldP spid="72" grpId="0" animBg="1"/>
      <p:bldP spid="51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 </a:t>
            </a:r>
            <a:r>
              <a:rPr lang="ja-JP" altLang="en-US" dirty="0" smtClean="0"/>
              <a:t>を </a:t>
            </a:r>
            <a:r>
              <a:rPr lang="en-US" altLang="ja-JP" dirty="0" smtClean="0"/>
              <a:t>t </a:t>
            </a:r>
            <a:r>
              <a:rPr lang="ja-JP" altLang="en-US" dirty="0" smtClean="0"/>
              <a:t>配下に移動 </a:t>
            </a:r>
            <a:r>
              <a:rPr lang="en-US" altLang="ja-JP" dirty="0" smtClean="0">
                <a:latin typeface="+mn-lt"/>
              </a:rPr>
              <a:t>(mv a t/a)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4585262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6241446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4" name="二等辺三角形 63"/>
          <p:cNvSpPr/>
          <p:nvPr/>
        </p:nvSpPr>
        <p:spPr>
          <a:xfrm>
            <a:off x="4578896" y="3609020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二等辺三角形 65"/>
          <p:cNvSpPr/>
          <p:nvPr/>
        </p:nvSpPr>
        <p:spPr>
          <a:xfrm>
            <a:off x="6232893" y="3580491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二等辺三角形 66"/>
          <p:cNvSpPr/>
          <p:nvPr/>
        </p:nvSpPr>
        <p:spPr>
          <a:xfrm>
            <a:off x="5023648" y="4581128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1 つの角を切り取った四角形 68"/>
          <p:cNvSpPr/>
          <p:nvPr/>
        </p:nvSpPr>
        <p:spPr>
          <a:xfrm>
            <a:off x="4139952" y="4545124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1 つの角を切り取った四角形 69"/>
          <p:cNvSpPr/>
          <p:nvPr/>
        </p:nvSpPr>
        <p:spPr>
          <a:xfrm>
            <a:off x="4773615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1 つの角を切り取った四角形 70"/>
          <p:cNvSpPr/>
          <p:nvPr/>
        </p:nvSpPr>
        <p:spPr>
          <a:xfrm>
            <a:off x="5436096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1 つの角を切り取った四角形 71"/>
          <p:cNvSpPr/>
          <p:nvPr/>
        </p:nvSpPr>
        <p:spPr>
          <a:xfrm>
            <a:off x="6279445" y="4509120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>
            <a:stCxn id="61" idx="4"/>
            <a:endCxn id="64" idx="0"/>
          </p:cNvCxnSpPr>
          <p:nvPr/>
        </p:nvCxnSpPr>
        <p:spPr>
          <a:xfrm flipH="1">
            <a:off x="4871249" y="3284984"/>
            <a:ext cx="2045" cy="32403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4" idx="3"/>
            <a:endCxn id="69" idx="3"/>
          </p:cNvCxnSpPr>
          <p:nvPr/>
        </p:nvCxnSpPr>
        <p:spPr>
          <a:xfrm flipH="1">
            <a:off x="4389985" y="4113076"/>
            <a:ext cx="4812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64" idx="3"/>
            <a:endCxn id="67" idx="0"/>
          </p:cNvCxnSpPr>
          <p:nvPr/>
        </p:nvCxnSpPr>
        <p:spPr>
          <a:xfrm>
            <a:off x="4871249" y="4113076"/>
            <a:ext cx="44475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67" idx="3"/>
            <a:endCxn id="70" idx="3"/>
          </p:cNvCxnSpPr>
          <p:nvPr/>
        </p:nvCxnSpPr>
        <p:spPr>
          <a:xfrm flipH="1">
            <a:off x="5023648" y="5085184"/>
            <a:ext cx="292353" cy="5760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67" idx="3"/>
            <a:endCxn id="71" idx="3"/>
          </p:cNvCxnSpPr>
          <p:nvPr/>
        </p:nvCxnSpPr>
        <p:spPr>
          <a:xfrm>
            <a:off x="5316001" y="5085184"/>
            <a:ext cx="370128" cy="5760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62" idx="2"/>
            <a:endCxn id="61" idx="6"/>
          </p:cNvCxnSpPr>
          <p:nvPr/>
        </p:nvCxnSpPr>
        <p:spPr>
          <a:xfrm flipH="1">
            <a:off x="5161326" y="299695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62" idx="4"/>
            <a:endCxn id="66" idx="0"/>
          </p:cNvCxnSpPr>
          <p:nvPr/>
        </p:nvCxnSpPr>
        <p:spPr>
          <a:xfrm flipH="1">
            <a:off x="6525246" y="3284984"/>
            <a:ext cx="4232" cy="2955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66" idx="3"/>
            <a:endCxn id="72" idx="3"/>
          </p:cNvCxnSpPr>
          <p:nvPr/>
        </p:nvCxnSpPr>
        <p:spPr>
          <a:xfrm>
            <a:off x="6525246" y="4084547"/>
            <a:ext cx="4232" cy="42457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66" idx="2"/>
            <a:endCxn id="67" idx="5"/>
          </p:cNvCxnSpPr>
          <p:nvPr/>
        </p:nvCxnSpPr>
        <p:spPr>
          <a:xfrm flipH="1">
            <a:off x="5462177" y="4084547"/>
            <a:ext cx="770716" cy="7486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グループ化 43"/>
          <p:cNvGrpSpPr/>
          <p:nvPr/>
        </p:nvGrpSpPr>
        <p:grpSpPr>
          <a:xfrm>
            <a:off x="539552" y="1340768"/>
            <a:ext cx="3024336" cy="2649897"/>
            <a:chOff x="3059832" y="1804489"/>
            <a:chExt cx="3024336" cy="2649897"/>
          </a:xfrm>
        </p:grpSpPr>
        <p:sp>
          <p:nvSpPr>
            <p:cNvPr id="45" name="File"/>
            <p:cNvSpPr>
              <a:spLocks noEditPoints="1" noChangeArrowheads="1"/>
            </p:cNvSpPr>
            <p:nvPr/>
          </p:nvSpPr>
          <p:spPr bwMode="auto">
            <a:xfrm>
              <a:off x="3516142" y="1804489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46" name="Document"/>
            <p:cNvSpPr>
              <a:spLocks noEditPoints="1" noChangeArrowheads="1"/>
            </p:cNvSpPr>
            <p:nvPr/>
          </p:nvSpPr>
          <p:spPr bwMode="auto">
            <a:xfrm>
              <a:off x="3059832" y="4036737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47" name="File"/>
            <p:cNvSpPr>
              <a:spLocks noEditPoints="1" noChangeArrowheads="1"/>
            </p:cNvSpPr>
            <p:nvPr/>
          </p:nvSpPr>
          <p:spPr bwMode="auto">
            <a:xfrm>
              <a:off x="4363443" y="2906767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48" name="Document"/>
            <p:cNvSpPr>
              <a:spLocks noEditPoints="1" noChangeArrowheads="1"/>
            </p:cNvSpPr>
            <p:nvPr/>
          </p:nvSpPr>
          <p:spPr bwMode="auto">
            <a:xfrm>
              <a:off x="3810735" y="404501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49" name="Document"/>
            <p:cNvSpPr>
              <a:spLocks noEditPoints="1" noChangeArrowheads="1"/>
            </p:cNvSpPr>
            <p:nvPr/>
          </p:nvSpPr>
          <p:spPr bwMode="auto">
            <a:xfrm>
              <a:off x="5120982" y="404501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3240871" y="2414496"/>
              <a:ext cx="2555265" cy="1600678"/>
              <a:chOff x="720591" y="1904696"/>
              <a:chExt cx="2555265" cy="160067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1377008" y="2132856"/>
                <a:ext cx="18988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/>
              <p:cNvCxnSpPr/>
              <p:nvPr/>
            </p:nvCxnSpPr>
            <p:spPr>
              <a:xfrm rot="16200000">
                <a:off x="605425" y="3387618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グループ化 51"/>
            <p:cNvGrpSpPr/>
            <p:nvPr/>
          </p:nvGrpSpPr>
          <p:grpSpPr>
            <a:xfrm>
              <a:off x="3243461" y="3559355"/>
              <a:ext cx="2030497" cy="461487"/>
              <a:chOff x="2929" y="1904696"/>
              <a:chExt cx="2030497" cy="461487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2929" y="2133261"/>
                <a:ext cx="203049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ile"/>
            <p:cNvSpPr>
              <a:spLocks noEditPoints="1" noChangeArrowheads="1"/>
            </p:cNvSpPr>
            <p:nvPr/>
          </p:nvSpPr>
          <p:spPr bwMode="auto">
            <a:xfrm>
              <a:off x="5508104" y="2927942"/>
              <a:ext cx="57606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E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>
                  <a:solidFill>
                    <a:schemeClr val="accent1"/>
                  </a:solidFill>
                </a:rPr>
                <a:t>.</a:t>
              </a:r>
              <a:r>
                <a:rPr lang="en-US" altLang="ja-JP" dirty="0" err="1" smtClean="0">
                  <a:solidFill>
                    <a:schemeClr val="accent1"/>
                  </a:solidFill>
                </a:rPr>
                <a:t>git</a:t>
              </a:r>
              <a:endParaRPr lang="ja-JP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>
            <a:xfrm rot="16200000">
              <a:off x="5678381" y="2757822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7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add -A; </a:t>
            </a:r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commit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grpSp>
        <p:nvGrpSpPr>
          <p:cNvPr id="44" name="グループ化 43"/>
          <p:cNvGrpSpPr/>
          <p:nvPr/>
        </p:nvGrpSpPr>
        <p:grpSpPr>
          <a:xfrm>
            <a:off x="539552" y="1340768"/>
            <a:ext cx="3024336" cy="2649897"/>
            <a:chOff x="3059832" y="1804489"/>
            <a:chExt cx="3024336" cy="2649897"/>
          </a:xfrm>
        </p:grpSpPr>
        <p:sp>
          <p:nvSpPr>
            <p:cNvPr id="45" name="File"/>
            <p:cNvSpPr>
              <a:spLocks noEditPoints="1" noChangeArrowheads="1"/>
            </p:cNvSpPr>
            <p:nvPr/>
          </p:nvSpPr>
          <p:spPr bwMode="auto">
            <a:xfrm>
              <a:off x="3516142" y="1804489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46" name="Document"/>
            <p:cNvSpPr>
              <a:spLocks noEditPoints="1" noChangeArrowheads="1"/>
            </p:cNvSpPr>
            <p:nvPr/>
          </p:nvSpPr>
          <p:spPr bwMode="auto">
            <a:xfrm>
              <a:off x="3059832" y="4036737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47" name="File"/>
            <p:cNvSpPr>
              <a:spLocks noEditPoints="1" noChangeArrowheads="1"/>
            </p:cNvSpPr>
            <p:nvPr/>
          </p:nvSpPr>
          <p:spPr bwMode="auto">
            <a:xfrm>
              <a:off x="4363443" y="2906767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48" name="Document"/>
            <p:cNvSpPr>
              <a:spLocks noEditPoints="1" noChangeArrowheads="1"/>
            </p:cNvSpPr>
            <p:nvPr/>
          </p:nvSpPr>
          <p:spPr bwMode="auto">
            <a:xfrm>
              <a:off x="3810735" y="404501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49" name="Document"/>
            <p:cNvSpPr>
              <a:spLocks noEditPoints="1" noChangeArrowheads="1"/>
            </p:cNvSpPr>
            <p:nvPr/>
          </p:nvSpPr>
          <p:spPr bwMode="auto">
            <a:xfrm>
              <a:off x="5120982" y="404501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3240871" y="2414496"/>
              <a:ext cx="2555265" cy="1600678"/>
              <a:chOff x="720591" y="1904696"/>
              <a:chExt cx="2555265" cy="160067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1377008" y="2132856"/>
                <a:ext cx="18988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/>
              <p:cNvCxnSpPr/>
              <p:nvPr/>
            </p:nvCxnSpPr>
            <p:spPr>
              <a:xfrm rot="16200000">
                <a:off x="605425" y="3387618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グループ化 51"/>
            <p:cNvGrpSpPr/>
            <p:nvPr/>
          </p:nvGrpSpPr>
          <p:grpSpPr>
            <a:xfrm>
              <a:off x="3243461" y="3559355"/>
              <a:ext cx="2030497" cy="461487"/>
              <a:chOff x="2929" y="1904696"/>
              <a:chExt cx="2030497" cy="461487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2929" y="2133261"/>
                <a:ext cx="203049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ile"/>
            <p:cNvSpPr>
              <a:spLocks noEditPoints="1" noChangeArrowheads="1"/>
            </p:cNvSpPr>
            <p:nvPr/>
          </p:nvSpPr>
          <p:spPr bwMode="auto">
            <a:xfrm>
              <a:off x="5508104" y="2927942"/>
              <a:ext cx="57606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E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>
                  <a:solidFill>
                    <a:schemeClr val="accent1"/>
                  </a:solidFill>
                </a:rPr>
                <a:t>.</a:t>
              </a:r>
              <a:r>
                <a:rPr lang="en-US" altLang="ja-JP" dirty="0" err="1" smtClean="0">
                  <a:solidFill>
                    <a:schemeClr val="accent1"/>
                  </a:solidFill>
                </a:rPr>
                <a:t>git</a:t>
              </a:r>
              <a:endParaRPr lang="ja-JP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>
            <a:xfrm rot="16200000">
              <a:off x="5678381" y="2757822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4585262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6241446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7825622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二等辺三角形 50"/>
          <p:cNvSpPr/>
          <p:nvPr/>
        </p:nvSpPr>
        <p:spPr>
          <a:xfrm>
            <a:off x="4578896" y="3609020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二等辺三角形 67"/>
          <p:cNvSpPr/>
          <p:nvPr/>
        </p:nvSpPr>
        <p:spPr>
          <a:xfrm>
            <a:off x="7825622" y="3569215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二等辺三角形 78"/>
          <p:cNvSpPr/>
          <p:nvPr/>
        </p:nvSpPr>
        <p:spPr>
          <a:xfrm>
            <a:off x="6232893" y="3580491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二等辺三角形 80"/>
          <p:cNvSpPr/>
          <p:nvPr/>
        </p:nvSpPr>
        <p:spPr>
          <a:xfrm>
            <a:off x="5023648" y="4581128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二等辺三角形 83"/>
          <p:cNvSpPr/>
          <p:nvPr/>
        </p:nvSpPr>
        <p:spPr>
          <a:xfrm>
            <a:off x="7825622" y="4581128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1 つの角を切り取った四角形 84"/>
          <p:cNvSpPr/>
          <p:nvPr/>
        </p:nvSpPr>
        <p:spPr>
          <a:xfrm>
            <a:off x="4139952" y="4545124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1 つの角を切り取った四角形 85"/>
          <p:cNvSpPr/>
          <p:nvPr/>
        </p:nvSpPr>
        <p:spPr>
          <a:xfrm>
            <a:off x="4773615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7" name="1 つの角を切り取った四角形 86"/>
          <p:cNvSpPr/>
          <p:nvPr/>
        </p:nvSpPr>
        <p:spPr>
          <a:xfrm>
            <a:off x="5436096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1 つの角を切り取った四角形 87"/>
          <p:cNvSpPr/>
          <p:nvPr/>
        </p:nvSpPr>
        <p:spPr>
          <a:xfrm>
            <a:off x="6279445" y="4509120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/>
          <p:cNvCxnSpPr>
            <a:stCxn id="41" idx="4"/>
            <a:endCxn id="51" idx="0"/>
          </p:cNvCxnSpPr>
          <p:nvPr/>
        </p:nvCxnSpPr>
        <p:spPr>
          <a:xfrm flipH="1">
            <a:off x="4871249" y="3284984"/>
            <a:ext cx="2045" cy="32403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51" idx="3"/>
            <a:endCxn id="85" idx="3"/>
          </p:cNvCxnSpPr>
          <p:nvPr/>
        </p:nvCxnSpPr>
        <p:spPr>
          <a:xfrm flipH="1">
            <a:off x="4389985" y="4113076"/>
            <a:ext cx="4812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51" idx="3"/>
            <a:endCxn id="81" idx="0"/>
          </p:cNvCxnSpPr>
          <p:nvPr/>
        </p:nvCxnSpPr>
        <p:spPr>
          <a:xfrm>
            <a:off x="4871249" y="4113076"/>
            <a:ext cx="44475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81" idx="3"/>
            <a:endCxn id="86" idx="3"/>
          </p:cNvCxnSpPr>
          <p:nvPr/>
        </p:nvCxnSpPr>
        <p:spPr>
          <a:xfrm flipH="1">
            <a:off x="5023648" y="5085184"/>
            <a:ext cx="292353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81" idx="3"/>
            <a:endCxn id="87" idx="3"/>
          </p:cNvCxnSpPr>
          <p:nvPr/>
        </p:nvCxnSpPr>
        <p:spPr>
          <a:xfrm>
            <a:off x="5316001" y="5085184"/>
            <a:ext cx="37012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42" idx="2"/>
            <a:endCxn id="41" idx="6"/>
          </p:cNvCxnSpPr>
          <p:nvPr/>
        </p:nvCxnSpPr>
        <p:spPr>
          <a:xfrm flipH="1">
            <a:off x="5161326" y="299695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3" idx="2"/>
            <a:endCxn id="42" idx="6"/>
          </p:cNvCxnSpPr>
          <p:nvPr/>
        </p:nvCxnSpPr>
        <p:spPr>
          <a:xfrm flipH="1">
            <a:off x="6817510" y="299695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42" idx="4"/>
            <a:endCxn id="79" idx="0"/>
          </p:cNvCxnSpPr>
          <p:nvPr/>
        </p:nvCxnSpPr>
        <p:spPr>
          <a:xfrm flipH="1">
            <a:off x="6525246" y="3284984"/>
            <a:ext cx="4232" cy="29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43" idx="4"/>
            <a:endCxn id="68" idx="0"/>
          </p:cNvCxnSpPr>
          <p:nvPr/>
        </p:nvCxnSpPr>
        <p:spPr>
          <a:xfrm>
            <a:off x="8113654" y="3284984"/>
            <a:ext cx="4321" cy="2842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79" idx="3"/>
            <a:endCxn id="88" idx="3"/>
          </p:cNvCxnSpPr>
          <p:nvPr/>
        </p:nvCxnSpPr>
        <p:spPr>
          <a:xfrm>
            <a:off x="6525246" y="4084547"/>
            <a:ext cx="4232" cy="424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79" idx="2"/>
            <a:endCxn id="81" idx="5"/>
          </p:cNvCxnSpPr>
          <p:nvPr/>
        </p:nvCxnSpPr>
        <p:spPr>
          <a:xfrm flipH="1">
            <a:off x="5462177" y="4084547"/>
            <a:ext cx="770716" cy="748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68" idx="3"/>
            <a:endCxn id="84" idx="0"/>
          </p:cNvCxnSpPr>
          <p:nvPr/>
        </p:nvCxnSpPr>
        <p:spPr>
          <a:xfrm>
            <a:off x="8117975" y="4073271"/>
            <a:ext cx="0" cy="50785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84" idx="1"/>
            <a:endCxn id="88" idx="0"/>
          </p:cNvCxnSpPr>
          <p:nvPr/>
        </p:nvCxnSpPr>
        <p:spPr>
          <a:xfrm flipH="1" flipV="1">
            <a:off x="6779511" y="4797152"/>
            <a:ext cx="1192287" cy="360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84" idx="2"/>
            <a:endCxn id="86" idx="0"/>
          </p:cNvCxnSpPr>
          <p:nvPr/>
        </p:nvCxnSpPr>
        <p:spPr>
          <a:xfrm flipH="1">
            <a:off x="5273681" y="5085184"/>
            <a:ext cx="2551941" cy="8640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>
            <a:stCxn id="84" idx="3"/>
            <a:endCxn id="87" idx="0"/>
          </p:cNvCxnSpPr>
          <p:nvPr/>
        </p:nvCxnSpPr>
        <p:spPr>
          <a:xfrm flipH="1">
            <a:off x="5936162" y="5085184"/>
            <a:ext cx="2181813" cy="8640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6588224" y="222759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C00000"/>
                </a:solidFill>
              </a:rPr>
              <a:t>新しいコミットオブジェクト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750496" y="5661248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Tree </a:t>
            </a:r>
            <a:r>
              <a:rPr lang="ja-JP" altLang="en-US" dirty="0"/>
              <a:t>は変更されたが</a:t>
            </a:r>
            <a:endParaRPr lang="en-US" altLang="ja-JP" dirty="0"/>
          </a:p>
          <a:p>
            <a:r>
              <a:rPr lang="en-US" altLang="ja-JP" dirty="0"/>
              <a:t>Blob </a:t>
            </a:r>
            <a:r>
              <a:rPr lang="ja-JP" altLang="en-US" dirty="0"/>
              <a:t>はそのまま</a:t>
            </a:r>
          </a:p>
        </p:txBody>
      </p:sp>
    </p:spTree>
    <p:extLst>
      <p:ext uri="{BB962C8B-B14F-4D97-AF65-F5344CB8AC3E}">
        <p14:creationId xmlns:p14="http://schemas.microsoft.com/office/powerpoint/2010/main" val="6467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オブジェクトのハッシュ値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すべてのオブジェクトの </a:t>
            </a:r>
            <a:r>
              <a:rPr kumimoji="1" lang="en-US" altLang="ja-JP" dirty="0" smtClean="0"/>
              <a:t>SHA-1</a:t>
            </a:r>
            <a:r>
              <a:rPr lang="ja-JP" altLang="en-US" dirty="0"/>
              <a:t> </a:t>
            </a:r>
            <a:r>
              <a:rPr kumimoji="1" lang="ja-JP" altLang="en-US" dirty="0" smtClean="0"/>
              <a:t>ハッシュ</a:t>
            </a:r>
            <a:endParaRPr lang="en-US" altLang="ja-JP" dirty="0"/>
          </a:p>
          <a:p>
            <a:r>
              <a:rPr lang="ja-JP" altLang="en-US" dirty="0" smtClean="0"/>
              <a:t>比較はすべてハッシュ値で行う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世界中で（事実上の）一意性が担保される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SVN</a:t>
            </a:r>
            <a:r>
              <a:rPr lang="ja-JP" altLang="en-US" dirty="0" smtClean="0"/>
              <a:t>など連番リビジョン番号との違い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リポジトリ</a:t>
            </a:r>
            <a:r>
              <a:rPr lang="ja-JP" altLang="en-US" dirty="0"/>
              <a:t>が</a:t>
            </a:r>
            <a:r>
              <a:rPr kumimoji="1" lang="ja-JP" altLang="en-US" dirty="0" smtClean="0"/>
              <a:t>分散</a:t>
            </a:r>
            <a:r>
              <a:rPr kumimoji="1" lang="ja-JP" altLang="en-US" dirty="0"/>
              <a:t>しても</a:t>
            </a:r>
            <a:r>
              <a:rPr kumimoji="1" lang="ja-JP" altLang="en-US" dirty="0" smtClean="0"/>
              <a:t>安心（後述）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リモートとの通信でもハッシュ値</a:t>
            </a:r>
            <a:r>
              <a:rPr kumimoji="1" lang="ja-JP" altLang="en-US" dirty="0"/>
              <a:t>で</a:t>
            </a:r>
            <a:r>
              <a:rPr kumimoji="1" lang="ja-JP" altLang="en-US" dirty="0" smtClean="0"/>
              <a:t>オブジェクトについて判断できるので高速、低負荷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572560" cy="5114948"/>
          </a:xfrm>
        </p:spPr>
        <p:txBody>
          <a:bodyPr/>
          <a:lstStyle/>
          <a:p>
            <a:r>
              <a:rPr kumimoji="1" lang="en-US" altLang="ja-JP" dirty="0" smtClean="0"/>
              <a:t>Commit </a:t>
            </a:r>
            <a:r>
              <a:rPr kumimoji="1" lang="ja-JP" altLang="en-US" dirty="0" smtClean="0"/>
              <a:t>オブジェクト（ハッシュ値）へのポインタ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作成、削除が高速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en-US" altLang="ja-JP" dirty="0" smtClean="0"/>
              <a:t>Commit </a:t>
            </a:r>
            <a:r>
              <a:rPr lang="ja-JP" altLang="en-US" dirty="0" smtClean="0"/>
              <a:t>オブジェクトの親コミットをたどることでブランチが表現できる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ブランチの切り替え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重複</a:t>
            </a:r>
            <a:r>
              <a:rPr lang="ja-JP" altLang="en-US" dirty="0"/>
              <a:t>している</a:t>
            </a:r>
            <a:r>
              <a:rPr lang="ja-JP" altLang="en-US" dirty="0" smtClean="0"/>
              <a:t>オブジェクトをハッシュ値で区別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のリポジトリ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リポジトリ</a:t>
            </a:r>
            <a:r>
              <a:rPr kumimoji="1" lang="ja-JP" altLang="en-US" dirty="0" smtClean="0"/>
              <a:t>　＝　データを</a:t>
            </a:r>
            <a:r>
              <a:rPr lang="ja-JP" altLang="en-US" dirty="0" smtClean="0"/>
              <a:t>貯めるところ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ではリポジトリが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ローカルにある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SVN</a:t>
            </a:r>
            <a:r>
              <a:rPr lang="ja-JP" altLang="en-US" dirty="0" smtClean="0"/>
              <a:t>ではローカルにないことが多い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ローカルのリポジトリに対する操作は高速 </a:t>
            </a:r>
            <a:r>
              <a:rPr lang="en-US" altLang="ja-JP" dirty="0" smtClean="0"/>
              <a:t>(</a:t>
            </a:r>
            <a:r>
              <a:rPr lang="ja-JP" altLang="en-US" dirty="0" smtClean="0"/>
              <a:t>通信不要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push, pull </a:t>
            </a:r>
            <a:r>
              <a:rPr lang="ja-JP" altLang="en-US" dirty="0" smtClean="0"/>
              <a:t>などを使って同期を取る </a:t>
            </a:r>
            <a:r>
              <a:rPr lang="en-US" altLang="ja-JP" dirty="0" smtClean="0"/>
              <a:t>(</a:t>
            </a:r>
            <a:r>
              <a:rPr lang="ja-JP" altLang="en-US" dirty="0" smtClean="0"/>
              <a:t>通信がここで発生</a:t>
            </a:r>
            <a:r>
              <a:rPr lang="en-US" altLang="ja-JP" dirty="0" smtClean="0"/>
              <a:t>)</a:t>
            </a:r>
          </a:p>
          <a:p>
            <a:pPr lvl="1"/>
            <a:endParaRPr lang="en-US" altLang="ja-JP" dirty="0" smtClean="0"/>
          </a:p>
          <a:p>
            <a:r>
              <a:rPr kumimoji="1" lang="ja-JP" altLang="en-US" dirty="0" smtClean="0"/>
              <a:t>手元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リポジトリ</a:t>
            </a:r>
            <a:r>
              <a:rPr kumimoji="1" lang="ja-JP" altLang="en-US" dirty="0"/>
              <a:t>で</a:t>
            </a:r>
            <a:r>
              <a:rPr kumimoji="1" lang="ja-JP" altLang="en-US" dirty="0" smtClean="0"/>
              <a:t>はコンフリクトしない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ブランチの使い方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28596" y="1142984"/>
            <a:ext cx="8229600" cy="5715016"/>
          </a:xfrm>
        </p:spPr>
        <p:txBody>
          <a:bodyPr>
            <a:noAutofit/>
          </a:bodyPr>
          <a:lstStyle/>
          <a:p>
            <a:r>
              <a:rPr lang="ja-JP" altLang="en-US" dirty="0"/>
              <a:t>最初</a:t>
            </a:r>
            <a:r>
              <a:rPr kumimoji="1" lang="ja-JP" altLang="en-US" dirty="0" smtClean="0"/>
              <a:t>は </a:t>
            </a:r>
            <a:r>
              <a:rPr kumimoji="1" lang="en-US" altLang="ja-JP" dirty="0"/>
              <a:t>master</a:t>
            </a:r>
          </a:p>
          <a:p>
            <a:pPr lvl="1"/>
            <a:r>
              <a:rPr kumimoji="1" lang="en-US" altLang="ja-JP" dirty="0" err="1"/>
              <a:t>git</a:t>
            </a:r>
            <a:r>
              <a:rPr kumimoji="1" lang="en-US" altLang="ja-JP" dirty="0"/>
              <a:t> branch</a:t>
            </a:r>
            <a:r>
              <a:rPr lang="ja-JP" altLang="en-US" dirty="0"/>
              <a:t> </a:t>
            </a:r>
            <a:r>
              <a:rPr kumimoji="1" lang="ja-JP" altLang="en-US" dirty="0"/>
              <a:t>で作成</a:t>
            </a:r>
            <a:endParaRPr kumimoji="1" lang="en-US" altLang="ja-JP" dirty="0"/>
          </a:p>
          <a:p>
            <a:pPr lvl="1"/>
            <a:r>
              <a:rPr lang="en-US" altLang="ja-JP" dirty="0" err="1"/>
              <a:t>git</a:t>
            </a:r>
            <a:r>
              <a:rPr lang="en-US" altLang="ja-JP" dirty="0"/>
              <a:t> checkout </a:t>
            </a:r>
            <a:r>
              <a:rPr lang="ja-JP" altLang="en-US" dirty="0"/>
              <a:t>で移動</a:t>
            </a:r>
            <a:endParaRPr kumimoji="1" lang="en-US" altLang="ja-JP" dirty="0"/>
          </a:p>
          <a:p>
            <a:endParaRPr kumimoji="1" lang="en-US" altLang="ja-JP" sz="1600" dirty="0"/>
          </a:p>
          <a:p>
            <a:r>
              <a:rPr lang="ja-JP" altLang="en-US" dirty="0"/>
              <a:t>フィーチャブランチ</a:t>
            </a:r>
            <a:r>
              <a:rPr lang="en-US" altLang="ja-JP" dirty="0"/>
              <a:t>(</a:t>
            </a:r>
            <a:r>
              <a:rPr lang="ja-JP" altLang="en-US" dirty="0"/>
              <a:t>トピックブランチ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機能ごとにブランチをきる</a:t>
            </a:r>
            <a:endParaRPr lang="en-US" altLang="ja-JP" dirty="0"/>
          </a:p>
          <a:p>
            <a:pPr lvl="1"/>
            <a:r>
              <a:rPr kumimoji="1" lang="ja-JP" altLang="en-US" dirty="0"/>
              <a:t>短命なブランチ</a:t>
            </a:r>
            <a:endParaRPr kumimoji="1" lang="en-US" altLang="ja-JP" dirty="0"/>
          </a:p>
          <a:p>
            <a:endParaRPr kumimoji="1" lang="en-US" altLang="ja-JP" sz="1600" dirty="0"/>
          </a:p>
          <a:p>
            <a:r>
              <a:rPr lang="ja-JP" altLang="en-US" dirty="0"/>
              <a:t>さまざまなプラクティス</a:t>
            </a:r>
            <a:endParaRPr lang="en-US" altLang="ja-JP" dirty="0"/>
          </a:p>
          <a:p>
            <a:pPr lvl="1"/>
            <a:r>
              <a:rPr lang="en-US" b="1" dirty="0"/>
              <a:t>A successful </a:t>
            </a:r>
            <a:r>
              <a:rPr lang="en-US" b="1" dirty="0" err="1"/>
              <a:t>Git</a:t>
            </a:r>
            <a:r>
              <a:rPr lang="en-US" b="1" dirty="0"/>
              <a:t> branching model</a:t>
            </a:r>
            <a:endParaRPr kumimoji="1" lang="en-US" altLang="ja-JP" dirty="0"/>
          </a:p>
          <a:p>
            <a:pPr lvl="2"/>
            <a:r>
              <a:rPr lang="ja-JP" altLang="en-US" sz="1600" dirty="0"/>
              <a:t>英語：</a:t>
            </a:r>
            <a:r>
              <a:rPr lang="en-US" sz="1600" dirty="0">
                <a:hlinkClick r:id="rId3"/>
              </a:rPr>
              <a:t> http://nvie.com/posts/a-successful-git-branching-model/</a:t>
            </a:r>
            <a:endParaRPr lang="en-US" altLang="ja-JP" sz="1600" dirty="0"/>
          </a:p>
          <a:p>
            <a:pPr lvl="2"/>
            <a:r>
              <a:rPr kumimoji="1" lang="ja-JP" altLang="en-US" sz="1400" dirty="0"/>
              <a:t>日本語：</a:t>
            </a:r>
            <a:r>
              <a:rPr lang="en-US" sz="1400" dirty="0">
                <a:hlinkClick r:id="rId4"/>
              </a:rPr>
              <a:t>http://keijinsonyaban.blogspot.com/2010/10/successful-git-branching-model.html</a:t>
            </a:r>
            <a:endParaRPr kumimoji="1" lang="en-US" altLang="ja-JP" sz="14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ブランチのイメージ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845956" y="385762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845956" y="45720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2354305" y="3723035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0"/>
            <a:endCxn id="9" idx="2"/>
          </p:cNvCxnSpPr>
          <p:nvPr/>
        </p:nvCxnSpPr>
        <p:spPr>
          <a:xfrm rot="5400000" flipH="1" flipV="1">
            <a:off x="2346022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726783" y="5286388"/>
            <a:ext cx="6221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 smtClean="0"/>
              <a:t>HEAD </a:t>
            </a:r>
            <a:r>
              <a:rPr kumimoji="1" lang="ja-JP" altLang="en-US" sz="3600" dirty="0" smtClean="0"/>
              <a:t>は</a:t>
            </a:r>
            <a:r>
              <a:rPr lang="ja-JP" altLang="en-US" sz="3600" dirty="0"/>
              <a:t>現在</a:t>
            </a:r>
            <a:r>
              <a:rPr lang="ja-JP" altLang="en-US" sz="3600" dirty="0" smtClean="0"/>
              <a:t>のブランチを表す</a:t>
            </a:r>
            <a:endParaRPr kumimoji="1" lang="ja-JP" altLang="en-US" sz="3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branch 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845956" y="385762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845956" y="45720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2354305" y="3723035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0"/>
            <a:endCxn id="9" idx="2"/>
          </p:cNvCxnSpPr>
          <p:nvPr/>
        </p:nvCxnSpPr>
        <p:spPr>
          <a:xfrm rot="5400000" flipH="1" flipV="1">
            <a:off x="2346022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845956" y="2285992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3" idx="2"/>
          </p:cNvCxnSpPr>
          <p:nvPr/>
        </p:nvCxnSpPr>
        <p:spPr>
          <a:xfrm rot="5400000">
            <a:off x="2380282" y="2820318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checkout </a:t>
            </a:r>
            <a:r>
              <a:rPr lang="en-US" altLang="ja-JP" dirty="0">
                <a:solidFill>
                  <a:srgbClr val="FF0000"/>
                </a:solidFill>
              </a:rPr>
              <a:t>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845956" y="385762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2354305" y="3723035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845956" y="2285992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3" idx="2"/>
          </p:cNvCxnSpPr>
          <p:nvPr/>
        </p:nvCxnSpPr>
        <p:spPr>
          <a:xfrm rot="5400000">
            <a:off x="2380282" y="2820318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845956" y="1643050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15" idx="2"/>
            <a:endCxn id="13" idx="0"/>
          </p:cNvCxnSpPr>
          <p:nvPr/>
        </p:nvCxnSpPr>
        <p:spPr>
          <a:xfrm rot="5400000">
            <a:off x="2381741" y="217883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845956" y="45720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0"/>
          </p:cNvCxnSpPr>
          <p:nvPr/>
        </p:nvCxnSpPr>
        <p:spPr>
          <a:xfrm rot="5400000" flipH="1" flipV="1">
            <a:off x="2346022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996"/>
            <a:ext cx="8229600" cy="1143000"/>
          </a:xfrm>
        </p:spPr>
        <p:txBody>
          <a:bodyPr/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edit &amp; </a:t>
            </a:r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commit 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845956" y="385762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2354305" y="3723035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741543" y="10001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19" idx="2"/>
          </p:cNvCxnSpPr>
          <p:nvPr/>
        </p:nvCxnSpPr>
        <p:spPr>
          <a:xfrm rot="5400000">
            <a:off x="5277328" y="15358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845956" y="2285992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26" idx="2"/>
          </p:cNvCxnSpPr>
          <p:nvPr/>
        </p:nvCxnSpPr>
        <p:spPr>
          <a:xfrm rot="5400000">
            <a:off x="2380282" y="2820318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845956" y="1643050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6" idx="0"/>
          </p:cNvCxnSpPr>
          <p:nvPr/>
        </p:nvCxnSpPr>
        <p:spPr>
          <a:xfrm rot="5400000">
            <a:off x="2381741" y="217883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3" grpId="0" animBg="1"/>
      <p:bldP spid="19" grpId="0" animBg="1"/>
      <p:bldP spid="26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49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checkout master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845956" y="3856537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2354305" y="3721944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845162" y="4490193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>
            <a:stCxn id="25" idx="0"/>
            <a:endCxn id="9" idx="2"/>
          </p:cNvCxnSpPr>
          <p:nvPr/>
        </p:nvCxnSpPr>
        <p:spPr>
          <a:xfrm rot="5400000" flipH="1" flipV="1">
            <a:off x="2385987" y="4387282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741543" y="10001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18" idx="2"/>
          </p:cNvCxnSpPr>
          <p:nvPr/>
        </p:nvCxnSpPr>
        <p:spPr>
          <a:xfrm rot="5400000">
            <a:off x="5277328" y="15358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edit; </a:t>
            </a:r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commit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312783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3821132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311989" y="513422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12bae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5" idx="0"/>
            <a:endCxn id="9" idx="2"/>
          </p:cNvCxnSpPr>
          <p:nvPr/>
        </p:nvCxnSpPr>
        <p:spPr>
          <a:xfrm rot="5400000" flipH="1" flipV="1">
            <a:off x="3852814" y="5031315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45956" y="3856537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19" idx="0"/>
          </p:cNvCxnSpPr>
          <p:nvPr/>
        </p:nvCxnSpPr>
        <p:spPr>
          <a:xfrm rot="16200000" flipV="1">
            <a:off x="2354305" y="3721944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845162" y="4490193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>
            <a:stCxn id="26" idx="0"/>
            <a:endCxn id="19" idx="2"/>
          </p:cNvCxnSpPr>
          <p:nvPr/>
        </p:nvCxnSpPr>
        <p:spPr>
          <a:xfrm rot="5400000" flipH="1" flipV="1">
            <a:off x="2385987" y="4387282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  <p:bldP spid="27" grpId="0" animBg="1"/>
      <p:bldP spid="19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merge 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5086316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5594665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5085522" y="513422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12bae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5" idx="0"/>
            <a:endCxn id="9" idx="2"/>
          </p:cNvCxnSpPr>
          <p:nvPr/>
        </p:nvCxnSpPr>
        <p:spPr>
          <a:xfrm rot="5400000" flipH="1" flipV="1">
            <a:off x="5626347" y="5031315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5098733" y="3571876"/>
            <a:ext cx="1214446" cy="662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ccb32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17" idx="2"/>
            <a:endCxn id="21" idx="0"/>
          </p:cNvCxnSpPr>
          <p:nvPr/>
        </p:nvCxnSpPr>
        <p:spPr>
          <a:xfrm rot="16200000" flipH="1">
            <a:off x="5241609" y="3107529"/>
            <a:ext cx="642942" cy="28575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7" idx="3"/>
            <a:endCxn id="21" idx="1"/>
          </p:cNvCxnSpPr>
          <p:nvPr/>
        </p:nvCxnSpPr>
        <p:spPr>
          <a:xfrm>
            <a:off x="4598667" y="3903089"/>
            <a:ext cx="50006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55576" y="5786454"/>
            <a:ext cx="6159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両方の変更点を問題ない形で持つ</a:t>
            </a:r>
            <a:endParaRPr kumimoji="1" lang="ja-JP" altLang="en-US" sz="32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3312783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26" idx="0"/>
          </p:cNvCxnSpPr>
          <p:nvPr/>
        </p:nvCxnSpPr>
        <p:spPr>
          <a:xfrm rot="16200000" flipV="1">
            <a:off x="3821132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311989" y="513422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3" idx="0"/>
            <a:endCxn id="26" idx="2"/>
          </p:cNvCxnSpPr>
          <p:nvPr/>
        </p:nvCxnSpPr>
        <p:spPr>
          <a:xfrm rot="5400000" flipH="1" flipV="1">
            <a:off x="3852814" y="5031315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  <p:bldP spid="21" grpId="0" animBg="1"/>
      <p:bldP spid="34" grpId="0"/>
      <p:bldP spid="26" grpId="0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reset --hard 23ca1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836490" y="3878884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2344839" y="3744291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835696" y="4512540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12bae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5" idx="0"/>
            <a:endCxn id="9" idx="2"/>
          </p:cNvCxnSpPr>
          <p:nvPr/>
        </p:nvCxnSpPr>
        <p:spPr>
          <a:xfrm rot="5400000" flipH="1" flipV="1">
            <a:off x="2376521" y="4409629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5098733" y="3571876"/>
            <a:ext cx="1214446" cy="662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ccb32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17" idx="2"/>
            <a:endCxn id="21" idx="0"/>
          </p:cNvCxnSpPr>
          <p:nvPr/>
        </p:nvCxnSpPr>
        <p:spPr>
          <a:xfrm rot="16200000" flipH="1">
            <a:off x="5241609" y="3107529"/>
            <a:ext cx="642942" cy="28575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7" idx="3"/>
            <a:endCxn id="21" idx="1"/>
          </p:cNvCxnSpPr>
          <p:nvPr/>
        </p:nvCxnSpPr>
        <p:spPr>
          <a:xfrm>
            <a:off x="4598667" y="3903089"/>
            <a:ext cx="50006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086316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26" idx="0"/>
          </p:cNvCxnSpPr>
          <p:nvPr/>
        </p:nvCxnSpPr>
        <p:spPr>
          <a:xfrm rot="16200000" flipV="1">
            <a:off x="5594665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5085522" y="513422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>
            <a:stCxn id="33" idx="0"/>
            <a:endCxn id="26" idx="2"/>
          </p:cNvCxnSpPr>
          <p:nvPr/>
        </p:nvCxnSpPr>
        <p:spPr>
          <a:xfrm rot="5400000" flipH="1" flipV="1">
            <a:off x="5626347" y="5031315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  <p:bldP spid="26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merge 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5540326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995936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  <a:endCxn id="17" idx="0"/>
          </p:cNvCxnSpPr>
          <p:nvPr/>
        </p:nvCxnSpPr>
        <p:spPr>
          <a:xfrm>
            <a:off x="4638878" y="2071678"/>
            <a:ext cx="781326" cy="19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5537408" y="957704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12bae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5" idx="2"/>
            <a:endCxn id="9" idx="0"/>
          </p:cNvCxnSpPr>
          <p:nvPr/>
        </p:nvCxnSpPr>
        <p:spPr>
          <a:xfrm>
            <a:off x="6180350" y="1386332"/>
            <a:ext cx="2918" cy="256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5098733" y="3571876"/>
            <a:ext cx="1214446" cy="662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ccb32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17" idx="2"/>
            <a:endCxn id="21" idx="0"/>
          </p:cNvCxnSpPr>
          <p:nvPr/>
        </p:nvCxnSpPr>
        <p:spPr>
          <a:xfrm rot="16200000" flipH="1">
            <a:off x="5241609" y="3107529"/>
            <a:ext cx="642942" cy="28575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7" idx="3"/>
            <a:endCxn id="21" idx="1"/>
          </p:cNvCxnSpPr>
          <p:nvPr/>
        </p:nvCxnSpPr>
        <p:spPr>
          <a:xfrm>
            <a:off x="4598667" y="3903089"/>
            <a:ext cx="50006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cxnSp>
        <p:nvCxnSpPr>
          <p:cNvPr id="12" name="直線矢印コネクタ 11"/>
          <p:cNvCxnSpPr>
            <a:stCxn id="9" idx="2"/>
            <a:endCxn id="17" idx="0"/>
          </p:cNvCxnSpPr>
          <p:nvPr/>
        </p:nvCxnSpPr>
        <p:spPr>
          <a:xfrm flipH="1">
            <a:off x="5420204" y="2071678"/>
            <a:ext cx="763064" cy="19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717198" y="5247845"/>
            <a:ext cx="6617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ブランチ</a:t>
            </a:r>
            <a:r>
              <a:rPr lang="ja-JP" altLang="en-US" sz="3200" dirty="0" smtClean="0"/>
              <a:t>を</a:t>
            </a:r>
            <a:r>
              <a:rPr lang="ja-JP" altLang="en-US" sz="3200" dirty="0"/>
              <a:t>移動するだけ</a:t>
            </a:r>
            <a:r>
              <a:rPr lang="ja-JP" altLang="en-US" sz="3200" dirty="0" smtClean="0"/>
              <a:t>でマージ完了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→</a:t>
            </a:r>
            <a:r>
              <a:rPr kumimoji="1" lang="en-US" altLang="ja-JP" sz="3200" dirty="0" smtClean="0"/>
              <a:t>fast forward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merge</a:t>
            </a:r>
            <a:endParaRPr kumimoji="1" lang="ja-JP" altLang="en-US" sz="3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836490" y="3878884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26" idx="0"/>
          </p:cNvCxnSpPr>
          <p:nvPr/>
        </p:nvCxnSpPr>
        <p:spPr>
          <a:xfrm rot="16200000" flipV="1">
            <a:off x="2344839" y="3744291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835696" y="4512540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4" idx="0"/>
            <a:endCxn id="26" idx="2"/>
          </p:cNvCxnSpPr>
          <p:nvPr/>
        </p:nvCxnSpPr>
        <p:spPr>
          <a:xfrm rot="5400000" flipH="1" flipV="1">
            <a:off x="2376521" y="4409629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36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6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5" grpId="0" animBg="1"/>
      <p:bldP spid="30" grpId="0"/>
      <p:bldP spid="26" grpId="0" animBg="1"/>
      <p:bldP spid="34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rogit.org/figures/ch5/18333fig0501-t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0" y="1285860"/>
            <a:ext cx="4762500" cy="2381250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多人数開発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1043608" y="1285860"/>
            <a:ext cx="4906888" cy="67667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SVN</a:t>
            </a:r>
            <a:r>
              <a:rPr kumimoji="1" lang="ja-JP" altLang="en-US" dirty="0" smtClean="0"/>
              <a:t>では１リポジトリ複数ツリー</a:t>
            </a:r>
            <a:endParaRPr kumimoji="1" lang="en-US" altLang="ja-JP" dirty="0" smtClean="0"/>
          </a:p>
        </p:txBody>
      </p:sp>
      <p:pic>
        <p:nvPicPr>
          <p:cNvPr id="15362" name="Picture 2" descr="http://progit.org/figures/ch5/18333fig0502-t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96" y="3714752"/>
            <a:ext cx="5286380" cy="2135699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347864" y="6453336"/>
            <a:ext cx="559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Figures from Pro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lang="en-US" dirty="0" smtClean="0">
                <a:hlinkClick r:id="rId4"/>
              </a:rPr>
              <a:t>http://progit.org/book/ja/ch5-1.html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SCMBC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資料</a:t>
            </a:r>
            <a:endParaRPr kumimoji="1" lang="ja-JP" altLang="en-US" dirty="0"/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>
          <a:xfrm>
            <a:off x="4381500" y="5776664"/>
            <a:ext cx="4762500" cy="676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では個人がリポジトリを持つ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reset --hard 12bae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348658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3857007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347864" y="513422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12bae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5" idx="0"/>
            <a:endCxn id="9" idx="2"/>
          </p:cNvCxnSpPr>
          <p:nvPr/>
        </p:nvCxnSpPr>
        <p:spPr>
          <a:xfrm rot="5400000" flipH="1" flipV="1">
            <a:off x="3888689" y="5031315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5098733" y="3571876"/>
            <a:ext cx="1214446" cy="662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ccb32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17" idx="2"/>
            <a:endCxn id="21" idx="0"/>
          </p:cNvCxnSpPr>
          <p:nvPr/>
        </p:nvCxnSpPr>
        <p:spPr>
          <a:xfrm rot="16200000" flipH="1">
            <a:off x="5241609" y="3107529"/>
            <a:ext cx="642942" cy="28575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7" idx="3"/>
            <a:endCxn id="21" idx="1"/>
          </p:cNvCxnSpPr>
          <p:nvPr/>
        </p:nvCxnSpPr>
        <p:spPr>
          <a:xfrm>
            <a:off x="4598667" y="3903089"/>
            <a:ext cx="50006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540326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995936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30" idx="2"/>
          </p:cNvCxnSpPr>
          <p:nvPr/>
        </p:nvCxnSpPr>
        <p:spPr>
          <a:xfrm>
            <a:off x="4638878" y="2071678"/>
            <a:ext cx="781326" cy="19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5537408" y="957704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4" idx="2"/>
            <a:endCxn id="26" idx="0"/>
          </p:cNvCxnSpPr>
          <p:nvPr/>
        </p:nvCxnSpPr>
        <p:spPr>
          <a:xfrm>
            <a:off x="6180350" y="1386332"/>
            <a:ext cx="2918" cy="256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26" idx="2"/>
          </p:cNvCxnSpPr>
          <p:nvPr/>
        </p:nvCxnSpPr>
        <p:spPr>
          <a:xfrm flipH="1">
            <a:off x="5420204" y="2071678"/>
            <a:ext cx="763064" cy="19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5" grpId="0" animBg="1"/>
      <p:bldP spid="26" grpId="0" animBg="1"/>
      <p:bldP spid="30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/>
              <a:t>ちょっと表記を変更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348658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3857007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347864" y="513422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5" idx="0"/>
            <a:endCxn id="9" idx="2"/>
          </p:cNvCxnSpPr>
          <p:nvPr/>
        </p:nvCxnSpPr>
        <p:spPr>
          <a:xfrm rot="5400000" flipH="1" flipV="1">
            <a:off x="3888689" y="5031315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5098733" y="3571876"/>
            <a:ext cx="1214446" cy="662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17" idx="2"/>
            <a:endCxn id="21" idx="0"/>
          </p:cNvCxnSpPr>
          <p:nvPr/>
        </p:nvCxnSpPr>
        <p:spPr>
          <a:xfrm rot="16200000" flipH="1">
            <a:off x="5241609" y="3107529"/>
            <a:ext cx="642942" cy="28575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7" idx="3"/>
            <a:endCxn id="21" idx="1"/>
          </p:cNvCxnSpPr>
          <p:nvPr/>
        </p:nvCxnSpPr>
        <p:spPr>
          <a:xfrm>
            <a:off x="4598667" y="3903089"/>
            <a:ext cx="50006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1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2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checkout 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348658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3857007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5098733" y="3571876"/>
            <a:ext cx="1214446" cy="662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17" idx="2"/>
            <a:endCxn id="21" idx="0"/>
          </p:cNvCxnSpPr>
          <p:nvPr/>
        </p:nvCxnSpPr>
        <p:spPr>
          <a:xfrm rot="16200000" flipH="1">
            <a:off x="5241609" y="3107529"/>
            <a:ext cx="642942" cy="28575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7" idx="3"/>
            <a:endCxn id="21" idx="1"/>
          </p:cNvCxnSpPr>
          <p:nvPr/>
        </p:nvCxnSpPr>
        <p:spPr>
          <a:xfrm>
            <a:off x="4598667" y="3903089"/>
            <a:ext cx="50006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741543" y="10001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26" idx="2"/>
          </p:cNvCxnSpPr>
          <p:nvPr/>
        </p:nvCxnSpPr>
        <p:spPr>
          <a:xfrm rot="5400000">
            <a:off x="5277328" y="15358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347864" y="513422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>
            <a:stCxn id="25" idx="0"/>
          </p:cNvCxnSpPr>
          <p:nvPr/>
        </p:nvCxnSpPr>
        <p:spPr>
          <a:xfrm rot="5400000" flipH="1" flipV="1">
            <a:off x="3888689" y="5031315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8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rebase master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348658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3857007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6454468" y="386617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6988794" y="4400504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5098733" y="3571876"/>
            <a:ext cx="1214446" cy="662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17" idx="2"/>
            <a:endCxn id="21" idx="0"/>
          </p:cNvCxnSpPr>
          <p:nvPr/>
        </p:nvCxnSpPr>
        <p:spPr>
          <a:xfrm rot="16200000" flipH="1">
            <a:off x="5241609" y="3107529"/>
            <a:ext cx="642942" cy="28575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7" idx="3"/>
            <a:endCxn id="21" idx="1"/>
          </p:cNvCxnSpPr>
          <p:nvPr/>
        </p:nvCxnSpPr>
        <p:spPr>
          <a:xfrm>
            <a:off x="4598667" y="3903089"/>
            <a:ext cx="50006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454468" y="322323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26" idx="2"/>
          </p:cNvCxnSpPr>
          <p:nvPr/>
        </p:nvCxnSpPr>
        <p:spPr>
          <a:xfrm rot="5400000">
            <a:off x="6990253" y="37590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5097146" y="4509120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1’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6525906" y="4509120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2’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5" name="直線矢印コネクタ 34"/>
          <p:cNvCxnSpPr>
            <a:stCxn id="27" idx="3"/>
            <a:endCxn id="33" idx="1"/>
          </p:cNvCxnSpPr>
          <p:nvPr/>
        </p:nvCxnSpPr>
        <p:spPr>
          <a:xfrm>
            <a:off x="4598667" y="3903089"/>
            <a:ext cx="498479" cy="937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3" idx="3"/>
            <a:endCxn id="34" idx="1"/>
          </p:cNvCxnSpPr>
          <p:nvPr/>
        </p:nvCxnSpPr>
        <p:spPr>
          <a:xfrm>
            <a:off x="6311592" y="4840333"/>
            <a:ext cx="21431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32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741543" y="10001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38" idx="2"/>
          </p:cNvCxnSpPr>
          <p:nvPr/>
        </p:nvCxnSpPr>
        <p:spPr>
          <a:xfrm rot="5400000">
            <a:off x="5277328" y="15358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95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33" grpId="0" animBg="1"/>
      <p:bldP spid="34" grpId="0" animBg="1"/>
      <p:bldP spid="32" grpId="0" animBg="1"/>
      <p:bldP spid="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図が見にくいのでマージコミットを消す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348658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3857007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6454468" y="386617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6988794" y="4400504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SCMBC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資料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6454468" y="322323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26" idx="2"/>
          </p:cNvCxnSpPr>
          <p:nvPr/>
        </p:nvCxnSpPr>
        <p:spPr>
          <a:xfrm rot="5400000">
            <a:off x="6990253" y="37590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5097146" y="4509120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1’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6525906" y="4509120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2’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5" name="直線矢印コネクタ 34"/>
          <p:cNvCxnSpPr>
            <a:stCxn id="27" idx="3"/>
            <a:endCxn id="33" idx="1"/>
          </p:cNvCxnSpPr>
          <p:nvPr/>
        </p:nvCxnSpPr>
        <p:spPr>
          <a:xfrm>
            <a:off x="4598667" y="3903089"/>
            <a:ext cx="498479" cy="937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3" idx="3"/>
            <a:endCxn id="34" idx="1"/>
          </p:cNvCxnSpPr>
          <p:nvPr/>
        </p:nvCxnSpPr>
        <p:spPr>
          <a:xfrm>
            <a:off x="6311592" y="4840333"/>
            <a:ext cx="21431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755576" y="5786454"/>
            <a:ext cx="4647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fast forward</a:t>
            </a:r>
            <a:r>
              <a:rPr lang="ja-JP" altLang="en-US" sz="3200" dirty="0"/>
              <a:t> </a:t>
            </a:r>
            <a:r>
              <a:rPr lang="en-US" altLang="ja-JP" sz="3200" dirty="0" smtClean="0"/>
              <a:t>merge</a:t>
            </a:r>
            <a:r>
              <a:rPr lang="ja-JP" altLang="en-US" sz="3200" dirty="0" smtClean="0"/>
              <a:t>可能！</a:t>
            </a:r>
            <a:endParaRPr kumimoji="1" lang="ja-JP" altLang="en-US" sz="3200" dirty="0"/>
          </a:p>
        </p:txBody>
      </p:sp>
      <p:sp>
        <p:nvSpPr>
          <p:cNvPr id="25" name="角丸四角形 24"/>
          <p:cNvSpPr/>
          <p:nvPr/>
        </p:nvSpPr>
        <p:spPr>
          <a:xfrm>
            <a:off x="5098733" y="3571876"/>
            <a:ext cx="1214446" cy="662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endCxn id="25" idx="0"/>
          </p:cNvCxnSpPr>
          <p:nvPr/>
        </p:nvCxnSpPr>
        <p:spPr>
          <a:xfrm rot="16200000" flipH="1">
            <a:off x="5241609" y="3107529"/>
            <a:ext cx="642942" cy="28575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endCxn id="25" idx="1"/>
          </p:cNvCxnSpPr>
          <p:nvPr/>
        </p:nvCxnSpPr>
        <p:spPr>
          <a:xfrm>
            <a:off x="4598667" y="3903089"/>
            <a:ext cx="50006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2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実は</a:t>
            </a:r>
            <a:r>
              <a:rPr kumimoji="1" lang="en-US" altLang="ja-JP" dirty="0" smtClean="0"/>
              <a:t>SVN</a:t>
            </a:r>
            <a:r>
              <a:rPr kumimoji="1" lang="ja-JP" altLang="en-US" dirty="0" smtClean="0"/>
              <a:t>でもやってた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870292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5378641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未コミット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7" idx="3"/>
            <a:endCxn id="32" idx="1"/>
          </p:cNvCxnSpPr>
          <p:nvPr/>
        </p:nvCxnSpPr>
        <p:spPr>
          <a:xfrm flipV="1">
            <a:off x="4598667" y="3903088"/>
            <a:ext cx="253803" cy="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358124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自分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3892450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55576" y="5786454"/>
            <a:ext cx="6179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競合が発生して</a:t>
            </a:r>
            <a:r>
              <a:rPr kumimoji="1" lang="ja-JP" altLang="en-US" sz="3200" dirty="0" smtClean="0"/>
              <a:t>コミットできない・・・</a:t>
            </a:r>
            <a:endParaRPr kumimoji="1" lang="ja-JP" altLang="en-US" sz="3200" dirty="0"/>
          </a:p>
        </p:txBody>
      </p:sp>
      <p:sp>
        <p:nvSpPr>
          <p:cNvPr id="32" name="角丸四角形 31"/>
          <p:cNvSpPr/>
          <p:nvPr/>
        </p:nvSpPr>
        <p:spPr>
          <a:xfrm>
            <a:off x="4852470" y="3571875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2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SVN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時の競合の解決≒</a:t>
            </a:r>
            <a:r>
              <a:rPr lang="en-US" altLang="ja-JP" dirty="0" smtClean="0"/>
              <a:t>rebase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870292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5378641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6408557" y="2900331"/>
            <a:ext cx="1214446" cy="662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未コミット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stCxn id="32" idx="3"/>
            <a:endCxn id="14" idx="1"/>
          </p:cNvCxnSpPr>
          <p:nvPr/>
        </p:nvCxnSpPr>
        <p:spPr>
          <a:xfrm flipV="1">
            <a:off x="6066916" y="3231544"/>
            <a:ext cx="341641" cy="6715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7" idx="3"/>
            <a:endCxn id="32" idx="1"/>
          </p:cNvCxnSpPr>
          <p:nvPr/>
        </p:nvCxnSpPr>
        <p:spPr>
          <a:xfrm flipV="1">
            <a:off x="4598667" y="3903088"/>
            <a:ext cx="253803" cy="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6382460" y="2276872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自分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6916786" y="2811198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55576" y="5786454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競合を解決・・・ここが</a:t>
            </a:r>
            <a:r>
              <a:rPr lang="en-US" altLang="ja-JP" sz="3200" dirty="0" smtClean="0"/>
              <a:t>rebase</a:t>
            </a:r>
            <a:r>
              <a:rPr lang="ja-JP" altLang="en-US" sz="3200" dirty="0" smtClean="0"/>
              <a:t>っぽい</a:t>
            </a:r>
            <a:endParaRPr kumimoji="1" lang="ja-JP" altLang="en-US" sz="3200" dirty="0"/>
          </a:p>
        </p:txBody>
      </p:sp>
      <p:sp>
        <p:nvSpPr>
          <p:cNvPr id="32" name="角丸四角形 31"/>
          <p:cNvSpPr/>
          <p:nvPr/>
        </p:nvSpPr>
        <p:spPr>
          <a:xfrm>
            <a:off x="4852470" y="3571875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未コミット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線矢印コネクタ 18"/>
          <p:cNvCxnSpPr>
            <a:endCxn id="18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358124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自分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21" idx="2"/>
          </p:cNvCxnSpPr>
          <p:nvPr/>
        </p:nvCxnSpPr>
        <p:spPr>
          <a:xfrm rot="5400000">
            <a:off x="3892450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3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5" grpId="0"/>
      <p:bldP spid="18" grpId="0" animBg="1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2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SVN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時の競合の解決≒</a:t>
            </a:r>
            <a:r>
              <a:rPr lang="en-US" altLang="ja-JP" dirty="0" smtClean="0"/>
              <a:t>rebase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6382460" y="3839285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6890809" y="3704692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6408557" y="2900331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stCxn id="32" idx="3"/>
            <a:endCxn id="14" idx="1"/>
          </p:cNvCxnSpPr>
          <p:nvPr/>
        </p:nvCxnSpPr>
        <p:spPr>
          <a:xfrm flipV="1">
            <a:off x="6066916" y="3231544"/>
            <a:ext cx="341641" cy="6715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7" idx="3"/>
            <a:endCxn id="32" idx="1"/>
          </p:cNvCxnSpPr>
          <p:nvPr/>
        </p:nvCxnSpPr>
        <p:spPr>
          <a:xfrm flipV="1">
            <a:off x="4598667" y="3903088"/>
            <a:ext cx="253803" cy="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6382460" y="2276872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自分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6916786" y="2811198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55576" y="5786454"/>
            <a:ext cx="8127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そしてコミット！ただしこの作業はやり直し不可</a:t>
            </a:r>
            <a:endParaRPr kumimoji="1" lang="ja-JP" altLang="en-US" sz="3200" dirty="0"/>
          </a:p>
        </p:txBody>
      </p:sp>
      <p:sp>
        <p:nvSpPr>
          <p:cNvPr id="32" name="角丸四角形 31"/>
          <p:cNvSpPr/>
          <p:nvPr/>
        </p:nvSpPr>
        <p:spPr>
          <a:xfrm>
            <a:off x="4852470" y="3571875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7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分散リポジトリ</a:t>
            </a:r>
            <a:r>
              <a:rPr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600" y="1285860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1600" y="4214818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114476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86112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直線矢印コネクタ 10"/>
          <p:cNvCxnSpPr>
            <a:stCxn id="6" idx="3"/>
            <a:endCxn id="8" idx="1"/>
          </p:cNvCxnSpPr>
          <p:nvPr/>
        </p:nvCxnSpPr>
        <p:spPr>
          <a:xfrm>
            <a:off x="2175557" y="2432502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1114476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686112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直線矢印コネクタ 17"/>
          <p:cNvCxnSpPr>
            <a:stCxn id="15" idx="3"/>
            <a:endCxn id="17" idx="1"/>
          </p:cNvCxnSpPr>
          <p:nvPr/>
        </p:nvCxnSpPr>
        <p:spPr>
          <a:xfrm>
            <a:off x="2175557" y="5361460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下矢印 19"/>
          <p:cNvSpPr/>
          <p:nvPr/>
        </p:nvSpPr>
        <p:spPr>
          <a:xfrm>
            <a:off x="2543236" y="3286124"/>
            <a:ext cx="873831" cy="1123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43368" y="3357562"/>
            <a:ext cx="2490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 clone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SCMBC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資料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分散リポジトリ</a:t>
            </a:r>
            <a:r>
              <a:rPr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600" y="1285860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1600" y="4214818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114476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86112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直線矢印コネクタ 10"/>
          <p:cNvCxnSpPr>
            <a:stCxn id="6" idx="3"/>
            <a:endCxn id="8" idx="1"/>
          </p:cNvCxnSpPr>
          <p:nvPr/>
        </p:nvCxnSpPr>
        <p:spPr>
          <a:xfrm>
            <a:off x="2175557" y="2432502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1114476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686112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直線矢印コネクタ 17"/>
          <p:cNvCxnSpPr>
            <a:stCxn id="15" idx="3"/>
            <a:endCxn id="17" idx="1"/>
          </p:cNvCxnSpPr>
          <p:nvPr/>
        </p:nvCxnSpPr>
        <p:spPr>
          <a:xfrm>
            <a:off x="2175557" y="5361460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71600" y="3481844"/>
            <a:ext cx="724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リポジトリはバラバラに成長するが、区別できる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SCMBC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資料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4264632" y="2141482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924c3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3" name="直線矢印コネクタ 22"/>
          <p:cNvCxnSpPr>
            <a:endCxn id="22" idx="1"/>
          </p:cNvCxnSpPr>
          <p:nvPr/>
        </p:nvCxnSpPr>
        <p:spPr>
          <a:xfrm flipV="1">
            <a:off x="3751034" y="2430868"/>
            <a:ext cx="513598" cy="16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267632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7128d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5" name="直線矢印コネクタ 24"/>
          <p:cNvCxnSpPr>
            <a:endCxn id="24" idx="1"/>
          </p:cNvCxnSpPr>
          <p:nvPr/>
        </p:nvCxnSpPr>
        <p:spPr>
          <a:xfrm flipV="1">
            <a:off x="3754034" y="5361460"/>
            <a:ext cx="513598" cy="16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多人数開発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共有リポジトリに </a:t>
            </a:r>
            <a:r>
              <a:rPr lang="en-US" altLang="ja-JP" dirty="0" smtClean="0"/>
              <a:t>pull, push </a:t>
            </a:r>
            <a:r>
              <a:rPr lang="ja-JP" altLang="en-US" dirty="0" smtClean="0"/>
              <a:t>をする</a:t>
            </a:r>
            <a:endParaRPr lang="en-US" altLang="ja-JP" dirty="0" smtClean="0"/>
          </a:p>
          <a:p>
            <a:r>
              <a:rPr lang="ja-JP" altLang="en-US" dirty="0" smtClean="0"/>
              <a:t>共有リポジトリは複数ある場合も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CI</a:t>
            </a:r>
            <a:r>
              <a:rPr lang="ja-JP" altLang="en-US" dirty="0" smtClean="0"/>
              <a:t>サーバとステージング用と</a:t>
            </a:r>
            <a:r>
              <a:rPr lang="ja-JP" altLang="en-US" dirty="0" err="1" smtClean="0"/>
              <a:t>、、、</a:t>
            </a:r>
            <a:endParaRPr lang="ja-JP" altLang="en-US" dirty="0" smtClean="0"/>
          </a:p>
          <a:p>
            <a:endParaRPr kumimoji="1" lang="ja-JP" altLang="en-US" dirty="0"/>
          </a:p>
        </p:txBody>
      </p:sp>
      <p:pic>
        <p:nvPicPr>
          <p:cNvPr id="4" name="Picture 2" descr="http://progit.org/figures/ch5/18333fig0502-t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780928"/>
            <a:ext cx="7643834" cy="3088111"/>
          </a:xfrm>
          <a:prstGeom prst="rect">
            <a:avLst/>
          </a:prstGeom>
          <a:noFill/>
        </p:spPr>
      </p:pic>
      <p:sp>
        <p:nvSpPr>
          <p:cNvPr id="5" name="テキスト ボックス 4"/>
          <p:cNvSpPr txBox="1"/>
          <p:nvPr/>
        </p:nvSpPr>
        <p:spPr>
          <a:xfrm>
            <a:off x="3347864" y="6453336"/>
            <a:ext cx="559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Figures from Pro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lang="en-US" dirty="0" smtClean="0">
                <a:hlinkClick r:id="rId3"/>
              </a:rPr>
              <a:t>http://progit.org/book/ja/ch5-1.html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fetch origin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71600" y="1285860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1600" y="4214818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114476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86112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直線矢印コネクタ 10"/>
          <p:cNvCxnSpPr>
            <a:stCxn id="6" idx="3"/>
            <a:endCxn id="8" idx="1"/>
          </p:cNvCxnSpPr>
          <p:nvPr/>
        </p:nvCxnSpPr>
        <p:spPr>
          <a:xfrm>
            <a:off x="2175557" y="2432502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1114476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686112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直線矢印コネクタ 17"/>
          <p:cNvCxnSpPr>
            <a:stCxn id="15" idx="3"/>
            <a:endCxn id="17" idx="1"/>
          </p:cNvCxnSpPr>
          <p:nvPr/>
        </p:nvCxnSpPr>
        <p:spPr>
          <a:xfrm>
            <a:off x="2175557" y="5361460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403648" y="348184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変更分</a:t>
            </a:r>
            <a:r>
              <a:rPr lang="ja-JP" altLang="en-US" sz="2800" dirty="0" smtClean="0"/>
              <a:t>だけ取得</a:t>
            </a:r>
            <a:endParaRPr lang="ja-JP" altLang="en-US" sz="28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SCMBC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資料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4257526" y="2141482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924c3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3" name="直線矢印コネクタ 22"/>
          <p:cNvCxnSpPr>
            <a:endCxn id="22" idx="1"/>
          </p:cNvCxnSpPr>
          <p:nvPr/>
        </p:nvCxnSpPr>
        <p:spPr>
          <a:xfrm flipV="1">
            <a:off x="3743928" y="2430868"/>
            <a:ext cx="513598" cy="16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251900" y="544522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7128d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5" name="直線矢印コネクタ 24"/>
          <p:cNvCxnSpPr>
            <a:endCxn id="24" idx="1"/>
          </p:cNvCxnSpPr>
          <p:nvPr/>
        </p:nvCxnSpPr>
        <p:spPr>
          <a:xfrm>
            <a:off x="3735302" y="5361460"/>
            <a:ext cx="516598" cy="3731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下矢印 25"/>
          <p:cNvSpPr/>
          <p:nvPr/>
        </p:nvSpPr>
        <p:spPr>
          <a:xfrm>
            <a:off x="4355976" y="3286124"/>
            <a:ext cx="873831" cy="1123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4248899" y="4665920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924c3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8" name="直線矢印コネクタ 27"/>
          <p:cNvCxnSpPr>
            <a:endCxn id="27" idx="1"/>
          </p:cNvCxnSpPr>
          <p:nvPr/>
        </p:nvCxnSpPr>
        <p:spPr>
          <a:xfrm flipV="1">
            <a:off x="3735302" y="4955306"/>
            <a:ext cx="513597" cy="40615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071259" y="4312769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origin/master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379708" y="583932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6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merge origin/master;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push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71600" y="1285860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1600" y="4214818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114476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86112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直線矢印コネクタ 10"/>
          <p:cNvCxnSpPr>
            <a:stCxn id="6" idx="3"/>
            <a:endCxn id="8" idx="1"/>
          </p:cNvCxnSpPr>
          <p:nvPr/>
        </p:nvCxnSpPr>
        <p:spPr>
          <a:xfrm>
            <a:off x="2175557" y="2432502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1114476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686112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直線矢印コネクタ 17"/>
          <p:cNvCxnSpPr>
            <a:stCxn id="15" idx="3"/>
            <a:endCxn id="17" idx="1"/>
          </p:cNvCxnSpPr>
          <p:nvPr/>
        </p:nvCxnSpPr>
        <p:spPr>
          <a:xfrm>
            <a:off x="2175557" y="5361460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707904" y="348184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変更点</a:t>
            </a:r>
            <a:r>
              <a:rPr lang="ja-JP" altLang="en-US" sz="2800" dirty="0" smtClean="0"/>
              <a:t>を通知</a:t>
            </a:r>
            <a:endParaRPr lang="ja-JP" altLang="en-US" sz="28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SCMBC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資料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4257526" y="2141482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924c3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3" name="直線矢印コネクタ 22"/>
          <p:cNvCxnSpPr>
            <a:endCxn id="22" idx="1"/>
          </p:cNvCxnSpPr>
          <p:nvPr/>
        </p:nvCxnSpPr>
        <p:spPr>
          <a:xfrm flipV="1">
            <a:off x="3743928" y="2430868"/>
            <a:ext cx="513598" cy="16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251900" y="544522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7128d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5" name="直線矢印コネクタ 24"/>
          <p:cNvCxnSpPr>
            <a:endCxn id="24" idx="1"/>
          </p:cNvCxnSpPr>
          <p:nvPr/>
        </p:nvCxnSpPr>
        <p:spPr>
          <a:xfrm>
            <a:off x="3735302" y="5361460"/>
            <a:ext cx="516598" cy="3731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下矢印 25"/>
          <p:cNvSpPr/>
          <p:nvPr/>
        </p:nvSpPr>
        <p:spPr>
          <a:xfrm rot="10800000">
            <a:off x="5930417" y="3286124"/>
            <a:ext cx="873831" cy="1123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4248899" y="4665920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924c3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8" name="直線矢印コネクタ 27"/>
          <p:cNvCxnSpPr>
            <a:endCxn id="27" idx="1"/>
          </p:cNvCxnSpPr>
          <p:nvPr/>
        </p:nvCxnSpPr>
        <p:spPr>
          <a:xfrm flipV="1">
            <a:off x="3735302" y="4955306"/>
            <a:ext cx="513597" cy="40615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588224" y="4653136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origin/master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820035" y="55892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5815175" y="508518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直線矢印コネクタ 33"/>
          <p:cNvCxnSpPr>
            <a:stCxn id="24" idx="3"/>
            <a:endCxn id="33" idx="1"/>
          </p:cNvCxnSpPr>
          <p:nvPr/>
        </p:nvCxnSpPr>
        <p:spPr>
          <a:xfrm flipV="1">
            <a:off x="5312981" y="5374570"/>
            <a:ext cx="502194" cy="3600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3"/>
            <a:endCxn id="33" idx="1"/>
          </p:cNvCxnSpPr>
          <p:nvPr/>
        </p:nvCxnSpPr>
        <p:spPr>
          <a:xfrm>
            <a:off x="5309980" y="4955306"/>
            <a:ext cx="505195" cy="41926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5815175" y="2141482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23ca1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4259877" y="2743717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7128d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38" name="直線矢印コネクタ 37"/>
          <p:cNvCxnSpPr>
            <a:stCxn id="22" idx="3"/>
            <a:endCxn id="36" idx="1"/>
          </p:cNvCxnSpPr>
          <p:nvPr/>
        </p:nvCxnSpPr>
        <p:spPr>
          <a:xfrm>
            <a:off x="5318607" y="2430868"/>
            <a:ext cx="496568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3"/>
            <a:endCxn id="37" idx="1"/>
          </p:cNvCxnSpPr>
          <p:nvPr/>
        </p:nvCxnSpPr>
        <p:spPr>
          <a:xfrm>
            <a:off x="3747193" y="2432502"/>
            <a:ext cx="512684" cy="60060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7" idx="3"/>
            <a:endCxn id="36" idx="1"/>
          </p:cNvCxnSpPr>
          <p:nvPr/>
        </p:nvCxnSpPr>
        <p:spPr>
          <a:xfrm flipV="1">
            <a:off x="5320958" y="2430868"/>
            <a:ext cx="494217" cy="60223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さいごに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05744"/>
          </a:xfrm>
        </p:spPr>
        <p:txBody>
          <a:bodyPr/>
          <a:lstStyle/>
          <a:p>
            <a:r>
              <a:rPr lang="ja-JP" altLang="en-US" dirty="0" smtClean="0"/>
              <a:t>オブジェクトを理解し、</a:t>
            </a:r>
            <a:endParaRPr lang="en-US" altLang="ja-JP" dirty="0" smtClean="0"/>
          </a:p>
          <a:p>
            <a:r>
              <a:rPr lang="ja-JP" altLang="en-US" dirty="0" smtClean="0"/>
              <a:t>ブランチの考え方を理解し、</a:t>
            </a:r>
            <a:endParaRPr lang="en-US" altLang="ja-JP" dirty="0" smtClean="0"/>
          </a:p>
          <a:p>
            <a:r>
              <a:rPr lang="ja-JP" altLang="en-US" dirty="0" smtClean="0"/>
              <a:t>コミットグラフを頭に思い浮かべることができれば勝てる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600" y="3481844"/>
            <a:ext cx="724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そう</a:t>
            </a:r>
            <a:r>
              <a:rPr lang="ja-JP" altLang="en-US" sz="2800" dirty="0" smtClean="0"/>
              <a:t>すれば</a:t>
            </a:r>
            <a:r>
              <a:rPr lang="en-US" altLang="ja-JP" sz="2800" dirty="0" smtClean="0"/>
              <a:t>reset</a:t>
            </a:r>
            <a:r>
              <a:rPr lang="ja-JP" altLang="en-US" sz="2800" dirty="0" smtClean="0"/>
              <a:t>とか</a:t>
            </a:r>
            <a:r>
              <a:rPr lang="en-US" altLang="ja-JP" sz="2800" dirty="0" smtClean="0"/>
              <a:t>rebase</a:t>
            </a:r>
            <a:r>
              <a:rPr lang="ja-JP" altLang="en-US" sz="2800" dirty="0" smtClean="0"/>
              <a:t>も理解しやすいよ！</a:t>
            </a:r>
            <a:endParaRPr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1680" y="4005064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みんなで</a:t>
            </a:r>
            <a:r>
              <a:rPr lang="en-US" altLang="ja-JP" sz="2800" dirty="0" smtClean="0"/>
              <a:t>reset/rebase</a:t>
            </a:r>
            <a:r>
              <a:rPr lang="ja-JP" altLang="en-US" sz="2800" dirty="0" smtClean="0"/>
              <a:t>しまくろう！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190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lang="ja-JP" altLang="en-US" dirty="0"/>
              <a:t> </a:t>
            </a:r>
            <a:r>
              <a:rPr lang="ja-JP" altLang="en-US" dirty="0" smtClean="0"/>
              <a:t>のオブジェクト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すべて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Immutable</a:t>
            </a:r>
            <a:r>
              <a:rPr lang="en-US" altLang="ja-JP" dirty="0" smtClean="0"/>
              <a:t> </a:t>
            </a:r>
          </a:p>
          <a:p>
            <a:pPr lvl="1"/>
            <a:r>
              <a:rPr lang="ja-JP" altLang="en-US" dirty="0"/>
              <a:t>作成されたら</a:t>
            </a:r>
            <a:r>
              <a:rPr lang="ja-JP" altLang="en-US" dirty="0" smtClean="0"/>
              <a:t>破棄されないかぎり変更されない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Blob</a:t>
            </a:r>
            <a:r>
              <a:rPr lang="ja-JP" altLang="en-US" dirty="0"/>
              <a:t> 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ファイル</a:t>
            </a:r>
            <a:r>
              <a:rPr lang="ja-JP" altLang="en-US" dirty="0"/>
              <a:t>の中身</a:t>
            </a:r>
            <a:endParaRPr lang="en-US" altLang="ja-JP" dirty="0" smtClean="0"/>
          </a:p>
          <a:p>
            <a:r>
              <a:rPr kumimoji="1" lang="en-US" altLang="ja-JP" dirty="0" smtClean="0"/>
              <a:t>Tree : </a:t>
            </a:r>
            <a:r>
              <a:rPr kumimoji="1" lang="ja-JP" altLang="en-US" dirty="0" smtClean="0"/>
              <a:t>ディレクトリ構成</a:t>
            </a:r>
            <a:endParaRPr kumimoji="1" lang="en-US" altLang="ja-JP" dirty="0" smtClean="0"/>
          </a:p>
          <a:p>
            <a:r>
              <a:rPr lang="en-US" altLang="ja-JP" dirty="0" smtClean="0"/>
              <a:t>Commit</a:t>
            </a:r>
            <a:r>
              <a:rPr lang="ja-JP" altLang="en-US" dirty="0" smtClean="0"/>
              <a:t> </a:t>
            </a:r>
            <a:r>
              <a:rPr lang="en-US" altLang="ja-JP" dirty="0" smtClean="0"/>
              <a:t>: </a:t>
            </a:r>
            <a:r>
              <a:rPr lang="ja-JP" altLang="en-US" dirty="0" smtClean="0"/>
              <a:t>コミット内容</a:t>
            </a:r>
            <a:endParaRPr lang="en-US" altLang="ja-JP" dirty="0" smtClean="0"/>
          </a:p>
          <a:p>
            <a:r>
              <a:rPr lang="ja-JP" altLang="en-US" dirty="0"/>
              <a:t>（</a:t>
            </a:r>
            <a:r>
              <a:rPr kumimoji="1" lang="en-US" altLang="ja-JP" dirty="0" smtClean="0"/>
              <a:t>Tag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Blob</a:t>
            </a:r>
            <a:r>
              <a:rPr lang="ja-JP" altLang="en-US" dirty="0"/>
              <a:t> </a:t>
            </a:r>
            <a:r>
              <a:rPr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ファイルの中身だけを表す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ファイル名</a:t>
            </a:r>
            <a:r>
              <a:rPr lang="ja-JP" altLang="en-US" dirty="0"/>
              <a:t>など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Tree </a:t>
            </a:r>
            <a:r>
              <a:rPr lang="ja-JP" altLang="en-US" dirty="0" smtClean="0"/>
              <a:t>オブジェクトが保持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Tree</a:t>
            </a:r>
            <a:r>
              <a:rPr lang="ja-JP" altLang="en-US" dirty="0"/>
              <a:t> </a:t>
            </a:r>
            <a:r>
              <a:rPr lang="ja-JP" altLang="en-US" dirty="0" smtClean="0"/>
              <a:t>や </a:t>
            </a:r>
            <a:r>
              <a:rPr lang="en-US" altLang="ja-JP" dirty="0" smtClean="0"/>
              <a:t>Commit </a:t>
            </a:r>
            <a:r>
              <a:rPr lang="ja-JP" altLang="en-US" dirty="0" smtClean="0"/>
              <a:t>をまたいで参照される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このため</a:t>
            </a:r>
            <a:r>
              <a:rPr kumimoji="1" lang="ja-JP" altLang="en-US" dirty="0" smtClean="0"/>
              <a:t>に </a:t>
            </a:r>
            <a:r>
              <a:rPr kumimoji="1" lang="en-US" altLang="ja-JP" dirty="0" smtClean="0"/>
              <a:t>Immutable </a:t>
            </a:r>
            <a:r>
              <a:rPr kumimoji="1" lang="ja-JP" altLang="en-US" dirty="0" smtClean="0"/>
              <a:t>になっている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差分ではなく、スナップショット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Tree </a:t>
            </a:r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r>
              <a:rPr kumimoji="1" lang="ja-JP" altLang="en-US" dirty="0" smtClean="0"/>
              <a:t>ディレクトリ構成を表す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子ファイル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子ディレクトリ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同一のオブジェクトは複数のツリーから参照される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ディスクの空間効率をよくするため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le"/>
          <p:cNvSpPr>
            <a:spLocks noEditPoints="1" noChangeArrowheads="1"/>
          </p:cNvSpPr>
          <p:nvPr/>
        </p:nvSpPr>
        <p:spPr bwMode="auto">
          <a:xfrm>
            <a:off x="995862" y="2291271"/>
            <a:ext cx="762292" cy="476433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/</a:t>
            </a:r>
            <a:endParaRPr lang="ja-JP" altLang="en-US" dirty="0"/>
          </a:p>
        </p:txBody>
      </p:sp>
      <p:sp>
        <p:nvSpPr>
          <p:cNvPr id="5" name="Document"/>
          <p:cNvSpPr>
            <a:spLocks noEditPoints="1" noChangeArrowheads="1"/>
          </p:cNvSpPr>
          <p:nvPr/>
        </p:nvSpPr>
        <p:spPr bwMode="auto">
          <a:xfrm>
            <a:off x="539552" y="3414724"/>
            <a:ext cx="305954" cy="4093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a</a:t>
            </a:r>
            <a:endParaRPr lang="ja-JP" altLang="en-US" dirty="0"/>
          </a:p>
        </p:txBody>
      </p:sp>
      <p:sp>
        <p:nvSpPr>
          <p:cNvPr id="6" name="File"/>
          <p:cNvSpPr>
            <a:spLocks noEditPoints="1" noChangeArrowheads="1"/>
          </p:cNvSpPr>
          <p:nvPr/>
        </p:nvSpPr>
        <p:spPr bwMode="auto">
          <a:xfrm>
            <a:off x="1843163" y="3393549"/>
            <a:ext cx="508194" cy="451724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t</a:t>
            </a:r>
            <a:endParaRPr lang="ja-JP" altLang="en-US" dirty="0"/>
          </a:p>
        </p:txBody>
      </p:sp>
      <p:sp>
        <p:nvSpPr>
          <p:cNvPr id="7" name="Document"/>
          <p:cNvSpPr>
            <a:spLocks noEditPoints="1" noChangeArrowheads="1"/>
          </p:cNvSpPr>
          <p:nvPr/>
        </p:nvSpPr>
        <p:spPr bwMode="auto">
          <a:xfrm>
            <a:off x="1290455" y="4531793"/>
            <a:ext cx="305954" cy="4093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b</a:t>
            </a:r>
            <a:endParaRPr lang="ja-JP" altLang="en-US" dirty="0"/>
          </a:p>
        </p:txBody>
      </p:sp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2600702" y="4531793"/>
            <a:ext cx="305954" cy="4093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c</a:t>
            </a:r>
            <a:endParaRPr lang="ja-JP" altLang="en-US" dirty="0"/>
          </a:p>
        </p:txBody>
      </p:sp>
      <p:sp>
        <p:nvSpPr>
          <p:cNvPr id="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実ファイルと </a:t>
            </a:r>
            <a:r>
              <a:rPr lang="en-US" altLang="ja-JP" dirty="0" err="1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 </a:t>
            </a:r>
            <a:r>
              <a:rPr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grpSp>
        <p:nvGrpSpPr>
          <p:cNvPr id="23" name="グループ化 22"/>
          <p:cNvGrpSpPr/>
          <p:nvPr/>
        </p:nvGrpSpPr>
        <p:grpSpPr>
          <a:xfrm>
            <a:off x="720590" y="2901278"/>
            <a:ext cx="1312836" cy="461487"/>
            <a:chOff x="720590" y="1904696"/>
            <a:chExt cx="1312836" cy="461487"/>
          </a:xfrm>
        </p:grpSpPr>
        <p:cxnSp>
          <p:nvCxnSpPr>
            <p:cNvPr id="10" name="直線コネクタ 9"/>
            <p:cNvCxnSpPr/>
            <p:nvPr/>
          </p:nvCxnSpPr>
          <p:spPr>
            <a:xfrm>
              <a:off x="720590" y="2132856"/>
              <a:ext cx="1312836" cy="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rot="16200000">
              <a:off x="1256362" y="2019862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rot="16200000">
              <a:off x="605424" y="2248427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rot="16200000">
              <a:off x="1915671" y="2248427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グループ化 29"/>
          <p:cNvGrpSpPr/>
          <p:nvPr/>
        </p:nvGrpSpPr>
        <p:grpSpPr>
          <a:xfrm>
            <a:off x="1440842" y="4046137"/>
            <a:ext cx="1312836" cy="461487"/>
            <a:chOff x="720590" y="1904696"/>
            <a:chExt cx="1312836" cy="461487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720590" y="2132856"/>
              <a:ext cx="1312836" cy="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rot="16200000">
              <a:off x="1256362" y="2019862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rot="16200000">
              <a:off x="605424" y="2248427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rot="16200000">
              <a:off x="1915671" y="2248427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/>
          <p:cNvGrpSpPr/>
          <p:nvPr/>
        </p:nvGrpSpPr>
        <p:grpSpPr>
          <a:xfrm>
            <a:off x="3258658" y="1619508"/>
            <a:ext cx="5818386" cy="3956820"/>
            <a:chOff x="3258658" y="1619508"/>
            <a:chExt cx="5818386" cy="3956820"/>
          </a:xfrm>
        </p:grpSpPr>
        <p:sp>
          <p:nvSpPr>
            <p:cNvPr id="20" name="角丸四角形 19"/>
            <p:cNvSpPr/>
            <p:nvPr/>
          </p:nvSpPr>
          <p:spPr>
            <a:xfrm>
              <a:off x="4644008" y="1988840"/>
              <a:ext cx="2088232" cy="994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100644 25b351.. a</a:t>
              </a:r>
            </a:p>
            <a:p>
              <a:pPr algn="ctr"/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40000  219852.. </a:t>
              </a:r>
              <a:r>
                <a: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endPara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5868144" y="3314104"/>
              <a:ext cx="2016224" cy="9978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100644 989209.. b</a:t>
              </a:r>
            </a:p>
            <a:p>
              <a:pPr algn="ctr"/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100755 1b0938.. c</a:t>
              </a:r>
              <a:endPara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4803690" y="4843708"/>
              <a:ext cx="1928826" cy="7229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Blob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</a:t>
              </a:r>
              <a:r>
                <a:rPr kumimoji="1"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100101101101</a:t>
              </a:r>
              <a:endPara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7144096" y="4843708"/>
              <a:ext cx="1928826" cy="7326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Blob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kumimoji="1"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0010101100101</a:t>
              </a:r>
              <a:endPara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3264100" y="3316567"/>
              <a:ext cx="1928826" cy="7229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Blob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00100110101001</a:t>
              </a:r>
              <a:endPara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>
              <a:stCxn id="20" idx="2"/>
              <a:endCxn id="27" idx="0"/>
            </p:cNvCxnSpPr>
            <p:nvPr/>
          </p:nvCxnSpPr>
          <p:spPr>
            <a:xfrm flipH="1">
              <a:off x="4228513" y="2983371"/>
              <a:ext cx="1459611" cy="333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20" idx="2"/>
              <a:endCxn id="21" idx="0"/>
            </p:cNvCxnSpPr>
            <p:nvPr/>
          </p:nvCxnSpPr>
          <p:spPr>
            <a:xfrm>
              <a:off x="5688124" y="2983371"/>
              <a:ext cx="1188132" cy="330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21" idx="2"/>
              <a:endCxn id="24" idx="0"/>
            </p:cNvCxnSpPr>
            <p:nvPr/>
          </p:nvCxnSpPr>
          <p:spPr>
            <a:xfrm flipH="1">
              <a:off x="5768103" y="4311956"/>
              <a:ext cx="1108153" cy="531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21" idx="2"/>
              <a:endCxn id="25" idx="0"/>
            </p:cNvCxnSpPr>
            <p:nvPr/>
          </p:nvCxnSpPr>
          <p:spPr>
            <a:xfrm>
              <a:off x="6876256" y="4311956"/>
              <a:ext cx="1232253" cy="531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正方形/長方形 2"/>
            <p:cNvSpPr/>
            <p:nvPr/>
          </p:nvSpPr>
          <p:spPr>
            <a:xfrm>
              <a:off x="4644008" y="1619508"/>
              <a:ext cx="925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850fc9..</a:t>
              </a:r>
              <a:endPara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258658" y="2944772"/>
              <a:ext cx="9685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25b351..</a:t>
              </a:r>
              <a:endParaRPr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914231" y="2949534"/>
              <a:ext cx="9701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219852..</a:t>
              </a:r>
              <a:endParaRPr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803690" y="4474376"/>
              <a:ext cx="9701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989209..</a:t>
              </a:r>
              <a:endParaRPr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8108509" y="4468521"/>
              <a:ext cx="9685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1b0938..</a:t>
              </a:r>
              <a:endParaRPr lang="ja-JP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Commit </a:t>
            </a:r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14948"/>
          </a:xfrm>
        </p:spPr>
        <p:txBody>
          <a:bodyPr/>
          <a:lstStyle/>
          <a:p>
            <a:r>
              <a:rPr lang="ja-JP" altLang="en-US" dirty="0" smtClean="0"/>
              <a:t>コミット（リビジョンの記録）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コミットした人</a:t>
            </a:r>
            <a:r>
              <a:rPr lang="ja-JP" altLang="en-US" dirty="0" smtClean="0"/>
              <a:t>、時間、</a:t>
            </a:r>
            <a:r>
              <a:rPr kumimoji="1" lang="ja-JP" altLang="en-US" dirty="0" smtClean="0"/>
              <a:t>メッセージ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親コミット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ルート </a:t>
            </a:r>
            <a:r>
              <a:rPr kumimoji="1" lang="en-US" altLang="ja-JP" dirty="0" smtClean="0"/>
              <a:t>Tree</a:t>
            </a:r>
            <a:r>
              <a:rPr lang="ja-JP" altLang="en-US" dirty="0"/>
              <a:t> 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親コミット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通常ひとつ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マージした場合、複数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初回コミットにはない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親コミットを</a:t>
            </a:r>
            <a:r>
              <a:rPr lang="ja-JP" altLang="en-US" dirty="0" smtClean="0"/>
              <a:t>順</a:t>
            </a:r>
            <a:r>
              <a:rPr lang="ja-JP" altLang="en-US" dirty="0"/>
              <a:t>にたどること</a:t>
            </a:r>
            <a:r>
              <a:rPr lang="ja-JP" altLang="en-US" dirty="0" smtClean="0"/>
              <a:t>で歴史</a:t>
            </a:r>
            <a:r>
              <a:rPr lang="ja-JP" altLang="en-US" dirty="0"/>
              <a:t>がわかる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617</TotalTime>
  <Words>1198</Words>
  <Application>Microsoft Office PowerPoint</Application>
  <PresentationFormat>画面に合わせる (4:3)</PresentationFormat>
  <Paragraphs>521</Paragraphs>
  <Slides>42</Slides>
  <Notes>26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3" baseType="lpstr">
      <vt:lpstr>アース</vt:lpstr>
      <vt:lpstr>SCMBC Git 資料</vt:lpstr>
      <vt:lpstr>Git のリポジトリ</vt:lpstr>
      <vt:lpstr>多人数開発</vt:lpstr>
      <vt:lpstr>多人数開発</vt:lpstr>
      <vt:lpstr>Git のオブジェクト</vt:lpstr>
      <vt:lpstr>Blob オブジェクト</vt:lpstr>
      <vt:lpstr>Tree オブジェクト</vt:lpstr>
      <vt:lpstr>実ファイルと Git オブジェクト</vt:lpstr>
      <vt:lpstr>Commit オブジェクト</vt:lpstr>
      <vt:lpstr>コミットメッセージ</vt:lpstr>
      <vt:lpstr>コミットの様子</vt:lpstr>
      <vt:lpstr>git init</vt:lpstr>
      <vt:lpstr>git add .</vt:lpstr>
      <vt:lpstr>git commit</vt:lpstr>
      <vt:lpstr>edit a;</vt:lpstr>
      <vt:lpstr>a を t 配下に移動 (mv a t/a)</vt:lpstr>
      <vt:lpstr>git add -A; git commit</vt:lpstr>
      <vt:lpstr>オブジェクトのハッシュ値</vt:lpstr>
      <vt:lpstr>ブランチ</vt:lpstr>
      <vt:lpstr>ブランチの使い方</vt:lpstr>
      <vt:lpstr>ブランチのイメージ</vt:lpstr>
      <vt:lpstr>git branch b</vt:lpstr>
      <vt:lpstr>git checkout b</vt:lpstr>
      <vt:lpstr>edit &amp; git commit …</vt:lpstr>
      <vt:lpstr>git checkout master</vt:lpstr>
      <vt:lpstr>edit; git commit</vt:lpstr>
      <vt:lpstr>git merge b</vt:lpstr>
      <vt:lpstr>git reset --hard 23ca1</vt:lpstr>
      <vt:lpstr>git merge b</vt:lpstr>
      <vt:lpstr>git reset --hard 12bae</vt:lpstr>
      <vt:lpstr>ちょっと表記を変更</vt:lpstr>
      <vt:lpstr>git checkout b</vt:lpstr>
      <vt:lpstr>git rebase master</vt:lpstr>
      <vt:lpstr>図が見にくいのでマージコミットを消す</vt:lpstr>
      <vt:lpstr>実はSVNでもやってた</vt:lpstr>
      <vt:lpstr>SVNでのUpdate時の競合の解決≒rebase</vt:lpstr>
      <vt:lpstr>SVNでのUpdate時の競合の解決≒rebase</vt:lpstr>
      <vt:lpstr>分散リポジトリの例</vt:lpstr>
      <vt:lpstr>分散リポジトリの例</vt:lpstr>
      <vt:lpstr>git fetch origin</vt:lpstr>
      <vt:lpstr>git merge origin/master; git push</vt:lpstr>
      <vt:lpstr>さいごに</vt:lpstr>
    </vt:vector>
  </TitlesOfParts>
  <Company>tomita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SCMBC Git 資料</dc:title>
  <dc:creator>tomita</dc:creator>
  <cp:lastModifiedBy>bleis-tift</cp:lastModifiedBy>
  <cp:revision>237</cp:revision>
  <dcterms:created xsi:type="dcterms:W3CDTF">2011-11-14T17:10:09Z</dcterms:created>
  <dcterms:modified xsi:type="dcterms:W3CDTF">2011-11-20T09:48:34Z</dcterms:modified>
</cp:coreProperties>
</file>