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9" r:id="rId14"/>
    <p:sldId id="266" r:id="rId15"/>
    <p:sldId id="270" r:id="rId16"/>
    <p:sldId id="267" r:id="rId17"/>
    <p:sldId id="271" r:id="rId18"/>
    <p:sldId id="268" r:id="rId19"/>
    <p:sldId id="272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3916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2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5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5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72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7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	 	 	 	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fr">
                <a:highlight>
                  <a:srgbClr val="FFFF00"/>
                </a:highlight>
              </a:rPr>
              <a:t>The fundamentals of acoustics are given in Sect. 3.10</a:t>
            </a:r>
            <a:r>
              <a:rPr lang="fr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1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	 	 	 	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fr">
                <a:highlight>
                  <a:srgbClr val="FFFF00"/>
                </a:highlight>
              </a:rPr>
              <a:t>The fundamentals of acoustics are given in Sect. 3.10</a:t>
            </a:r>
            <a:r>
              <a:rPr lang="fr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5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44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6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u="sng"/>
              <a:t>The equation is the basis for operation on condenser microphones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q electric charge applied to the plates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 the distance between the two plates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 the area of the plates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Eo the permittivity constant</a:t>
            </a:r>
          </a:p>
        </p:txBody>
      </p:sp>
    </p:spTree>
    <p:extLst>
      <p:ext uri="{BB962C8B-B14F-4D97-AF65-F5344CB8AC3E}">
        <p14:creationId xmlns:p14="http://schemas.microsoft.com/office/powerpoint/2010/main" val="52272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92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2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File:Patti_Smith_performing_in_Finland,_2007.jp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71225" y="1775225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500"/>
              <a:t>Acoustic Sensors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671225" y="2715925"/>
            <a:ext cx="8093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500" dirty="0" smtClean="0"/>
              <a:t>Keith Bhebe </a:t>
            </a:r>
            <a:r>
              <a:rPr lang="fr" sz="1500" dirty="0"/>
              <a:t>and David Sebaoun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Fibre-Optic Microphones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321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/>
              <a:t>Light is sent in the input fibre-optic cable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/>
              <a:t>It hits the cleaved plane and part of it is reflected while the other one hits the mirror on the diaphragm and is also reflected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/>
              <a:t>Those two beams go through the output fibre-optic cable and interfere with each other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/>
              <a:t>The intensity of the light coming out of the output fibre-optic cable is measured by the photodetector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3800" y="1328175"/>
            <a:ext cx="4495650" cy="3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18338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Piezoelectric Microphones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726138"/>
            <a:ext cx="4520700" cy="38428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dirty="0" smtClean="0"/>
              <a:t>A </a:t>
            </a:r>
            <a:r>
              <a:rPr lang="en-GB" dirty="0"/>
              <a:t>crystal microphone or piezo microphone uses the phenomenon of piezoelectricity—the ability of some materials to produce a voltage when subjected to pressure—to convert vibrations into an electrical </a:t>
            </a:r>
            <a:r>
              <a:rPr lang="en-GB" dirty="0" smtClean="0"/>
              <a:t>signal.</a:t>
            </a:r>
          </a:p>
          <a:p>
            <a:pPr marL="342900" indent="-342900">
              <a:buAutoNum type="arabicPeriod"/>
            </a:pPr>
            <a:r>
              <a:rPr lang="en-GB" dirty="0"/>
              <a:t>Vocal sound waves vibrate air particles which carry the wave through the air. On entering the microphone, the sound waves meet a diaphragm which in turn vibrates at the same frequency. The diaphragm is connected to the crystal. When the vibrations reach a piezoelectric crystal energy is transferred, thus causing small stresses to be placed on the crystal.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51" y="718981"/>
            <a:ext cx="3999900" cy="3849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769"/>
            <a:ext cx="8520600" cy="607800"/>
          </a:xfrm>
        </p:spPr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569"/>
            <a:ext cx="7843345" cy="43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8924"/>
            <a:ext cx="8520600" cy="488634"/>
          </a:xfrm>
        </p:spPr>
        <p:txBody>
          <a:bodyPr/>
          <a:lstStyle/>
          <a:p>
            <a:r>
              <a:rPr lang="en-GB" dirty="0" smtClean="0"/>
              <a:t>How it works!!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567558"/>
            <a:ext cx="7839072" cy="43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63159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Electret Microphones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699" y="695531"/>
            <a:ext cx="5348121" cy="4365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GB" dirty="0" smtClean="0"/>
              <a:t>It </a:t>
            </a:r>
            <a:r>
              <a:rPr lang="en-GB" dirty="0"/>
              <a:t>uses two conducting plates; one is fixed while the other is a vibrating </a:t>
            </a:r>
            <a:r>
              <a:rPr lang="en-GB" dirty="0" smtClean="0"/>
              <a:t>diaphragm. </a:t>
            </a:r>
          </a:p>
          <a:p>
            <a:pPr marL="342900" lvl="0" indent="-342900">
              <a:buAutoNum type="arabicPeriod"/>
            </a:pPr>
            <a:r>
              <a:rPr lang="en-GB" dirty="0"/>
              <a:t>With the diaphragm and the back plate ready to receive sound waves, they work by letting the incoming sound waves from a source of sound from any direction to change the capacitance between the two conducting plates. </a:t>
            </a:r>
            <a:endParaRPr lang="en-GB" dirty="0" smtClean="0"/>
          </a:p>
          <a:p>
            <a:pPr marL="342900" lvl="0" indent="-342900"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diaphragm is the conducting plate that receives the sound waves and it causes the change in capacitance. 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65" y="680690"/>
            <a:ext cx="3328423" cy="1906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49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110455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Dynamic Microphones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718255"/>
            <a:ext cx="5087990" cy="38506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GB" dirty="0" smtClean="0"/>
              <a:t>A </a:t>
            </a:r>
            <a:r>
              <a:rPr lang="en-GB" dirty="0"/>
              <a:t>small movable induction coil, positioned in the magnetic field of a permanent </a:t>
            </a:r>
            <a:r>
              <a:rPr lang="en-GB" dirty="0" smtClean="0"/>
              <a:t>magnet, </a:t>
            </a:r>
            <a:r>
              <a:rPr lang="en-GB" dirty="0"/>
              <a:t>is attached to the diaphragm. </a:t>
            </a:r>
            <a:endParaRPr lang="en-GB" dirty="0" smtClean="0"/>
          </a:p>
          <a:p>
            <a:pPr marL="342900" lvl="0" indent="-342900">
              <a:buAutoNum type="arabicPeriod"/>
            </a:pPr>
            <a:r>
              <a:rPr lang="en-GB" dirty="0" smtClean="0"/>
              <a:t>When </a:t>
            </a:r>
            <a:r>
              <a:rPr lang="en-GB" dirty="0"/>
              <a:t>sound enters through the windscreen of the microphone, the sound wave moves the diaphragm. When the diaphragm vibrates, the coil moves in the magnetic field, producing a varying </a:t>
            </a:r>
            <a:r>
              <a:rPr lang="en-GB" dirty="0" smtClean="0"/>
              <a:t>current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/>
              <a:t>the coil through </a:t>
            </a:r>
            <a:r>
              <a:rPr lang="en-GB" dirty="0" smtClean="0"/>
              <a:t>electromagnetic </a:t>
            </a:r>
            <a:r>
              <a:rPr lang="en-GB" dirty="0"/>
              <a:t>induction</a:t>
            </a:r>
            <a:r>
              <a:rPr lang="en-GB" dirty="0" smtClean="0"/>
              <a:t>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54" y="718255"/>
            <a:ext cx="3492883" cy="3152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83779"/>
            <a:ext cx="5487665" cy="4285096"/>
          </a:xfrm>
        </p:spPr>
        <p:txBody>
          <a:bodyPr/>
          <a:lstStyle/>
          <a:p>
            <a:r>
              <a:rPr lang="en-GB" dirty="0"/>
              <a:t>Patti </a:t>
            </a:r>
            <a:r>
              <a:rPr lang="en-GB" dirty="0" smtClean="0"/>
              <a:t>Smith</a:t>
            </a:r>
            <a:r>
              <a:rPr lang="en-GB" dirty="0"/>
              <a:t> </a:t>
            </a:r>
            <a:r>
              <a:rPr lang="en-GB" dirty="0" smtClean="0"/>
              <a:t>singing </a:t>
            </a:r>
            <a:r>
              <a:rPr lang="en-GB" dirty="0"/>
              <a:t>into a Shure SM58 (dynamic cardioid type) microphone</a:t>
            </a:r>
          </a:p>
          <a:p>
            <a:endParaRPr lang="en-GB" dirty="0"/>
          </a:p>
        </p:txBody>
      </p:sp>
      <p:pic>
        <p:nvPicPr>
          <p:cNvPr id="4" name="Picture 3" descr="https://upload.wikimedia.org/wikipedia/commons/thumb/8/80/Patti_Smith_performing_in_Finland%2C_2007.jpg/220px-Patti_Smith_performing_in_Finland%2C_2007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65" y="559840"/>
            <a:ext cx="3032935" cy="2672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6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79633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Solid-State Acoustic Detectors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699" y="2656490"/>
            <a:ext cx="4812093" cy="21094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dirty="0"/>
              <a:t>A typical acoustic wave device consists of two sets of interdigital transducers. One transducer converts electric field energy into mechanical wave energy; the other converts the mechanical energy back into an electric field.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476907" y="687433"/>
            <a:ext cx="8001000" cy="1908066"/>
            <a:chOff x="0" y="0"/>
            <a:chExt cx="8001000" cy="2527300"/>
          </a:xfrm>
        </p:grpSpPr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0"/>
              <a:ext cx="3657600" cy="25273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1980"/>
              <a:ext cx="3886200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What are acoustic sensors 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are commonly known as Microphones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are pressure transducers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work over a broad spectral range but often exclude very low frequencies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There are many kinds of microphones with different sensitivity, directional characteristics, frequency bandwidth, dynamic range and size</a:t>
            </a:r>
          </a:p>
          <a:p>
            <a:pPr marL="4572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all share the same working principles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50" y="365950"/>
            <a:ext cx="1705925" cy="17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5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769"/>
            <a:ext cx="8520600" cy="607800"/>
          </a:xfrm>
        </p:spPr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569"/>
            <a:ext cx="7843345" cy="43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How do acoustic sensors work 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fr"/>
              <a:t>They are made of 2 essential components :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moving diaphragm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displacement transducer that converts the diaphragm’s deflections into an electrical signal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91" y="2310700"/>
            <a:ext cx="3673824" cy="21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2950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Made of a capsule full of carbon granules in between to metal plates</a:t>
            </a:r>
          </a:p>
          <a:p>
            <a:pPr marL="457200" lvl="0" indent="-228600" rtl="0"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Voltage is applied across the metal plates and a small current flows through the carbon</a:t>
            </a:r>
          </a:p>
          <a:p>
            <a:pPr marL="457200" lvl="0" indent="-228600" rtl="0"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One of the plates acts as a diaphragm</a:t>
            </a:r>
          </a:p>
          <a:p>
            <a:pPr marL="457200" lvl="0" indent="-228600" rtl="0"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 change of pressure deforms the carbon granules, this changes the contact area between the granules and the plates which results in a change of electrical resistance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Resistive Microphones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75" y="673612"/>
            <a:ext cx="3036275" cy="37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Resistive Microphones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775" y="1133101"/>
            <a:ext cx="4045125" cy="30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Condenser Microphones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4300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are made of two parallel-plate capacitors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 vibrations of the plate used as a diaphragm changes the distance between the two plates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When the distance changes, the voltage going through the two plates changes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That voltage can be described as </a:t>
            </a:r>
          </a:p>
        </p:txBody>
      </p:sp>
      <p:pic>
        <p:nvPicPr>
          <p:cNvPr id="120" name="Shape 120" descr="unnamed2.png"/>
          <p:cNvPicPr preferRelativeResize="0"/>
          <p:nvPr/>
        </p:nvPicPr>
        <p:blipFill rotWithShape="1">
          <a:blip r:embed="rId3">
            <a:alphaModFix/>
          </a:blip>
          <a:srcRect l="3716" t="58235" b="35197"/>
          <a:stretch/>
        </p:blipFill>
        <p:spPr>
          <a:xfrm>
            <a:off x="3271375" y="4073275"/>
            <a:ext cx="2785801" cy="33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unnamed.png"/>
          <p:cNvPicPr preferRelativeResize="0"/>
          <p:nvPr/>
        </p:nvPicPr>
        <p:blipFill rotWithShape="1">
          <a:blip r:embed="rId4">
            <a:alphaModFix/>
          </a:blip>
          <a:srcRect l="10378" t="25777" r="12341" b="50958"/>
          <a:stretch/>
        </p:blipFill>
        <p:spPr>
          <a:xfrm>
            <a:off x="4284650" y="3285375"/>
            <a:ext cx="1399251" cy="7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825" y="1229875"/>
            <a:ext cx="3099650" cy="21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Fibre-Optic Microphones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are used in hostile environments : turbojets, rocket engines, etc…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They are made to withstand high temperatures and strong vibrations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➔"/>
            </a:pPr>
            <a:r>
              <a:rPr lang="fr"/>
              <a:t>Some of them are watercooled ex: in rocket engines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25" y="2662026"/>
            <a:ext cx="4019799" cy="17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fr"/>
              <a:t>6 parts :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laser light source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Two fibre-optic cables that are fused together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diaphragm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mirror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cleaved plate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fr"/>
              <a:t>A photodetector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Fibre-Optic Microphones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30410"/>
          <a:stretch/>
        </p:blipFill>
        <p:spPr>
          <a:xfrm>
            <a:off x="3096175" y="2342975"/>
            <a:ext cx="4495650" cy="2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668</Words>
  <Application>Microsoft Office PowerPoint</Application>
  <PresentationFormat>On-screen Show (16:9)</PresentationFormat>
  <Paragraphs>65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Geometric</vt:lpstr>
      <vt:lpstr>Acoustic Sensors</vt:lpstr>
      <vt:lpstr>What are acoustic sensors ?</vt:lpstr>
      <vt:lpstr>HOW DOES IT WORK?</vt:lpstr>
      <vt:lpstr>How do acoustic sensors work ?</vt:lpstr>
      <vt:lpstr>Resistive Microphones</vt:lpstr>
      <vt:lpstr>Resistive Microphones</vt:lpstr>
      <vt:lpstr>Condenser Microphones</vt:lpstr>
      <vt:lpstr>Fibre-Optic Microphones</vt:lpstr>
      <vt:lpstr>Fibre-Optic Microphones</vt:lpstr>
      <vt:lpstr>Fibre-Optic Microphones</vt:lpstr>
      <vt:lpstr>Piezoelectric Microphones</vt:lpstr>
      <vt:lpstr>HOW DOES IT WORK?</vt:lpstr>
      <vt:lpstr>How it works!!</vt:lpstr>
      <vt:lpstr>Electret Microphones</vt:lpstr>
      <vt:lpstr>PowerPoint Presentation</vt:lpstr>
      <vt:lpstr>Dynamic Microphones</vt:lpstr>
      <vt:lpstr>PowerPoint Presentation</vt:lpstr>
      <vt:lpstr>Solid-State Acoustic Detectors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Sensors</dc:title>
  <cp:lastModifiedBy>Nyasha Keith</cp:lastModifiedBy>
  <cp:revision>11</cp:revision>
  <dcterms:modified xsi:type="dcterms:W3CDTF">2017-10-09T03:24:09Z</dcterms:modified>
</cp:coreProperties>
</file>