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0"/>
  </p:notesMasterIdLst>
  <p:sldIdLst>
    <p:sldId id="279" r:id="rId2"/>
    <p:sldId id="358" r:id="rId3"/>
    <p:sldId id="362" r:id="rId4"/>
    <p:sldId id="377" r:id="rId5"/>
    <p:sldId id="378" r:id="rId6"/>
    <p:sldId id="379" r:id="rId7"/>
    <p:sldId id="380" r:id="rId8"/>
    <p:sldId id="3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 Won Kang" initials="SWK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82627" autoAdjust="0"/>
  </p:normalViewPr>
  <p:slideViewPr>
    <p:cSldViewPr snapToGrid="0" snapToObjects="1">
      <p:cViewPr varScale="1">
        <p:scale>
          <a:sx n="76" d="100"/>
          <a:sy n="76" d="100"/>
        </p:scale>
        <p:origin x="5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A0A6E-4663-B348-AECB-A8F6C4E0942D}" type="datetimeFigureOut">
              <a:rPr kumimoji="1" lang="ko-KR" altLang="en-US" smtClean="0"/>
              <a:t>2017-10-17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E2458-1522-6045-95EE-2560C899E8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68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도입서버를</a:t>
            </a:r>
            <a:r>
              <a:rPr lang="ko-KR" altLang="en-US" dirty="0" smtClean="0"/>
              <a:t> 시범운영 서버로 표현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건 이상의 자동화 사례 구축이 필요하다고 판단됨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-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전처리</a:t>
            </a:r>
            <a:r>
              <a:rPr lang="en-US" altLang="ko-KR" dirty="0" smtClean="0"/>
              <a:t>-DB </a:t>
            </a:r>
            <a:r>
              <a:rPr lang="ko-KR" altLang="en-US" dirty="0" smtClean="0"/>
              <a:t>접속 또는 검색엔진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시각화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737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 smtClean="0"/>
              <a:t>년내는</a:t>
            </a:r>
            <a:r>
              <a:rPr lang="ko-KR" altLang="en-US" dirty="0" smtClean="0"/>
              <a:t> 올해 </a:t>
            </a:r>
            <a:r>
              <a:rPr lang="ko-KR" altLang="en-US" dirty="0" err="1" smtClean="0"/>
              <a:t>사업까지를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종료 시까지는 본 </a:t>
            </a:r>
            <a:r>
              <a:rPr lang="ko-KR" altLang="en-US" dirty="0" err="1" smtClean="0"/>
              <a:t>연차과제</a:t>
            </a:r>
            <a:r>
              <a:rPr lang="ko-KR" altLang="en-US" dirty="0" smtClean="0"/>
              <a:t> 중 계속하겠다는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874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공공데이터 포털 기상청 동네예보정보서비스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오픈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이면서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수집방법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dirty="0" smtClean="0"/>
              <a:t>가지 모두 수집이 가능함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메타데이터 확인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오픈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분석에서 말씀하시면서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클릭하면 메타데이터 기본정보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클릭하면 </a:t>
            </a:r>
            <a:r>
              <a:rPr lang="ko-KR" altLang="en-US" baseline="0" dirty="0" err="1" smtClean="0"/>
              <a:t>항목값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예제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4. </a:t>
            </a:r>
            <a:r>
              <a:rPr lang="ko-KR" altLang="en-US" baseline="0" dirty="0" smtClean="0"/>
              <a:t>코드 작성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5. </a:t>
            </a:r>
            <a:r>
              <a:rPr lang="ko-KR" altLang="en-US" baseline="0" dirty="0" smtClean="0"/>
              <a:t>데이터 추출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600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반자동화 코드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저 많은 옵션들을 다 </a:t>
            </a:r>
            <a:r>
              <a:rPr lang="ko-KR" altLang="en-US" smtClean="0"/>
              <a:t>담아내도 고급 기술이 </a:t>
            </a:r>
            <a:r>
              <a:rPr lang="ko-KR" altLang="en-US" dirty="0" smtClean="0"/>
              <a:t>필요함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410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공공데이터 포털의 기상청 데이터보다는</a:t>
            </a:r>
            <a:r>
              <a:rPr lang="ko-KR" altLang="en-US" baseline="0" dirty="0" smtClean="0"/>
              <a:t> 더 체계화되어 있음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그래도 항목별 추출이 가능했으면 하고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오픈</a:t>
            </a:r>
            <a:r>
              <a:rPr lang="en-US" altLang="ko-KR" baseline="0" dirty="0" smtClean="0"/>
              <a:t>API </a:t>
            </a:r>
            <a:r>
              <a:rPr lang="ko-KR" altLang="en-US" baseline="0" dirty="0" smtClean="0"/>
              <a:t>데이터는 데이터 유형에 상관없이 </a:t>
            </a:r>
            <a:r>
              <a:rPr lang="en-US" altLang="ko-KR" baseline="0" dirty="0" smtClean="0"/>
              <a:t>JSON </a:t>
            </a:r>
            <a:r>
              <a:rPr lang="ko-KR" altLang="en-US" baseline="0" dirty="0" smtClean="0"/>
              <a:t>형태로 추출하여 검색엔진이나 </a:t>
            </a:r>
            <a:r>
              <a:rPr lang="en-US" altLang="ko-KR" baseline="0" dirty="0" smtClean="0"/>
              <a:t>NoSQL</a:t>
            </a:r>
            <a:r>
              <a:rPr lang="ko-KR" altLang="en-US" baseline="0" dirty="0" smtClean="0"/>
              <a:t>에 넣는 것이 좋을 듯</a:t>
            </a: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메타데이터 등은 전전 </a:t>
            </a:r>
            <a:r>
              <a:rPr lang="ko-KR" altLang="en-US" baseline="0" dirty="0" err="1" smtClean="0"/>
              <a:t>피티에</a:t>
            </a:r>
            <a:r>
              <a:rPr lang="ko-KR" altLang="en-US" baseline="0" dirty="0" smtClean="0"/>
              <a:t> 있으므로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983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수집기를</a:t>
            </a:r>
            <a:r>
              <a:rPr lang="ko-KR" altLang="en-US" dirty="0" smtClean="0"/>
              <a:t> 만드는 사람에게 가장 좋은 형태가 </a:t>
            </a:r>
            <a:r>
              <a:rPr lang="ko-KR" altLang="en-US" dirty="0" err="1" smtClean="0"/>
              <a:t>아닐런지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항목별로 추출이 가능하기 때문에 </a:t>
            </a:r>
            <a:r>
              <a:rPr lang="ko-KR" altLang="en-US" dirty="0" err="1" smtClean="0"/>
              <a:t>시계열만</a:t>
            </a:r>
            <a:r>
              <a:rPr lang="ko-KR" altLang="en-US" dirty="0" smtClean="0"/>
              <a:t> 고려하면 제일 좋은 형태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0716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최종보고에는 없어도 보고서에는 들어갔으면 좋겠습니다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주피터 노트북과 같이 연구자가 웹을 통해서 이용할 수 있게 하는 것과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오픈</a:t>
            </a:r>
            <a:r>
              <a:rPr lang="en-US" altLang="ko-KR" dirty="0" smtClean="0"/>
              <a:t>API, </a:t>
            </a:r>
            <a:r>
              <a:rPr lang="ko-KR" altLang="en-US" dirty="0" smtClean="0"/>
              <a:t>대시보드 같이 연구자가 양방향으로 이용할 수 있도록 하는 것이 핵심입니다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542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CC83-8337-064F-BF5A-B6A8CA99F0B6}" type="datetime1">
              <a:rPr lang="ko-KR" altLang="en-US" smtClean="0"/>
              <a:t>2017-10-17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2538-4CCC-F147-866B-6B40C4159E20}" type="datetime1">
              <a:rPr lang="ko-KR" altLang="en-US" smtClean="0"/>
              <a:t>2017-10-17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50E0-B466-6D4E-8840-82DB1731899F}" type="datetime1">
              <a:rPr lang="ko-KR" altLang="en-US" smtClean="0"/>
              <a:t>2017-10-17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1914-A1F0-9A42-8B11-379DF8599A22}" type="datetime1">
              <a:rPr lang="ko-KR" altLang="en-US" smtClean="0"/>
              <a:t>2017-10-17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2567"/>
          </a:xfrm>
        </p:spPr>
        <p:txBody>
          <a:bodyPr wrap="square" tIns="72000" bIns="72000">
            <a:normAutofit/>
          </a:bodyPr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BD0-210D-2942-A031-ED43D92BF2D1}" type="datetime1">
              <a:rPr lang="ko-KR" altLang="en-US" smtClean="0"/>
              <a:t>2017-10-17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ED5F-D75F-994B-8D08-9BD13B37D236}" type="datetime1">
              <a:rPr lang="ko-KR" altLang="en-US" smtClean="0"/>
              <a:t>2017-10-17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A283-1DF9-964A-899A-A0640AB30649}" type="datetime1">
              <a:rPr lang="ko-KR" altLang="en-US" smtClean="0"/>
              <a:t>2017-10-17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CCF3-6E8D-C147-B775-5FDFC16B76CD}" type="datetime1">
              <a:rPr lang="ko-KR" altLang="en-US" smtClean="0"/>
              <a:t>2017-10-17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A3C-B9F4-8F42-A34B-06B59E47A5C8}" type="datetime1">
              <a:rPr lang="ko-KR" altLang="en-US" smtClean="0"/>
              <a:t>2017-10-17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BF3A-F522-E840-8B2F-0097F4E55F52}" type="datetime1">
              <a:rPr lang="ko-KR" altLang="en-US" smtClean="0"/>
              <a:t>2017-10-17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24BD-250D-0244-AD2D-CFB3353CC0B4}" type="datetime1">
              <a:rPr lang="ko-KR" altLang="en-US" smtClean="0"/>
              <a:t>2017-10-17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342D-CE56-AC41-ACB4-F1332A63EEAA}" type="datetime1">
              <a:rPr lang="ko-KR" altLang="en-US" smtClean="0"/>
              <a:t>2017-10-17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CCE2-6AFF-6E47-BF58-32B352E8A900}" type="datetime1">
              <a:rPr lang="ko-KR" altLang="en-US" smtClean="0"/>
              <a:t>2017-10-17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9" r:id="rId10"/>
    <p:sldLayoutId id="2147483697" r:id="rId11"/>
    <p:sldLayoutId id="2147483698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(5) </a:t>
            </a:r>
            <a:r>
              <a:rPr kumimoji="1" lang="ko-KR" altLang="en-US" dirty="0"/>
              <a:t>환경분야 빅데이터 </a:t>
            </a:r>
            <a:r>
              <a:rPr kumimoji="1" lang="ko-KR" altLang="en-US" dirty="0" smtClean="0"/>
              <a:t>수집방법연구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[</a:t>
            </a:r>
            <a:r>
              <a:rPr kumimoji="1" lang="ko-KR" altLang="en-US" dirty="0" smtClean="0"/>
              <a:t>한국진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1160760" cy="5398136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데이터 중심 연구 패러다임 대응을 위한 빅데이터 수집방법 연구</a:t>
            </a:r>
            <a:endParaRPr kumimoji="1" lang="en-US" altLang="ko-KR" dirty="0" smtClean="0"/>
          </a:p>
          <a:p>
            <a:pPr marL="0" indent="0">
              <a:buNone/>
            </a:pPr>
            <a:r>
              <a:rPr kumimoji="1" lang="en-US" altLang="ko-KR" sz="2400" dirty="0"/>
              <a:t> </a:t>
            </a:r>
            <a:r>
              <a:rPr kumimoji="1" lang="en-US" altLang="ko-KR" sz="2400" dirty="0" smtClean="0"/>
              <a:t> ※ </a:t>
            </a:r>
            <a:r>
              <a:rPr kumimoji="1" lang="ko-KR" altLang="en-US" sz="2400" dirty="0" smtClean="0"/>
              <a:t>데이터 목록은 환경분야 빅데이터 수집방법 연구</a:t>
            </a:r>
            <a:r>
              <a:rPr kumimoji="1" lang="en-US" altLang="ko-KR" sz="2400" dirty="0" smtClean="0"/>
              <a:t>(BA2017-06)</a:t>
            </a:r>
            <a:r>
              <a:rPr kumimoji="1" lang="ko-KR" altLang="en-US" sz="2400" dirty="0" smtClean="0"/>
              <a:t>에서 정리 예정</a:t>
            </a:r>
            <a:endParaRPr kumimoji="1" lang="en-US" altLang="ko-KR" sz="2400" dirty="0" smtClean="0"/>
          </a:p>
          <a:p>
            <a:r>
              <a:rPr kumimoji="1" lang="ko-KR" altLang="en-US" dirty="0" smtClean="0"/>
              <a:t>공공데이터 포털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활용신청 순위 기준 기상청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한국환경공단 사례</a:t>
            </a:r>
            <a:endParaRPr kumimoji="1" lang="en-US" altLang="ko-KR" dirty="0" smtClean="0"/>
          </a:p>
          <a:p>
            <a:pPr marL="0" indent="0">
              <a:buNone/>
            </a:pPr>
            <a:r>
              <a:rPr kumimoji="1" lang="en-US" altLang="ko-KR" sz="2400" dirty="0"/>
              <a:t> </a:t>
            </a:r>
            <a:r>
              <a:rPr kumimoji="1" lang="en-US" altLang="ko-KR" sz="2400" dirty="0" smtClean="0"/>
              <a:t> 1) (</a:t>
            </a:r>
            <a:r>
              <a:rPr kumimoji="1" lang="ko-KR" altLang="en-US" sz="2400" dirty="0" smtClean="0"/>
              <a:t>공공</a:t>
            </a:r>
            <a:r>
              <a:rPr kumimoji="1" lang="en-US" altLang="ko-KR" sz="2400" dirty="0" smtClean="0"/>
              <a:t>) </a:t>
            </a:r>
            <a:r>
              <a:rPr kumimoji="1" lang="ko-KR" altLang="en-US" sz="2400" dirty="0" smtClean="0"/>
              <a:t>기상청 동네예보정보조회서비스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최근 </a:t>
            </a:r>
            <a:r>
              <a:rPr kumimoji="1" lang="en-US" altLang="ko-KR" sz="2400" dirty="0" smtClean="0"/>
              <a:t>24</a:t>
            </a:r>
            <a:r>
              <a:rPr kumimoji="1" lang="ko-KR" altLang="en-US" sz="2400" dirty="0" smtClean="0"/>
              <a:t>시간</a:t>
            </a:r>
            <a:r>
              <a:rPr kumimoji="1" lang="en-US" altLang="ko-KR" sz="2400" dirty="0" smtClean="0"/>
              <a:t>)(</a:t>
            </a:r>
            <a:r>
              <a:rPr kumimoji="1" lang="ko-KR" altLang="en-US" sz="2400" dirty="0" smtClean="0"/>
              <a:t>통합 코드 </a:t>
            </a:r>
            <a:r>
              <a:rPr kumimoji="1" lang="en-US" altLang="ko-KR" sz="2400" dirty="0" smtClean="0"/>
              <a:t>4</a:t>
            </a:r>
            <a:r>
              <a:rPr kumimoji="1" lang="ko-KR" altLang="en-US" sz="2400" dirty="0" smtClean="0"/>
              <a:t>건</a:t>
            </a:r>
            <a:r>
              <a:rPr kumimoji="1" lang="en-US" altLang="ko-KR" sz="2400" dirty="0" smtClean="0"/>
              <a:t>+)</a:t>
            </a:r>
          </a:p>
          <a:p>
            <a:pPr marL="0" indent="0">
              <a:buNone/>
            </a:pPr>
            <a:r>
              <a:rPr kumimoji="1" lang="en-US" altLang="ko-KR" sz="2400" dirty="0"/>
              <a:t> </a:t>
            </a:r>
            <a:r>
              <a:rPr kumimoji="1" lang="en-US" altLang="ko-KR" sz="2400" dirty="0" smtClean="0"/>
              <a:t> 2) (</a:t>
            </a:r>
            <a:r>
              <a:rPr kumimoji="1" lang="ko-KR" altLang="en-US" sz="2400" dirty="0" smtClean="0"/>
              <a:t>공공</a:t>
            </a:r>
            <a:r>
              <a:rPr kumimoji="1" lang="en-US" altLang="ko-KR" sz="2400" dirty="0" smtClean="0"/>
              <a:t>) </a:t>
            </a:r>
            <a:r>
              <a:rPr kumimoji="1" lang="ko-KR" altLang="en-US" sz="2400" dirty="0" smtClean="0"/>
              <a:t>한국환경공단 대기오염정보 조회 서비스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err="1" smtClean="0"/>
              <a:t>통합코드</a:t>
            </a:r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11</a:t>
            </a:r>
            <a:r>
              <a:rPr kumimoji="1" lang="ko-KR" altLang="en-US" sz="2400" dirty="0" smtClean="0"/>
              <a:t>건</a:t>
            </a:r>
            <a:r>
              <a:rPr kumimoji="1" lang="en-US" altLang="ko-KR" sz="2400" dirty="0" smtClean="0"/>
              <a:t>+)</a:t>
            </a:r>
          </a:p>
          <a:p>
            <a:pPr marL="0" indent="0">
              <a:buNone/>
            </a:pPr>
            <a:r>
              <a:rPr kumimoji="1" lang="en-US" altLang="ko-KR" sz="2400" dirty="0"/>
              <a:t> </a:t>
            </a:r>
            <a:r>
              <a:rPr kumimoji="1" lang="en-US" altLang="ko-KR" sz="2400" dirty="0" smtClean="0"/>
              <a:t> ※ </a:t>
            </a:r>
            <a:r>
              <a:rPr kumimoji="1" lang="ko-KR" altLang="en-US" sz="2400" dirty="0" smtClean="0"/>
              <a:t>기상자료공개포털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코드 </a:t>
            </a:r>
            <a:r>
              <a:rPr kumimoji="1" lang="en-US" altLang="ko-KR" sz="2400" dirty="0" smtClean="0"/>
              <a:t>3</a:t>
            </a:r>
            <a:r>
              <a:rPr kumimoji="1" lang="ko-KR" altLang="en-US" sz="2400" dirty="0" smtClean="0"/>
              <a:t>건</a:t>
            </a:r>
            <a:r>
              <a:rPr kumimoji="1" lang="en-US" altLang="ko-KR" sz="2400" dirty="0" smtClean="0"/>
              <a:t>+), </a:t>
            </a:r>
            <a:r>
              <a:rPr kumimoji="1" lang="ko-KR" altLang="en-US" sz="2400" dirty="0" smtClean="0"/>
              <a:t>에어코리아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코드 </a:t>
            </a:r>
            <a:r>
              <a:rPr kumimoji="1" lang="en-US" altLang="ko-KR" sz="2400" dirty="0" smtClean="0"/>
              <a:t>20</a:t>
            </a:r>
            <a:r>
              <a:rPr kumimoji="1" lang="ko-KR" altLang="en-US" sz="2400" dirty="0" smtClean="0"/>
              <a:t>건</a:t>
            </a:r>
            <a:r>
              <a:rPr kumimoji="1" lang="en-US" altLang="ko-KR" sz="2400" dirty="0" smtClean="0"/>
              <a:t>+)</a:t>
            </a:r>
          </a:p>
          <a:p>
            <a:pPr marL="0" indent="0">
              <a:buNone/>
            </a:pPr>
            <a:r>
              <a:rPr kumimoji="1" lang="en-US" altLang="ko-KR" sz="2400" dirty="0" smtClean="0"/>
              <a:t>  ※ </a:t>
            </a:r>
            <a:r>
              <a:rPr kumimoji="1" lang="ko-KR" altLang="en-US" sz="2400" dirty="0" smtClean="0"/>
              <a:t>원내 데이터 활용사례조사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비슷한 결과</a:t>
            </a:r>
            <a:r>
              <a:rPr kumimoji="1" lang="en-US" altLang="ko-KR" sz="2400" dirty="0" smtClean="0"/>
              <a:t>)</a:t>
            </a:r>
            <a:r>
              <a:rPr kumimoji="1" lang="ko-KR" altLang="en-US" sz="2400" dirty="0" smtClean="0"/>
              <a:t> 및 연구자 면담 실시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실익 없음</a:t>
            </a:r>
            <a:r>
              <a:rPr kumimoji="1" lang="en-US" altLang="ko-KR" sz="2400" dirty="0" smtClean="0"/>
              <a:t>)</a:t>
            </a:r>
            <a:endParaRPr kumimoji="1" lang="en-US" altLang="ko-KR" dirty="0" smtClean="0"/>
          </a:p>
          <a:p>
            <a:r>
              <a:rPr kumimoji="1" lang="ko-KR" altLang="en-US" dirty="0" smtClean="0"/>
              <a:t>사례 공개</a:t>
            </a:r>
            <a:r>
              <a:rPr kumimoji="1" lang="en-US" altLang="ko-KR" dirty="0" smtClean="0"/>
              <a:t>(Github), </a:t>
            </a:r>
            <a:r>
              <a:rPr kumimoji="1" lang="ko-KR" altLang="en-US" dirty="0" smtClean="0"/>
              <a:t>시범운영 서버 반영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: 2017</a:t>
            </a:r>
            <a:r>
              <a:rPr kumimoji="1" lang="ko-KR" altLang="en-US" dirty="0" smtClean="0"/>
              <a:t>년 限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(5.1) </a:t>
            </a:r>
            <a:r>
              <a:rPr lang="ko-KR" altLang="en-US" dirty="0" smtClean="0"/>
              <a:t>진행상황 및 추가사항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3517880" cy="47885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진행상황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시범운영 서버 자동화 사례 구축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※ </a:t>
            </a:r>
            <a:r>
              <a:rPr lang="ko-KR" altLang="en-US" sz="2400" dirty="0" smtClean="0"/>
              <a:t>자동화 사례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수집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저장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전처리</a:t>
            </a:r>
            <a:r>
              <a:rPr lang="en-US" altLang="ko-KR" sz="2400" dirty="0" smtClean="0"/>
              <a:t>-DB </a:t>
            </a:r>
            <a:r>
              <a:rPr lang="ko-KR" altLang="en-US" sz="2400" dirty="0" smtClean="0"/>
              <a:t>또는 검색엔진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분석</a:t>
            </a:r>
            <a:r>
              <a:rPr lang="en-US" altLang="ko-KR" sz="2400" dirty="0" smtClean="0"/>
              <a:t>SW </a:t>
            </a:r>
            <a:r>
              <a:rPr lang="ko-KR" altLang="en-US" sz="2400" dirty="0" smtClean="0"/>
              <a:t>연동 또는 시각화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467385"/>
              </p:ext>
            </p:extLst>
          </p:nvPr>
        </p:nvGraphicFramePr>
        <p:xfrm>
          <a:off x="1183641" y="2613991"/>
          <a:ext cx="10053325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879">
                  <a:extLst>
                    <a:ext uri="{9D8B030D-6E8A-4147-A177-3AD203B41FA5}">
                      <a16:colId xmlns:a16="http://schemas.microsoft.com/office/drawing/2014/main" val="973709118"/>
                    </a:ext>
                  </a:extLst>
                </a:gridCol>
                <a:gridCol w="992778">
                  <a:extLst>
                    <a:ext uri="{9D8B030D-6E8A-4147-A177-3AD203B41FA5}">
                      <a16:colId xmlns:a16="http://schemas.microsoft.com/office/drawing/2014/main" val="2346875678"/>
                    </a:ext>
                  </a:extLst>
                </a:gridCol>
                <a:gridCol w="992778">
                  <a:extLst>
                    <a:ext uri="{9D8B030D-6E8A-4147-A177-3AD203B41FA5}">
                      <a16:colId xmlns:a16="http://schemas.microsoft.com/office/drawing/2014/main" val="3875641185"/>
                    </a:ext>
                  </a:extLst>
                </a:gridCol>
                <a:gridCol w="992778">
                  <a:extLst>
                    <a:ext uri="{9D8B030D-6E8A-4147-A177-3AD203B41FA5}">
                      <a16:colId xmlns:a16="http://schemas.microsoft.com/office/drawing/2014/main" val="3884129354"/>
                    </a:ext>
                  </a:extLst>
                </a:gridCol>
                <a:gridCol w="992778">
                  <a:extLst>
                    <a:ext uri="{9D8B030D-6E8A-4147-A177-3AD203B41FA5}">
                      <a16:colId xmlns:a16="http://schemas.microsoft.com/office/drawing/2014/main" val="2125251757"/>
                    </a:ext>
                  </a:extLst>
                </a:gridCol>
                <a:gridCol w="992778">
                  <a:extLst>
                    <a:ext uri="{9D8B030D-6E8A-4147-A177-3AD203B41FA5}">
                      <a16:colId xmlns:a16="http://schemas.microsoft.com/office/drawing/2014/main" val="826641281"/>
                    </a:ext>
                  </a:extLst>
                </a:gridCol>
                <a:gridCol w="992778">
                  <a:extLst>
                    <a:ext uri="{9D8B030D-6E8A-4147-A177-3AD203B41FA5}">
                      <a16:colId xmlns:a16="http://schemas.microsoft.com/office/drawing/2014/main" val="2510754959"/>
                    </a:ext>
                  </a:extLst>
                </a:gridCol>
                <a:gridCol w="992778">
                  <a:extLst>
                    <a:ext uri="{9D8B030D-6E8A-4147-A177-3AD203B41FA5}">
                      <a16:colId xmlns:a16="http://schemas.microsoft.com/office/drawing/2014/main" val="455880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     행     내     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분기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2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연구방향 설정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/ </a:t>
                      </a:r>
                      <a:r>
                        <a:rPr lang="ko-KR" altLang="en-US" baseline="0" dirty="0" smtClean="0"/>
                        <a:t>검토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962236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빅데이터 서비스 검토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2021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대상 선정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설문조사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8390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서비스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데이터 분석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150239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사례 공개</a:t>
                      </a:r>
                      <a:r>
                        <a:rPr lang="en-US" altLang="ko-KR" dirty="0" smtClean="0"/>
                        <a:t>(Github)</a:t>
                      </a:r>
                      <a:r>
                        <a:rPr lang="ko-KR" altLang="en-US" dirty="0" smtClean="0"/>
                        <a:t>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76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시범운영 서버 반영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99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4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(5.2) </a:t>
            </a:r>
            <a:r>
              <a:rPr lang="ko-KR" altLang="en-US" dirty="0" smtClean="0"/>
              <a:t>중간보고 내용 및 추가사항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1079480" cy="6576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원내 설문조사 등 </a:t>
            </a:r>
            <a:r>
              <a:rPr lang="ko-KR" altLang="en-US" dirty="0"/>
              <a:t>수요</a:t>
            </a:r>
            <a:r>
              <a:rPr lang="en-US" altLang="ko-KR" dirty="0"/>
              <a:t>(</a:t>
            </a:r>
            <a:r>
              <a:rPr lang="ko-KR" altLang="en-US" dirty="0"/>
              <a:t>활용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환경 빅데이터 </a:t>
            </a:r>
            <a:r>
              <a:rPr lang="en-US" altLang="ko-KR" dirty="0" smtClean="0"/>
              <a:t>(9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/ </a:t>
            </a:r>
            <a:r>
              <a:rPr lang="ko-KR" altLang="en-US" dirty="0" smtClean="0"/>
              <a:t>심층면담</a:t>
            </a:r>
            <a:r>
              <a:rPr lang="en-US" altLang="ko-KR" dirty="0" smtClean="0"/>
              <a:t>(8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수집된 데이터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연계 방안 마련</a:t>
            </a:r>
            <a:r>
              <a:rPr lang="en-US" altLang="ko-KR" dirty="0" smtClean="0"/>
              <a:t>(8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/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(</a:t>
            </a:r>
            <a:r>
              <a:rPr lang="ko-KR" altLang="en-US" dirty="0" smtClean="0"/>
              <a:t>년내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Python(</a:t>
            </a:r>
            <a:r>
              <a:rPr lang="ko-KR" altLang="en-US" dirty="0" smtClean="0"/>
              <a:t>검토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Elastic Stack(</a:t>
            </a:r>
            <a:r>
              <a:rPr lang="ko-KR" altLang="en-US" dirty="0" smtClean="0"/>
              <a:t>자동화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 오픈소스 제약사항 극복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종료 시까지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연구자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접근 또는 검색엔진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시각화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활용</a:t>
            </a:r>
            <a:endParaRPr lang="en-US" altLang="ko-KR" dirty="0" smtClean="0"/>
          </a:p>
          <a:p>
            <a:r>
              <a:rPr lang="en-US" altLang="ko-KR" strike="sngStrike" dirty="0" err="1" smtClean="0"/>
              <a:t>OpenAPI</a:t>
            </a:r>
            <a:r>
              <a:rPr lang="en-US" altLang="ko-KR" strike="sngStrike" dirty="0" smtClean="0"/>
              <a:t> </a:t>
            </a:r>
            <a:r>
              <a:rPr lang="ko-KR" altLang="en-US" strike="sngStrike" dirty="0" err="1" smtClean="0"/>
              <a:t>활용시</a:t>
            </a:r>
            <a:r>
              <a:rPr lang="ko-KR" altLang="en-US" strike="sngStrike" dirty="0" smtClean="0"/>
              <a:t> </a:t>
            </a:r>
            <a:r>
              <a:rPr lang="ko-KR" altLang="en-US" strike="sngStrike" dirty="0" err="1" smtClean="0"/>
              <a:t>설정부하</a:t>
            </a:r>
            <a:r>
              <a:rPr lang="en-US" altLang="ko-KR" strike="sngStrike" dirty="0" smtClean="0"/>
              <a:t>(</a:t>
            </a:r>
            <a:r>
              <a:rPr lang="ko-KR" altLang="en-US" strike="sngStrike" dirty="0" smtClean="0"/>
              <a:t>코딩</a:t>
            </a:r>
            <a:r>
              <a:rPr lang="en-US" altLang="ko-KR" strike="sngStrike" dirty="0" smtClean="0"/>
              <a:t>) </a:t>
            </a:r>
            <a:r>
              <a:rPr lang="ko-KR" altLang="en-US" strike="sngStrike" dirty="0" smtClean="0"/>
              <a:t>절감방안 마련</a:t>
            </a:r>
            <a:r>
              <a:rPr lang="en-US" altLang="ko-KR" strike="sngStrike" dirty="0" smtClean="0"/>
              <a:t>(9</a:t>
            </a:r>
            <a:r>
              <a:rPr lang="ko-KR" altLang="en-US" strike="sngStrike" dirty="0" smtClean="0"/>
              <a:t>월 예정</a:t>
            </a:r>
            <a:r>
              <a:rPr lang="en-US" altLang="ko-KR" strike="sngStrike" dirty="0" smtClean="0"/>
              <a:t>)</a:t>
            </a:r>
          </a:p>
          <a:p>
            <a:r>
              <a:rPr lang="ko-KR" altLang="en-US" strike="sngStrike" dirty="0"/>
              <a:t>환경 빅데이터 분석플랫폼 서버 </a:t>
            </a:r>
            <a:r>
              <a:rPr lang="ko-KR" altLang="en-US" strike="sngStrike" dirty="0" err="1"/>
              <a:t>도입시</a:t>
            </a:r>
            <a:r>
              <a:rPr lang="ko-KR" altLang="en-US" strike="sngStrike" dirty="0"/>
              <a:t> 탑재</a:t>
            </a:r>
            <a:r>
              <a:rPr lang="en-US" altLang="ko-KR" strike="sngStrike" dirty="0"/>
              <a:t>(</a:t>
            </a:r>
            <a:r>
              <a:rPr lang="ko-KR" altLang="en-US" strike="sngStrike" dirty="0" err="1"/>
              <a:t>종료시까지</a:t>
            </a:r>
            <a:r>
              <a:rPr lang="en-US" altLang="ko-KR" strike="sngStrike" dirty="0" smtClean="0"/>
              <a:t>)</a:t>
            </a:r>
          </a:p>
          <a:p>
            <a:r>
              <a:rPr lang="ko-KR" altLang="en-US" dirty="0" smtClean="0"/>
              <a:t>가능한 범위 내 자동화 코드 공개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사례 구축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종료 시까지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환경 빅데이터 분석플랫폼 구성방안 마련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/ ISP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(~18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373" y="2411412"/>
            <a:ext cx="3586110" cy="34452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(5.3) </a:t>
            </a:r>
            <a:r>
              <a:rPr lang="ko-KR" altLang="en-US" dirty="0" smtClean="0"/>
              <a:t>환경분야 빅데이터 수집사례</a:t>
            </a:r>
            <a:r>
              <a:rPr lang="en-US" altLang="ko-KR" dirty="0" smtClean="0"/>
              <a:t>(1/4)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36344"/>
            <a:ext cx="11079480" cy="6576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공데 포털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기상청 동네예보정보조회서비스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오픈</a:t>
            </a:r>
            <a:r>
              <a:rPr lang="en-US" altLang="ko-KR" dirty="0" smtClean="0"/>
              <a:t>API(JSON)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파이선 </a:t>
            </a:r>
            <a:r>
              <a:rPr lang="en-US" altLang="ko-KR" dirty="0" smtClean="0"/>
              <a:t>: BeautifulSoup, json, pandas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1219"/>
              </p:ext>
            </p:extLst>
          </p:nvPr>
        </p:nvGraphicFramePr>
        <p:xfrm>
          <a:off x="1137920" y="1865630"/>
          <a:ext cx="10215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970">
                  <a:extLst>
                    <a:ext uri="{9D8B030D-6E8A-4147-A177-3AD203B41FA5}">
                      <a16:colId xmlns:a16="http://schemas.microsoft.com/office/drawing/2014/main" val="1847727710"/>
                    </a:ext>
                  </a:extLst>
                </a:gridCol>
                <a:gridCol w="2553970">
                  <a:extLst>
                    <a:ext uri="{9D8B030D-6E8A-4147-A177-3AD203B41FA5}">
                      <a16:colId xmlns:a16="http://schemas.microsoft.com/office/drawing/2014/main" val="3940553149"/>
                    </a:ext>
                  </a:extLst>
                </a:gridCol>
                <a:gridCol w="2553970">
                  <a:extLst>
                    <a:ext uri="{9D8B030D-6E8A-4147-A177-3AD203B41FA5}">
                      <a16:colId xmlns:a16="http://schemas.microsoft.com/office/drawing/2014/main" val="517554865"/>
                    </a:ext>
                  </a:extLst>
                </a:gridCol>
                <a:gridCol w="2553970">
                  <a:extLst>
                    <a:ext uri="{9D8B030D-6E8A-4147-A177-3AD203B41FA5}">
                      <a16:colId xmlns:a16="http://schemas.microsoft.com/office/drawing/2014/main" val="1846625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초단기실황조회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초단계예보조회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동네예보조회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예보버전조회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25818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37920" y="2452052"/>
            <a:ext cx="37388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식별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데이터 서비스 탐색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3200" y="2994341"/>
            <a:ext cx="351536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메타데이터 확인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</a:rPr>
              <a:t>오픈</a:t>
            </a:r>
            <a:r>
              <a:rPr lang="en-US" altLang="ko-KR" dirty="0" smtClean="0">
                <a:solidFill>
                  <a:schemeClr val="bg1"/>
                </a:solidFill>
              </a:rPr>
              <a:t>API</a:t>
            </a:r>
            <a:r>
              <a:rPr lang="ko-KR" altLang="en-US" dirty="0" smtClean="0">
                <a:solidFill>
                  <a:schemeClr val="bg1"/>
                </a:solidFill>
              </a:rPr>
              <a:t>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8960" y="3536630"/>
            <a:ext cx="20218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자동화 코드 작성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줄무늬가 있는 오른쪽 화살표 14"/>
          <p:cNvSpPr/>
          <p:nvPr/>
        </p:nvSpPr>
        <p:spPr>
          <a:xfrm>
            <a:off x="1137920" y="3041490"/>
            <a:ext cx="228600" cy="275033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줄무늬가 있는 오른쪽 화살표 15"/>
          <p:cNvSpPr/>
          <p:nvPr/>
        </p:nvSpPr>
        <p:spPr>
          <a:xfrm>
            <a:off x="1473200" y="3585566"/>
            <a:ext cx="228600" cy="2750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75360" y="4154184"/>
            <a:ext cx="4359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최근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달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달만 조회됨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실시간 확인의 의미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특정 항목 추출 곤란</a:t>
            </a:r>
            <a:endParaRPr lang="en-US" altLang="ko-KR" dirty="0"/>
          </a:p>
          <a:p>
            <a:r>
              <a:rPr lang="en-US" altLang="ko-KR" dirty="0" smtClean="0"/>
              <a:t>   (</a:t>
            </a:r>
            <a:r>
              <a:rPr lang="ko-KR" altLang="en-US" dirty="0" smtClean="0"/>
              <a:t>제공하는 모든 항목을 가져와 전처리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좌표 체계 활용 곤란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(5km x 5km </a:t>
            </a:r>
            <a:r>
              <a:rPr lang="ko-KR" altLang="en-US" dirty="0" smtClean="0"/>
              <a:t>해상도 전국을 분할</a:t>
            </a:r>
            <a:r>
              <a:rPr lang="en-US" altLang="ko-KR" dirty="0" smtClean="0"/>
              <a:t>)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790" y="2452052"/>
            <a:ext cx="2945130" cy="340465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884" y="328612"/>
            <a:ext cx="5372100" cy="62103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861" y="0"/>
            <a:ext cx="5334000" cy="68103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86" y="396499"/>
            <a:ext cx="5133975" cy="61722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60" y="40955"/>
            <a:ext cx="7277100" cy="699135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4585" y="-501970"/>
            <a:ext cx="7419975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(5.4) </a:t>
            </a:r>
            <a:r>
              <a:rPr lang="ko-KR" altLang="en-US" dirty="0" smtClean="0"/>
              <a:t>환경분야 빅데이터 수집사례</a:t>
            </a:r>
            <a:r>
              <a:rPr lang="en-US" altLang="ko-KR" dirty="0" smtClean="0"/>
              <a:t>(2/4)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36344"/>
            <a:ext cx="11079480" cy="6576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기상자료개방포털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날씨예보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압축파일 다운로드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파이선 </a:t>
            </a:r>
            <a:r>
              <a:rPr lang="en-US" altLang="ko-KR" dirty="0" smtClean="0"/>
              <a:t>: BeautifulSoup, pandas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40277"/>
              </p:ext>
            </p:extLst>
          </p:nvPr>
        </p:nvGraphicFramePr>
        <p:xfrm>
          <a:off x="1137920" y="1865630"/>
          <a:ext cx="10215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970">
                  <a:extLst>
                    <a:ext uri="{9D8B030D-6E8A-4147-A177-3AD203B41FA5}">
                      <a16:colId xmlns:a16="http://schemas.microsoft.com/office/drawing/2014/main" val="1847727710"/>
                    </a:ext>
                  </a:extLst>
                </a:gridCol>
                <a:gridCol w="2553970">
                  <a:extLst>
                    <a:ext uri="{9D8B030D-6E8A-4147-A177-3AD203B41FA5}">
                      <a16:colId xmlns:a16="http://schemas.microsoft.com/office/drawing/2014/main" val="3940553149"/>
                    </a:ext>
                  </a:extLst>
                </a:gridCol>
                <a:gridCol w="2553970">
                  <a:extLst>
                    <a:ext uri="{9D8B030D-6E8A-4147-A177-3AD203B41FA5}">
                      <a16:colId xmlns:a16="http://schemas.microsoft.com/office/drawing/2014/main" val="517554865"/>
                    </a:ext>
                  </a:extLst>
                </a:gridCol>
                <a:gridCol w="2553970">
                  <a:extLst>
                    <a:ext uri="{9D8B030D-6E8A-4147-A177-3AD203B41FA5}">
                      <a16:colId xmlns:a16="http://schemas.microsoft.com/office/drawing/2014/main" val="1846625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실황분석자료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초단기예보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단기예보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strike="sngStrike" dirty="0" smtClean="0">
                          <a:solidFill>
                            <a:schemeClr val="tx1"/>
                          </a:solidFill>
                        </a:rPr>
                        <a:t>예보버전조회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25818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37920" y="2452052"/>
            <a:ext cx="37388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식별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데이터 서비스 탐색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3200" y="2994341"/>
            <a:ext cx="321056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웹페이지 분석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전문</a:t>
            </a:r>
            <a:r>
              <a:rPr lang="en-US" altLang="ko-KR" dirty="0" smtClean="0">
                <a:solidFill>
                  <a:schemeClr val="bg1"/>
                </a:solidFill>
              </a:rPr>
              <a:t>SW </a:t>
            </a:r>
            <a:r>
              <a:rPr lang="ko-KR" altLang="en-US" dirty="0" smtClean="0">
                <a:solidFill>
                  <a:schemeClr val="bg1"/>
                </a:solidFill>
              </a:rPr>
              <a:t>필요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8959" y="3536630"/>
            <a:ext cx="39395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반자동화 코드 작성 </a:t>
            </a:r>
            <a:r>
              <a:rPr lang="en-US" altLang="ko-KR" dirty="0" smtClean="0">
                <a:solidFill>
                  <a:schemeClr val="bg1"/>
                </a:solidFill>
              </a:rPr>
              <a:t>+ </a:t>
            </a:r>
            <a:r>
              <a:rPr lang="ko-KR" altLang="en-US" dirty="0" smtClean="0">
                <a:solidFill>
                  <a:schemeClr val="bg1"/>
                </a:solidFill>
              </a:rPr>
              <a:t>전문</a:t>
            </a:r>
            <a:r>
              <a:rPr lang="en-US" altLang="ko-KR" dirty="0" smtClean="0">
                <a:solidFill>
                  <a:schemeClr val="bg1"/>
                </a:solidFill>
              </a:rPr>
              <a:t>SW </a:t>
            </a:r>
            <a:r>
              <a:rPr lang="ko-KR" altLang="en-US" dirty="0" smtClean="0">
                <a:solidFill>
                  <a:schemeClr val="bg1"/>
                </a:solidFill>
              </a:rPr>
              <a:t>병행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1137920" y="3041490"/>
            <a:ext cx="228600" cy="275033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473200" y="3585566"/>
            <a:ext cx="228600" cy="275033"/>
          </a:xfrm>
          <a:prstGeom prst="striped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5360" y="4154184"/>
            <a:ext cx="4359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과거 데이터 조회됨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많이 소요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실시간 확인의 의미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로그인해야만 데이터 다운로드 가능</a:t>
            </a:r>
            <a:endParaRPr lang="en-US" altLang="ko-KR" dirty="0"/>
          </a:p>
          <a:p>
            <a:r>
              <a:rPr lang="en-US" altLang="ko-KR" dirty="0" smtClean="0"/>
              <a:t>   (</a:t>
            </a:r>
            <a:r>
              <a:rPr lang="ko-KR" altLang="en-US" dirty="0" smtClean="0"/>
              <a:t>자동화할 수 있지만 불편함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좌표 체계 활용 곤란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(5km x 5km </a:t>
            </a:r>
            <a:r>
              <a:rPr lang="ko-KR" altLang="en-US" dirty="0" smtClean="0"/>
              <a:t>해상도 전국을 분할</a:t>
            </a:r>
            <a:r>
              <a:rPr lang="en-US" altLang="ko-KR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649" y="2472228"/>
            <a:ext cx="4504951" cy="3499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74619" y="110826"/>
            <a:ext cx="9477375" cy="73628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28499" y="626034"/>
            <a:ext cx="8077200" cy="88106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856" y="2962858"/>
            <a:ext cx="4866944" cy="31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36344"/>
            <a:ext cx="13618580" cy="6576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공데 포털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한국환경공단 대기오염정보 조회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오픈</a:t>
            </a:r>
            <a:r>
              <a:rPr lang="en-US" altLang="ko-KR" dirty="0" smtClean="0"/>
              <a:t>API(XML)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파이선 </a:t>
            </a:r>
            <a:r>
              <a:rPr lang="en-US" altLang="ko-KR" dirty="0" smtClean="0"/>
              <a:t>: BeautifulSoup, pandas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546" y="2254735"/>
            <a:ext cx="3969829" cy="44925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(5.3) </a:t>
            </a:r>
            <a:r>
              <a:rPr lang="ko-KR" altLang="en-US" dirty="0" smtClean="0"/>
              <a:t>환경분야 빅데이터 수집사례</a:t>
            </a:r>
            <a:r>
              <a:rPr lang="en-US" altLang="ko-KR" dirty="0" smtClean="0"/>
              <a:t>(3/4)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600587"/>
              </p:ext>
            </p:extLst>
          </p:nvPr>
        </p:nvGraphicFramePr>
        <p:xfrm>
          <a:off x="1137920" y="1865630"/>
          <a:ext cx="1021587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3">
                  <a:extLst>
                    <a:ext uri="{9D8B030D-6E8A-4147-A177-3AD203B41FA5}">
                      <a16:colId xmlns:a16="http://schemas.microsoft.com/office/drawing/2014/main" val="1847727710"/>
                    </a:ext>
                  </a:extLst>
                </a:gridCol>
                <a:gridCol w="3405293">
                  <a:extLst>
                    <a:ext uri="{9D8B030D-6E8A-4147-A177-3AD203B41FA5}">
                      <a16:colId xmlns:a16="http://schemas.microsoft.com/office/drawing/2014/main" val="517554865"/>
                    </a:ext>
                  </a:extLst>
                </a:gridCol>
                <a:gridCol w="3405293">
                  <a:extLst>
                    <a:ext uri="{9D8B030D-6E8A-4147-A177-3AD203B41FA5}">
                      <a16:colId xmlns:a16="http://schemas.microsoft.com/office/drawing/2014/main" val="184662568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측정소별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실시간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측정정보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통합대기환경지수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나쁨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이상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시도별 실시간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측정정보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25818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미세먼지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오전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예보통보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시도별 실시간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평균정보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시군구별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실시간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평균정보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28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7920" y="2926080"/>
            <a:ext cx="37388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식별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데이터 서비스 탐색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3200" y="3468369"/>
            <a:ext cx="351536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메타데이터 확인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</a:rPr>
              <a:t>오픈</a:t>
            </a:r>
            <a:r>
              <a:rPr lang="en-US" altLang="ko-KR" dirty="0" smtClean="0">
                <a:solidFill>
                  <a:schemeClr val="bg1"/>
                </a:solidFill>
              </a:rPr>
              <a:t>API</a:t>
            </a:r>
            <a:r>
              <a:rPr lang="ko-KR" altLang="en-US" dirty="0" smtClean="0">
                <a:solidFill>
                  <a:schemeClr val="bg1"/>
                </a:solidFill>
              </a:rPr>
              <a:t>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0400" y="4010658"/>
            <a:ext cx="20218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자동화 코드 작성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줄무늬가 있는 오른쪽 화살표 8"/>
          <p:cNvSpPr/>
          <p:nvPr/>
        </p:nvSpPr>
        <p:spPr>
          <a:xfrm>
            <a:off x="1137920" y="3498690"/>
            <a:ext cx="228600" cy="275033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줄무늬가 있는 오른쪽 화살표 9"/>
          <p:cNvSpPr/>
          <p:nvPr/>
        </p:nvSpPr>
        <p:spPr>
          <a:xfrm>
            <a:off x="1473200" y="4042766"/>
            <a:ext cx="228600" cy="275033"/>
          </a:xfrm>
          <a:prstGeom prst="striped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5360" y="4583952"/>
            <a:ext cx="5462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로그인은</a:t>
            </a:r>
            <a:r>
              <a:rPr lang="ko-KR" altLang="en-US" dirty="0" smtClean="0"/>
              <a:t> 하지 않아도 되지만 전처리 필요</a:t>
            </a:r>
            <a:endParaRPr lang="en-US" altLang="ko-KR" dirty="0"/>
          </a:p>
          <a:p>
            <a:r>
              <a:rPr lang="en-US" altLang="ko-KR" dirty="0" smtClean="0"/>
              <a:t>   (</a:t>
            </a:r>
            <a:r>
              <a:rPr lang="ko-KR" altLang="en-US" dirty="0" smtClean="0"/>
              <a:t>그래도 양호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형태는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속성이 </a:t>
            </a:r>
            <a:r>
              <a:rPr lang="en-US" altLang="ko-KR" dirty="0" smtClean="0"/>
              <a:t>JSON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(RDBMS</a:t>
            </a:r>
            <a:r>
              <a:rPr lang="ko-KR" altLang="en-US" dirty="0" smtClean="0"/>
              <a:t>보다 검색엔진 또는 </a:t>
            </a:r>
            <a:r>
              <a:rPr lang="en-US" altLang="ko-KR" dirty="0" smtClean="0"/>
              <a:t>NoSQL </a:t>
            </a:r>
            <a:r>
              <a:rPr lang="ko-KR" altLang="en-US" dirty="0" smtClean="0"/>
              <a:t>우수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89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(5.3) </a:t>
            </a:r>
            <a:r>
              <a:rPr lang="ko-KR" altLang="en-US" dirty="0" smtClean="0"/>
              <a:t>환경분야 빅데이터 수집사례</a:t>
            </a:r>
            <a:r>
              <a:rPr lang="en-US" altLang="ko-KR" dirty="0" smtClean="0"/>
              <a:t>(4/4)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36344"/>
            <a:ext cx="13618580" cy="6576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에어코리아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한국환경공단 대기오염정보 조회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(HTML)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파이선 </a:t>
            </a:r>
            <a:r>
              <a:rPr lang="en-US" altLang="ko-KR" dirty="0" smtClean="0"/>
              <a:t>: BeautifulSoup, pandas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92195"/>
              </p:ext>
            </p:extLst>
          </p:nvPr>
        </p:nvGraphicFramePr>
        <p:xfrm>
          <a:off x="1137920" y="1865630"/>
          <a:ext cx="1021587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293">
                  <a:extLst>
                    <a:ext uri="{9D8B030D-6E8A-4147-A177-3AD203B41FA5}">
                      <a16:colId xmlns:a16="http://schemas.microsoft.com/office/drawing/2014/main" val="1847727710"/>
                    </a:ext>
                  </a:extLst>
                </a:gridCol>
                <a:gridCol w="3405293">
                  <a:extLst>
                    <a:ext uri="{9D8B030D-6E8A-4147-A177-3AD203B41FA5}">
                      <a16:colId xmlns:a16="http://schemas.microsoft.com/office/drawing/2014/main" val="517554865"/>
                    </a:ext>
                  </a:extLst>
                </a:gridCol>
                <a:gridCol w="3405293">
                  <a:extLst>
                    <a:ext uri="{9D8B030D-6E8A-4147-A177-3AD203B41FA5}">
                      <a16:colId xmlns:a16="http://schemas.microsoft.com/office/drawing/2014/main" val="184662568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1. 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실시간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우리동네대기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정보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2. 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실시간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시도별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대기정보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3. 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실시간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미세먼지 정보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25818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측정소별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확정자료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측정망∙항목별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확정자료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연월보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최종확정자료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28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7920" y="2926080"/>
            <a:ext cx="37388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식별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데이터 서비스 탐색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3200" y="3468369"/>
            <a:ext cx="1676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웹페이지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0400" y="4010658"/>
            <a:ext cx="20218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자동화 코드 작성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551" y="2772092"/>
            <a:ext cx="3997466" cy="32557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649" y="0"/>
            <a:ext cx="4804025" cy="67063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5360" y="4583952"/>
            <a:ext cx="4359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분석 만하면 바로 저장이 가능함</a:t>
            </a:r>
            <a:endParaRPr lang="en-US" altLang="ko-KR" dirty="0"/>
          </a:p>
          <a:p>
            <a:r>
              <a:rPr lang="en-US" altLang="ko-KR" dirty="0" smtClean="0"/>
              <a:t>   (</a:t>
            </a:r>
            <a:r>
              <a:rPr lang="ko-KR" altLang="en-US" dirty="0" smtClean="0"/>
              <a:t>가장 좋은 형태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 분리 오류 발생 가능성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측정소 </a:t>
            </a:r>
            <a:r>
              <a:rPr lang="ko-KR" altLang="en-US" dirty="0" err="1" smtClean="0"/>
              <a:t>코드체계</a:t>
            </a:r>
            <a:r>
              <a:rPr lang="ko-KR" altLang="en-US" dirty="0" smtClean="0"/>
              <a:t> 미공개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추정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1137920" y="3498690"/>
            <a:ext cx="228600" cy="275033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473200" y="4042766"/>
            <a:ext cx="228600" cy="275033"/>
          </a:xfrm>
          <a:prstGeom prst="striped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(?.</a:t>
            </a:r>
            <a:r>
              <a:rPr lang="en-US" altLang="ko-KR" dirty="0"/>
              <a:t>?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환경 빅데이터 분석플랫폼 구성방안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" name="슬라이드 번호 개체 틀 3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" y="2067790"/>
            <a:ext cx="6657245" cy="4785447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7818352" y="1978024"/>
            <a:ext cx="11079480" cy="6576696"/>
          </a:xfrm>
          <a:prstGeom prst="rect">
            <a:avLst/>
          </a:prstGeom>
        </p:spPr>
        <p:txBody>
          <a:bodyPr vert="horz" wrap="square" lIns="91440" tIns="72000" rIns="91440" bIns="7200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5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역할 기준</a:t>
            </a:r>
            <a:endParaRPr lang="en-US" altLang="ko-KR" dirty="0" smtClean="0"/>
          </a:p>
          <a:p>
            <a:r>
              <a:rPr lang="ko-KR" altLang="en-US" dirty="0" smtClean="0"/>
              <a:t>색 구분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KEI 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붉은색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KEI </a:t>
            </a:r>
            <a:r>
              <a:rPr lang="ko-KR" altLang="en-US" dirty="0" smtClean="0"/>
              <a:t>특화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파란색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단계별 중점 전략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수집기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인프라</a:t>
            </a:r>
            <a:r>
              <a:rPr lang="en-US" altLang="ko-KR" dirty="0"/>
              <a:t>-</a:t>
            </a:r>
            <a:r>
              <a:rPr lang="ko-KR" altLang="en-US" dirty="0" smtClean="0"/>
              <a:t>코어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200" dirty="0" smtClean="0"/>
              <a:t>    ※ </a:t>
            </a:r>
            <a:r>
              <a:rPr lang="ko-KR" altLang="en-US" sz="2200" dirty="0" smtClean="0"/>
              <a:t>개발자 </a:t>
            </a:r>
            <a:r>
              <a:rPr lang="en-US" altLang="ko-KR" sz="2200" dirty="0" smtClean="0"/>
              <a:t>: 2</a:t>
            </a:r>
            <a:r>
              <a:rPr lang="ko-KR" altLang="en-US" sz="2200" dirty="0" smtClean="0"/>
              <a:t>단계 이후</a:t>
            </a:r>
            <a:endParaRPr lang="en-US" altLang="ko-KR" sz="22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위로 구부러진 화살표 9"/>
          <p:cNvSpPr/>
          <p:nvPr/>
        </p:nvSpPr>
        <p:spPr>
          <a:xfrm>
            <a:off x="2624588" y="1978024"/>
            <a:ext cx="1864591" cy="2865120"/>
          </a:xfrm>
          <a:prstGeom prst="curvedUp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왼쪽/오른쪽/위쪽 화살표 10"/>
          <p:cNvSpPr/>
          <p:nvPr/>
        </p:nvSpPr>
        <p:spPr>
          <a:xfrm>
            <a:off x="5029469" y="1932854"/>
            <a:ext cx="2102851" cy="2910290"/>
          </a:xfrm>
          <a:prstGeom prst="leftRight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62112" y="1518639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C00000"/>
                </a:solidFill>
              </a:rPr>
              <a:t>단방향</a:t>
            </a:r>
            <a:r>
              <a:rPr lang="ko-KR" altLang="en-US" b="1" dirty="0" smtClean="0">
                <a:solidFill>
                  <a:srgbClr val="C00000"/>
                </a:solidFill>
              </a:rPr>
              <a:t> 연구 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ko-KR" altLang="en-US" b="1" dirty="0" err="1">
                <a:solidFill>
                  <a:srgbClr val="C00000"/>
                </a:solidFill>
              </a:rPr>
              <a:t>웹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7338" y="1518639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1"/>
                </a:solidFill>
              </a:rPr>
              <a:t>양방향 연구 </a:t>
            </a:r>
            <a:r>
              <a:rPr lang="en-US" altLang="ko-KR" b="1" dirty="0" smtClean="0">
                <a:solidFill>
                  <a:schemeClr val="accent1"/>
                </a:solidFill>
              </a:rPr>
              <a:t>: </a:t>
            </a:r>
            <a:r>
              <a:rPr lang="ko-KR" altLang="en-US" b="1" dirty="0" smtClean="0">
                <a:solidFill>
                  <a:schemeClr val="accent1"/>
                </a:solidFill>
              </a:rPr>
              <a:t>분석</a:t>
            </a:r>
            <a:r>
              <a:rPr lang="en-US" altLang="ko-KR" b="1" dirty="0" smtClean="0">
                <a:solidFill>
                  <a:schemeClr val="accent1"/>
                </a:solidFill>
              </a:rPr>
              <a:t>SW </a:t>
            </a:r>
            <a:r>
              <a:rPr lang="ko-KR" altLang="en-US" b="1" dirty="0" smtClean="0">
                <a:solidFill>
                  <a:schemeClr val="accent1"/>
                </a:solidFill>
              </a:rPr>
              <a:t>등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3498</TotalTime>
  <Words>951</Words>
  <Application>Microsoft Office PowerPoint</Application>
  <PresentationFormat>와이드스크린</PresentationFormat>
  <Paragraphs>187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(5) 환경분야 빅데이터 수집방법연구 [한국진]</vt:lpstr>
      <vt:lpstr>(5.1) 진행상황 및 추가사항 </vt:lpstr>
      <vt:lpstr>(5.2) 중간보고 내용 및 추가사항 </vt:lpstr>
      <vt:lpstr>(5.3) 환경분야 빅데이터 수집사례(1/4) </vt:lpstr>
      <vt:lpstr>(5.4) 환경분야 빅데이터 수집사례(2/4) </vt:lpstr>
      <vt:lpstr>(5.3) 환경분야 빅데이터 수집사례(3/4) </vt:lpstr>
      <vt:lpstr>(5.3) 환경분야 빅데이터 수집사례(4/4)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 빅데이터 분석 및 서비스 개발</dc:title>
  <dc:creator>Sung Won Kang</dc:creator>
  <cp:lastModifiedBy>한국진</cp:lastModifiedBy>
  <cp:revision>161</cp:revision>
  <dcterms:created xsi:type="dcterms:W3CDTF">2017-03-13T05:01:48Z</dcterms:created>
  <dcterms:modified xsi:type="dcterms:W3CDTF">2017-10-17T06:00:11Z</dcterms:modified>
</cp:coreProperties>
</file>