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35"/>
  </p:notesMasterIdLst>
  <p:handoutMasterIdLst>
    <p:handoutMasterId r:id="rId36"/>
  </p:handoutMasterIdLst>
  <p:sldIdLst>
    <p:sldId id="256" r:id="rId3"/>
    <p:sldId id="308" r:id="rId4"/>
    <p:sldId id="406" r:id="rId5"/>
    <p:sldId id="407" r:id="rId6"/>
    <p:sldId id="408" r:id="rId7"/>
    <p:sldId id="410" r:id="rId8"/>
    <p:sldId id="411" r:id="rId9"/>
    <p:sldId id="412" r:id="rId10"/>
    <p:sldId id="401" r:id="rId11"/>
    <p:sldId id="399" r:id="rId12"/>
    <p:sldId id="376" r:id="rId13"/>
    <p:sldId id="415" r:id="rId14"/>
    <p:sldId id="384" r:id="rId15"/>
    <p:sldId id="385" r:id="rId16"/>
    <p:sldId id="402" r:id="rId17"/>
    <p:sldId id="403" r:id="rId18"/>
    <p:sldId id="414" r:id="rId19"/>
    <p:sldId id="416" r:id="rId20"/>
    <p:sldId id="386" r:id="rId21"/>
    <p:sldId id="396" r:id="rId22"/>
    <p:sldId id="397" r:id="rId23"/>
    <p:sldId id="395" r:id="rId24"/>
    <p:sldId id="398" r:id="rId25"/>
    <p:sldId id="387" r:id="rId26"/>
    <p:sldId id="394" r:id="rId27"/>
    <p:sldId id="383" r:id="rId28"/>
    <p:sldId id="389" r:id="rId29"/>
    <p:sldId id="390" r:id="rId30"/>
    <p:sldId id="392" r:id="rId31"/>
    <p:sldId id="405" r:id="rId32"/>
    <p:sldId id="391" r:id="rId33"/>
    <p:sldId id="295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73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166831"/>
    <a:srgbClr val="5C7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5" autoAdjust="0"/>
    <p:restoredTop sz="93275" autoAdjust="0"/>
  </p:normalViewPr>
  <p:slideViewPr>
    <p:cSldViewPr>
      <p:cViewPr varScale="1">
        <p:scale>
          <a:sx n="70" d="100"/>
          <a:sy n="70" d="100"/>
        </p:scale>
        <p:origin x="42" y="255"/>
      </p:cViewPr>
      <p:guideLst>
        <p:guide orient="horz"/>
        <p:guide orient="horz" pos="73"/>
        <p:guide pos="2880"/>
        <p:guide pos="555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14"/>
    </p:cViewPr>
  </p:sorterViewPr>
  <p:notesViewPr>
    <p:cSldViewPr>
      <p:cViewPr varScale="1">
        <p:scale>
          <a:sx n="54" d="100"/>
          <a:sy n="54" d="100"/>
        </p:scale>
        <p:origin x="-191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>
              <a:defRPr sz="1200"/>
            </a:lvl1pPr>
          </a:lstStyle>
          <a:p>
            <a:pPr>
              <a:defRPr/>
            </a:pPr>
            <a:fld id="{8A83AEAB-7483-4770-A039-2722E710DAE0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>
              <a:defRPr sz="1200"/>
            </a:lvl1pPr>
          </a:lstStyle>
          <a:p>
            <a:pPr>
              <a:defRPr/>
            </a:pPr>
            <a:fld id="{7449ADEE-70B0-480A-9BC0-CFF1F82D63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22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57414E-3B1F-48B6-9EBE-009D3B098551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5" tIns="45638" rIns="91275" bIns="4563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275" tIns="45638" rIns="91275" bIns="456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4362A6D-369A-4C8D-A19F-523F63975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363D3D-8D8A-4C49-A378-4988C41F34DC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9040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8EFE96C-4A39-4398-B493-25568C98506E}" type="slidenum">
              <a:rPr lang="ko-KR" altLang="en-US" smtClean="0">
                <a:latin typeface="굴림" pitchFamily="50" charset="-127"/>
                <a:ea typeface="굴림" pitchFamily="50" charset="-127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ko-KR" altLang="en-US" smtClean="0"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8EFE96C-4A39-4398-B493-25568C98506E}" type="slidenum">
              <a:rPr lang="ko-KR" altLang="en-US" smtClean="0">
                <a:latin typeface="굴림" pitchFamily="50" charset="-127"/>
                <a:ea typeface="굴림" pitchFamily="50" charset="-127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ko-KR" altLang="en-US" smtClean="0"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8EFE96C-4A39-4398-B493-25568C98506E}" type="slidenum">
              <a:rPr lang="ko-KR" altLang="en-US" smtClean="0">
                <a:latin typeface="굴림" pitchFamily="50" charset="-127"/>
                <a:ea typeface="굴림" pitchFamily="50" charset="-127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ko-KR" altLang="en-US" smtClean="0"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8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행정안전부의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개인정보보호 예산이 최종 확정됐다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개인정보 유출 및 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남용 방지 예산은 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9,900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만원으로 올해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9,400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대비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9,500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정도 감소한 것으로 나타났다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예산 감소 원인으로는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마이핀이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민간으로 이관됨에 따라 기능이 축소된 것과 동시에 조직 개편으로 인한 인사이동으로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사업운영비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예산이 감소했기 때문으로 분석됐다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개인정보보호 교육이 중요해짐에 따라 개인정보보호 교육 및 홍보 관련 예산과 개인정보 영향평가제도 운영 예산은 증가했다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62A6D-369A-4C8D-A19F-523F63975BB4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8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0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2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AutoShape 2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23"/>
          <p:cNvSpPr>
            <a:spLocks noChangeShapeType="1"/>
          </p:cNvSpPr>
          <p:nvPr/>
        </p:nvSpPr>
        <p:spPr bwMode="auto">
          <a:xfrm>
            <a:off x="369888" y="1216025"/>
            <a:ext cx="8351837" cy="0"/>
          </a:xfrm>
          <a:prstGeom prst="line">
            <a:avLst/>
          </a:prstGeom>
          <a:noFill/>
          <a:ln w="28575" cmpd="dbl">
            <a:solidFill>
              <a:srgbClr val="17671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369888" y="6164263"/>
            <a:ext cx="8351837" cy="0"/>
          </a:xfrm>
          <a:prstGeom prst="line">
            <a:avLst/>
          </a:prstGeom>
          <a:noFill/>
          <a:ln w="28575" cmpd="dbl">
            <a:solidFill>
              <a:srgbClr val="17671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2104845" y="3232240"/>
            <a:ext cx="4917057" cy="276999"/>
          </a:xfrm>
          <a:ln algn="ctr"/>
        </p:spPr>
        <p:txBody>
          <a:bodyPr anchor="ctr"/>
          <a:lstStyle>
            <a:lvl1pPr algn="ctr"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39351" y="4357777"/>
            <a:ext cx="4839420" cy="220663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 i="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A0F69-D0F9-460B-86B6-A689EACA9F82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DD1C-A1B8-4B99-AB4C-424A4FDFC8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0BCD-CD01-465D-AAAE-54A6F02B6C7C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283C-FB70-4227-A3EA-033AEAEAA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6871A-1AC1-488A-A7DE-B793D36E81E5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85462-3189-4ED0-A8C4-FB44FC96F3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A5392-55D1-496D-9D21-1ABD1D8F83E9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1436-7064-42A7-9816-9B5D1FCDF2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3C34-36EF-4804-BD54-A3841114708B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9CFF7-FC44-4300-A9C8-038D60A6D1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DBAA-7A5D-4878-A811-2D32A18D77C5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3621B-E787-4FA1-8F1C-2298A2377F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5C05-B251-46D9-8971-94F1B323D175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8A125-75BA-4DA1-BC78-526F066721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2902-B141-410B-AAE5-89F595C209F4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15F69-5E09-497B-9D0B-5BCDFE1DB2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532E-A644-4302-8EC7-E17C4C60092B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E2D3E-427B-4492-9DCF-FB3BCCF962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FB4C5-E117-44B0-8767-42BDFD9366D4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5BF-AD25-4120-9B0D-C475950C7C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4B65-1613-4048-A2CD-3FAF9E901903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C9005-5619-4A41-B64A-1EFE5BA04B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3"/>
          <p:cNvSpPr>
            <a:spLocks noChangeShapeType="1"/>
          </p:cNvSpPr>
          <p:nvPr/>
        </p:nvSpPr>
        <p:spPr bwMode="auto">
          <a:xfrm>
            <a:off x="338138" y="525463"/>
            <a:ext cx="8423275" cy="0"/>
          </a:xfrm>
          <a:prstGeom prst="line">
            <a:avLst/>
          </a:prstGeom>
          <a:noFill/>
          <a:ln w="28575" cmpd="dbl">
            <a:solidFill>
              <a:srgbClr val="17671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596900"/>
            <a:ext cx="841057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ko-KR" smtClean="0"/>
              <a:t>Headline: (</a:t>
            </a:r>
            <a:r>
              <a:rPr lang="en-US" altLang="ko-KR" smtClean="0"/>
              <a:t>22</a:t>
            </a:r>
            <a:r>
              <a:rPr lang="pt-BR" altLang="ko-KR" smtClean="0"/>
              <a:t> pt.) Arial bold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2092325"/>
            <a:ext cx="8305800" cy="264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ko-KR" smtClean="0"/>
              <a:t>Text: 16-pt. Arial with Wingdings square square bullet 100%</a:t>
            </a:r>
          </a:p>
          <a:p>
            <a:pPr lvl="1"/>
            <a:r>
              <a:rPr lang="pt-BR" altLang="ko-KR" smtClean="0"/>
              <a:t>Second-level bullet — Arial round</a:t>
            </a:r>
          </a:p>
          <a:p>
            <a:pPr lvl="2"/>
            <a:r>
              <a:rPr lang="pt-BR" altLang="ko-KR" smtClean="0"/>
              <a:t>Third-level bullet — Arial Em dash</a:t>
            </a:r>
          </a:p>
          <a:p>
            <a:pPr lvl="3"/>
            <a:r>
              <a:rPr lang="pt-BR" altLang="ko-KR" smtClean="0"/>
              <a:t>Fourth-level bullet — Arial Em dash</a:t>
            </a:r>
          </a:p>
          <a:p>
            <a:pPr lvl="4"/>
            <a:r>
              <a:rPr lang="pt-BR" altLang="ko-KR" smtClean="0"/>
              <a:t>xx</a:t>
            </a:r>
          </a:p>
          <a:p>
            <a:pPr lvl="0"/>
            <a:r>
              <a:rPr lang="pt-BR" altLang="ko-KR" smtClean="0"/>
              <a:t>Text: </a:t>
            </a:r>
            <a:r>
              <a:rPr lang="en-US" altLang="ko-KR" smtClean="0"/>
              <a:t>16</a:t>
            </a:r>
            <a:r>
              <a:rPr lang="pt-BR" altLang="ko-KR" smtClean="0"/>
              <a:t> pt. Arial, plain text sentence case</a:t>
            </a:r>
          </a:p>
          <a:p>
            <a:pPr lvl="1"/>
            <a:r>
              <a:rPr lang="pt-BR" altLang="ko-KR" smtClean="0"/>
              <a:t>Second-level bullet</a:t>
            </a:r>
          </a:p>
          <a:p>
            <a:pPr lvl="2"/>
            <a:r>
              <a:rPr lang="pt-BR" altLang="ko-KR" smtClean="0"/>
              <a:t>Third-level bullet</a:t>
            </a:r>
          </a:p>
          <a:p>
            <a:pPr lvl="3"/>
            <a:r>
              <a:rPr lang="pt-BR" altLang="ko-KR" smtClean="0"/>
              <a:t>Fourth-level bullet</a:t>
            </a:r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auto">
          <a:xfrm>
            <a:off x="4200525" y="6461125"/>
            <a:ext cx="1138238" cy="23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fld id="{7DB0F5ED-3F99-4383-8988-F2FF5DC30518}" type="slidenum">
              <a:rPr kumimoji="0" lang="ko-KR" altLang="en-US" sz="900">
                <a:solidFill>
                  <a:srgbClr val="77787B"/>
                </a:solidFill>
              </a:rPr>
              <a:pPr algn="ctr" eaLnBrk="0" latinLnBrk="0" hangingPunct="0"/>
              <a:t>‹#›</a:t>
            </a:fld>
            <a:endParaRPr kumimoji="0" lang="en-US" altLang="ko-KR" sz="900">
              <a:solidFill>
                <a:srgbClr val="77787B"/>
              </a:solidFill>
            </a:endParaRPr>
          </a:p>
        </p:txBody>
      </p:sp>
      <p:sp>
        <p:nvSpPr>
          <p:cNvPr id="1030" name="Line 23"/>
          <p:cNvSpPr>
            <a:spLocks noChangeShapeType="1"/>
          </p:cNvSpPr>
          <p:nvPr/>
        </p:nvSpPr>
        <p:spPr bwMode="auto">
          <a:xfrm>
            <a:off x="338138" y="6389688"/>
            <a:ext cx="8423275" cy="0"/>
          </a:xfrm>
          <a:prstGeom prst="line">
            <a:avLst/>
          </a:prstGeom>
          <a:noFill/>
          <a:ln w="28575" cmpd="dbl">
            <a:solidFill>
              <a:srgbClr val="17671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0" r:id="rId2"/>
    <p:sldLayoutId id="214748387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Arial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9pPr>
    </p:titleStyle>
    <p:bodyStyle>
      <a:lvl1pPr marL="268288" indent="-268288" algn="l" rtl="0" eaLnBrk="0" fontAlgn="base" latinLnBrk="1" hangingPunct="0">
        <a:lnSpc>
          <a:spcPct val="90000"/>
        </a:lnSpc>
        <a:spcBef>
          <a:spcPct val="90000"/>
        </a:spcBef>
        <a:spcAft>
          <a:spcPct val="0"/>
        </a:spcAft>
        <a:buClr>
          <a:srgbClr val="145C1B"/>
        </a:buClr>
        <a:buFont typeface="Wingdings" pitchFamily="2" charset="2"/>
        <a:buChar char="l"/>
        <a:defRPr sz="1600">
          <a:solidFill>
            <a:schemeClr val="tx1"/>
          </a:solidFill>
          <a:latin typeface="+mj-ea"/>
          <a:ea typeface="+mj-ea"/>
          <a:cs typeface="+mn-cs"/>
        </a:defRPr>
      </a:lvl1pPr>
      <a:lvl2pPr marL="460375" indent="-190500" algn="l" rtl="0" eaLnBrk="0" fontAlgn="base" latinLnBrk="1" hangingPunct="0">
        <a:lnSpc>
          <a:spcPct val="90000"/>
        </a:lnSpc>
        <a:spcBef>
          <a:spcPct val="50000"/>
        </a:spcBef>
        <a:spcAft>
          <a:spcPct val="0"/>
        </a:spcAft>
        <a:buClr>
          <a:srgbClr val="145C1B"/>
        </a:buClr>
        <a:buFont typeface="Arial" pitchFamily="34" charset="0"/>
        <a:buChar char="•"/>
        <a:defRPr sz="1600">
          <a:solidFill>
            <a:schemeClr val="tx1"/>
          </a:solidFill>
          <a:latin typeface="+mj-ea"/>
          <a:ea typeface="+mj-ea"/>
          <a:cs typeface="+mn-cs"/>
        </a:defRPr>
      </a:lvl2pPr>
      <a:lvl3pPr marL="625475" indent="-163513" algn="l" rtl="0" eaLnBrk="0" fontAlgn="base" latinLnBrk="1" hangingPunct="0">
        <a:lnSpc>
          <a:spcPct val="90000"/>
        </a:lnSpc>
        <a:spcBef>
          <a:spcPct val="30000"/>
        </a:spcBef>
        <a:spcAft>
          <a:spcPct val="0"/>
        </a:spcAft>
        <a:buClr>
          <a:srgbClr val="145C1B"/>
        </a:buClr>
        <a:buFont typeface="Arial" pitchFamily="34" charset="0"/>
        <a:buChar char="–"/>
        <a:defRPr sz="1600">
          <a:solidFill>
            <a:schemeClr val="tx1"/>
          </a:solidFill>
          <a:latin typeface="+mj-ea"/>
          <a:ea typeface="+mj-ea"/>
          <a:cs typeface="+mn-cs"/>
        </a:defRPr>
      </a:lvl3pPr>
      <a:lvl4pPr marL="795338" indent="-168275" algn="l" rtl="0" eaLnBrk="0" fontAlgn="base" latinLnBrk="1" hangingPunct="0">
        <a:lnSpc>
          <a:spcPct val="90000"/>
        </a:lnSpc>
        <a:spcBef>
          <a:spcPct val="10000"/>
        </a:spcBef>
        <a:spcAft>
          <a:spcPct val="0"/>
        </a:spcAft>
        <a:buClr>
          <a:srgbClr val="145C1B"/>
        </a:buClr>
        <a:buFont typeface="Arial" pitchFamily="34" charset="0"/>
        <a:buChar char="-"/>
        <a:defRPr sz="1600">
          <a:solidFill>
            <a:schemeClr val="tx1"/>
          </a:solidFill>
          <a:latin typeface="+mj-ea"/>
          <a:ea typeface="+mj-ea"/>
          <a:cs typeface="+mn-cs"/>
        </a:defRPr>
      </a:lvl4pPr>
      <a:lvl5pPr marL="957263" indent="-160338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buClr>
          <a:srgbClr val="145C1B"/>
        </a:buClr>
        <a:buFont typeface="Arial" pitchFamily="34" charset="0"/>
        <a:buChar char="­"/>
        <a:defRPr sz="1600">
          <a:solidFill>
            <a:schemeClr val="tx1"/>
          </a:solidFill>
          <a:latin typeface="+mj-ea"/>
          <a:ea typeface="+mj-ea"/>
          <a:cs typeface="+mn-cs"/>
        </a:defRPr>
      </a:lvl5pPr>
      <a:lvl6pPr marL="1414463" indent="-160338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1871663" indent="-160338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328863" indent="-160338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786063" indent="-160338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Clr>
          <a:schemeClr val="bg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BE5CA6-67FB-4815-8FDE-D8F20F6A5E3F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D70FEA-6858-4B4D-97A8-BD72BCD418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odmc.or.kr/user/nd92501.d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.go.kr/" TargetMode="External"/><Relationship Id="rId2" Type="http://schemas.openxmlformats.org/officeDocument/2006/relationships/hyperlink" Target="https://www.data.go.kr/guide/guide/introduce.d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3pKiZsIS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 sz="quarter"/>
          </p:nvPr>
        </p:nvSpPr>
        <p:spPr>
          <a:xfrm>
            <a:off x="1475656" y="2275534"/>
            <a:ext cx="6336704" cy="276999"/>
          </a:xfrm>
          <a:ln/>
        </p:spPr>
        <p:txBody>
          <a:bodyPr/>
          <a:lstStyle/>
          <a:p>
            <a:r>
              <a:rPr lang="ko-KR" altLang="en-US" dirty="0" smtClean="0"/>
              <a:t>지능정보시대의 개인정보 보호와 데이터 활용</a:t>
            </a:r>
            <a:endParaRPr lang="ko-KR" altLang="ko-KR" sz="1400" dirty="0"/>
          </a:p>
        </p:txBody>
      </p:sp>
      <p:sp>
        <p:nvSpPr>
          <p:cNvPr id="4099" name="부제목 2"/>
          <p:cNvSpPr>
            <a:spLocks noGrp="1"/>
          </p:cNvSpPr>
          <p:nvPr>
            <p:ph type="subTitle" sz="quarter" idx="1"/>
          </p:nvPr>
        </p:nvSpPr>
        <p:spPr>
          <a:xfrm>
            <a:off x="2139950" y="3816922"/>
            <a:ext cx="4838700" cy="60939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2019.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ko-KR" sz="14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친환경적 데이터 응용기술 활용방안 </a:t>
            </a:r>
            <a:r>
              <a:rPr lang="ko-KR" altLang="en-US" sz="1400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연구포럼</a:t>
            </a:r>
            <a:r>
              <a:rPr lang="en-US" altLang="ko-KR" sz="14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en-US" altLang="ko-KR" sz="14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5162550"/>
            <a:ext cx="5832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 욱 준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서울과학기술대학교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IT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정책대학원 교수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국회 계류 중인 개인정보보호법안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124744"/>
            <a:ext cx="8258175" cy="51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쟁점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268760"/>
            <a:ext cx="8305800" cy="4949047"/>
          </a:xfrm>
        </p:spPr>
        <p:txBody>
          <a:bodyPr/>
          <a:lstStyle/>
          <a:p>
            <a:r>
              <a:rPr lang="ko-KR" altLang="en-US" dirty="0" smtClean="0"/>
              <a:t>데이터 경제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 </a:t>
            </a:r>
            <a:r>
              <a:rPr lang="ko-KR" altLang="en-US" dirty="0"/>
              <a:t>개인정보보호법</a:t>
            </a:r>
            <a:r>
              <a:rPr lang="en-US" altLang="ko-KR" dirty="0"/>
              <a:t>, </a:t>
            </a:r>
            <a:r>
              <a:rPr lang="ko-KR" altLang="en-US" dirty="0"/>
              <a:t>정보통신망 이용 촉진 및 정보보호 등에 관한 법률</a:t>
            </a:r>
            <a:r>
              <a:rPr lang="en-US" altLang="ko-KR" dirty="0"/>
              <a:t>, </a:t>
            </a:r>
            <a:r>
              <a:rPr lang="ko-KR" altLang="en-US" dirty="0"/>
              <a:t>신용정보의 이용 및 보호에 관한 </a:t>
            </a:r>
            <a:r>
              <a:rPr lang="ko-KR" altLang="en-US" dirty="0" smtClean="0"/>
              <a:t>법률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진행경과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대통령 </a:t>
            </a:r>
            <a:r>
              <a:rPr lang="ko-KR" altLang="en-US" dirty="0"/>
              <a:t>직속 </a:t>
            </a:r>
            <a:r>
              <a:rPr lang="en-US" altLang="ko-KR" dirty="0"/>
              <a:t>4</a:t>
            </a:r>
            <a:r>
              <a:rPr lang="ko-KR" altLang="en-US" dirty="0"/>
              <a:t>차산업혁명위원회 주관으로 진행된 </a:t>
            </a:r>
            <a:r>
              <a:rPr lang="ko-KR" altLang="en-US" dirty="0" err="1"/>
              <a:t>해커톤</a:t>
            </a:r>
            <a:r>
              <a:rPr lang="ko-KR" altLang="en-US" dirty="0"/>
              <a:t> 합의 결과와 국회 </a:t>
            </a:r>
            <a:r>
              <a:rPr lang="en-US" altLang="ko-KR" dirty="0"/>
              <a:t>4</a:t>
            </a:r>
            <a:r>
              <a:rPr lang="ko-KR" altLang="en-US" dirty="0"/>
              <a:t>차산업혁명특별위원회 특별 권고 사항을 </a:t>
            </a:r>
            <a:r>
              <a:rPr lang="ko-KR" altLang="en-US" dirty="0" smtClean="0"/>
              <a:t>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시민단체</a:t>
            </a:r>
            <a:r>
              <a:rPr lang="en-US" altLang="ko-KR" dirty="0"/>
              <a:t>, </a:t>
            </a:r>
            <a:r>
              <a:rPr lang="ko-KR" altLang="en-US" dirty="0"/>
              <a:t>산업계</a:t>
            </a:r>
            <a:r>
              <a:rPr lang="en-US" altLang="ko-KR" dirty="0"/>
              <a:t>, </a:t>
            </a:r>
            <a:r>
              <a:rPr lang="ko-KR" altLang="en-US" dirty="0"/>
              <a:t>법조계</a:t>
            </a:r>
            <a:r>
              <a:rPr lang="en-US" altLang="ko-KR" dirty="0"/>
              <a:t>, </a:t>
            </a:r>
            <a:r>
              <a:rPr lang="ko-KR" altLang="en-US" dirty="0"/>
              <a:t>학계</a:t>
            </a:r>
            <a:r>
              <a:rPr lang="en-US" altLang="ko-KR" dirty="0"/>
              <a:t>, 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여야의 협의를 거쳐 </a:t>
            </a:r>
            <a:r>
              <a:rPr lang="ko-KR" altLang="en-US" dirty="0" smtClean="0"/>
              <a:t>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개인정보보호법 주요 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가명정보</a:t>
            </a:r>
            <a:r>
              <a:rPr lang="ko-KR" altLang="en-US" dirty="0" smtClean="0"/>
              <a:t> </a:t>
            </a:r>
            <a:r>
              <a:rPr lang="ko-KR" altLang="en-US" dirty="0"/>
              <a:t>개념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개인정보 </a:t>
            </a:r>
            <a:r>
              <a:rPr lang="ko-KR" altLang="en-US" dirty="0"/>
              <a:t>오남용 및 유출 등 감독기구 ‘</a:t>
            </a:r>
            <a:r>
              <a:rPr lang="ko-KR" altLang="en-US" dirty="0" err="1"/>
              <a:t>개인정보보호위원회’로</a:t>
            </a:r>
            <a:r>
              <a:rPr lang="ko-KR" altLang="en-US" dirty="0"/>
              <a:t> </a:t>
            </a:r>
            <a:r>
              <a:rPr lang="ko-KR" altLang="en-US" dirty="0" smtClean="0"/>
              <a:t>일원화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개인정보 </a:t>
            </a:r>
            <a:r>
              <a:rPr lang="ko-KR" altLang="en-US" dirty="0"/>
              <a:t>처리자 책임 </a:t>
            </a:r>
            <a:r>
              <a:rPr lang="ko-KR" altLang="en-US" dirty="0" smtClean="0"/>
              <a:t>강화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개인정보 </a:t>
            </a:r>
            <a:r>
              <a:rPr lang="ko-KR" altLang="en-US" dirty="0"/>
              <a:t>판단 기준 </a:t>
            </a:r>
            <a:r>
              <a:rPr lang="ko-KR" altLang="en-US" dirty="0" smtClean="0"/>
              <a:t>명확화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이동형 영상정보처리기기 규제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생체인식정보 보호 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통합관제센터 법적 근거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079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 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196752"/>
            <a:ext cx="8305800" cy="4653582"/>
          </a:xfrm>
        </p:spPr>
        <p:txBody>
          <a:bodyPr/>
          <a:lstStyle/>
          <a:p>
            <a:r>
              <a:rPr lang="ko-KR" altLang="en-US" dirty="0" smtClean="0"/>
              <a:t>개인정보보호법상 </a:t>
            </a:r>
            <a:r>
              <a:rPr lang="ko-KR" altLang="en-US" dirty="0"/>
              <a:t>개념이 모호하다는 지적을 받아온 </a:t>
            </a:r>
            <a:r>
              <a:rPr lang="en-US" altLang="ko-KR" dirty="0"/>
              <a:t>'</a:t>
            </a:r>
            <a:r>
              <a:rPr lang="ko-KR" altLang="en-US" dirty="0"/>
              <a:t>개인정보</a:t>
            </a:r>
            <a:r>
              <a:rPr lang="en-US" altLang="ko-KR" dirty="0"/>
              <a:t>'</a:t>
            </a:r>
            <a:r>
              <a:rPr lang="ko-KR" altLang="en-US" dirty="0"/>
              <a:t>에 추가 정보의 </a:t>
            </a:r>
            <a:r>
              <a:rPr lang="ko-KR" altLang="en-US" dirty="0" err="1"/>
              <a:t>사용결합</a:t>
            </a:r>
            <a:r>
              <a:rPr lang="ko-KR" altLang="en-US" dirty="0"/>
              <a:t> 없이는 특정 개인을 알아볼 수 없도록 </a:t>
            </a:r>
            <a:r>
              <a:rPr lang="ko-KR" altLang="en-US" dirty="0" err="1"/>
              <a:t>가명처리한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가명정보</a:t>
            </a:r>
            <a:r>
              <a:rPr lang="en-US" altLang="ko-KR" dirty="0"/>
              <a:t>' </a:t>
            </a:r>
            <a:r>
              <a:rPr lang="ko-KR" altLang="en-US" dirty="0"/>
              <a:t>개념을 </a:t>
            </a:r>
            <a:r>
              <a:rPr lang="ko-KR" altLang="en-US" dirty="0" smtClean="0"/>
              <a:t>도입함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가명정보</a:t>
            </a:r>
            <a:r>
              <a:rPr lang="ko-KR" altLang="en-US" dirty="0"/>
              <a:t> 및 개인정보의 </a:t>
            </a:r>
            <a:r>
              <a:rPr lang="ko-KR" altLang="en-US" dirty="0" err="1"/>
              <a:t>이용범위를</a:t>
            </a:r>
            <a:r>
              <a:rPr lang="ko-KR" altLang="en-US" dirty="0"/>
              <a:t> 확대하고 개인정보처리자의 책임성도 </a:t>
            </a:r>
            <a:r>
              <a:rPr lang="ko-KR" altLang="en-US" dirty="0" smtClean="0"/>
              <a:t>강화</a:t>
            </a:r>
            <a:r>
              <a:rPr lang="en-US" altLang="ko-KR" dirty="0" smtClean="0"/>
              <a:t>. </a:t>
            </a:r>
            <a:r>
              <a:rPr lang="ko-KR" altLang="en-US" dirty="0" err="1"/>
              <a:t>가명정보의</a:t>
            </a:r>
            <a:r>
              <a:rPr lang="ko-KR" altLang="en-US" dirty="0"/>
              <a:t> 경우 통계작성</a:t>
            </a:r>
            <a:r>
              <a:rPr lang="en-US" altLang="ko-KR" dirty="0"/>
              <a:t>, </a:t>
            </a:r>
            <a:r>
              <a:rPr lang="ko-KR" altLang="en-US" dirty="0"/>
              <a:t>과학적 연구</a:t>
            </a:r>
            <a:r>
              <a:rPr lang="en-US" altLang="ko-KR" dirty="0"/>
              <a:t>, </a:t>
            </a:r>
            <a:r>
              <a:rPr lang="ko-KR" altLang="en-US" dirty="0"/>
              <a:t>공익적 기록보존 등의 목적으로 이용</a:t>
            </a:r>
            <a:r>
              <a:rPr lang="en-US" altLang="ko-KR" dirty="0"/>
              <a:t>·</a:t>
            </a:r>
            <a:r>
              <a:rPr lang="ko-KR" altLang="en-US" dirty="0"/>
              <a:t>제공이 가능하게 했으며 개인정보는 안전성 </a:t>
            </a:r>
            <a:r>
              <a:rPr lang="ko-KR" altLang="en-US" dirty="0" err="1"/>
              <a:t>확보조치</a:t>
            </a:r>
            <a:r>
              <a:rPr lang="ko-KR" altLang="en-US" dirty="0"/>
              <a:t> 여부에 따라 추가적 이용과 제공이 가능하도록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개인정보를 처리할 때 안전성 확보에 필요한 기술</a:t>
            </a:r>
            <a:r>
              <a:rPr lang="en-US" altLang="ko-KR" dirty="0"/>
              <a:t>·</a:t>
            </a:r>
            <a:r>
              <a:rPr lang="ko-KR" altLang="en-US" dirty="0"/>
              <a:t>관리적 조치를 취하도록 했는데 </a:t>
            </a:r>
            <a:r>
              <a:rPr lang="ko-KR" altLang="en-US" dirty="0" err="1"/>
              <a:t>특정개인을</a:t>
            </a:r>
            <a:r>
              <a:rPr lang="ko-KR" altLang="en-US" dirty="0"/>
              <a:t> 알아보기 위한 행위를 위반할 경우 </a:t>
            </a:r>
            <a:r>
              <a:rPr lang="ko-KR" altLang="en-US" dirty="0" smtClean="0"/>
              <a:t>전체 </a:t>
            </a:r>
            <a:r>
              <a:rPr lang="ko-KR" altLang="en-US" dirty="0"/>
              <a:t>매출액 </a:t>
            </a:r>
            <a:r>
              <a:rPr lang="en-US" altLang="ko-KR" dirty="0"/>
              <a:t>3% </a:t>
            </a:r>
            <a:r>
              <a:rPr lang="ko-KR" altLang="en-US" dirty="0"/>
              <a:t>과징금 등을 </a:t>
            </a:r>
            <a:r>
              <a:rPr lang="ko-KR" altLang="en-US" dirty="0" smtClean="0"/>
              <a:t>부과함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당정은 또 </a:t>
            </a:r>
            <a:r>
              <a:rPr lang="ko-KR" altLang="en-US" dirty="0" err="1"/>
              <a:t>행정안전부</a:t>
            </a:r>
            <a:r>
              <a:rPr lang="en-US" altLang="ko-KR" dirty="0"/>
              <a:t>, </a:t>
            </a:r>
            <a:r>
              <a:rPr lang="ko-KR" altLang="en-US" dirty="0"/>
              <a:t>방송통신위원회</a:t>
            </a:r>
            <a:r>
              <a:rPr lang="en-US" altLang="ko-KR" dirty="0"/>
              <a:t>, </a:t>
            </a:r>
            <a:r>
              <a:rPr lang="ko-KR" altLang="en-US" dirty="0"/>
              <a:t>금융위원회 등으로 분산된 개인정보보호 기능을 개인정보보호위원회로 </a:t>
            </a:r>
            <a:r>
              <a:rPr lang="ko-KR" altLang="en-US" dirty="0" smtClean="0"/>
              <a:t>이관함</a:t>
            </a:r>
            <a:r>
              <a:rPr lang="en-US" altLang="ko-KR" dirty="0" smtClean="0"/>
              <a:t>. </a:t>
            </a:r>
            <a:r>
              <a:rPr lang="ko-KR" altLang="en-US" dirty="0"/>
              <a:t>위원회는 국무총리 소속 중앙행정기관으로 격상해 독립성을 </a:t>
            </a:r>
            <a:r>
              <a:rPr lang="ko-KR" altLang="en-US" dirty="0" smtClean="0"/>
              <a:t>확보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위원회는 </a:t>
            </a:r>
            <a:r>
              <a:rPr lang="ko-KR" altLang="en-US" dirty="0"/>
              <a:t>타 부처와의 공동조사 요구권과 행정처분 의견제시권을 부여하는 등 컨트롤타워 기능도 강화할 </a:t>
            </a:r>
            <a:r>
              <a:rPr lang="ko-KR" altLang="en-US" dirty="0" smtClean="0"/>
              <a:t>방침임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9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 개념과 판단기준 신설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271539"/>
            <a:ext cx="8305800" cy="4758226"/>
          </a:xfrm>
        </p:spPr>
        <p:txBody>
          <a:bodyPr/>
          <a:lstStyle/>
          <a:p>
            <a:r>
              <a:rPr lang="ko-KR" altLang="en-US" dirty="0" smtClean="0"/>
              <a:t>기존 개인정보의 정의</a:t>
            </a:r>
            <a:endParaRPr lang="en-US" altLang="ko-KR" dirty="0" smtClean="0"/>
          </a:p>
          <a:p>
            <a:pPr lvl="1"/>
            <a:r>
              <a:rPr lang="en-US" altLang="ko-KR" sz="1400" i="1" dirty="0"/>
              <a:t>"</a:t>
            </a:r>
            <a:r>
              <a:rPr lang="ko-KR" altLang="en-US" sz="1400" i="1" dirty="0"/>
              <a:t>개인정보</a:t>
            </a:r>
            <a:r>
              <a:rPr lang="en-US" altLang="ko-KR" sz="1400" i="1" dirty="0"/>
              <a:t>"</a:t>
            </a:r>
            <a:r>
              <a:rPr lang="ko-KR" altLang="en-US" sz="1400" i="1" dirty="0"/>
              <a:t>란 살아 있는 개인에 관한 정보로서 성명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주민등록번호 및 영상 등을 통하여 개인을 알아볼 수 있는 정보</a:t>
            </a:r>
            <a:r>
              <a:rPr lang="en-US" altLang="ko-KR" sz="1400" i="1" dirty="0"/>
              <a:t>(</a:t>
            </a:r>
            <a:r>
              <a:rPr lang="ko-KR" altLang="en-US" sz="1400" i="1" dirty="0"/>
              <a:t>해당 정보만으로는 특정 개인을 알아볼 수 없더라도 다른 정보와 쉽게 결합하여 알아볼 수 있는 것을 포함한다</a:t>
            </a:r>
            <a:r>
              <a:rPr lang="en-US" altLang="ko-KR" sz="1400" i="1" dirty="0"/>
              <a:t>)</a:t>
            </a:r>
            <a:r>
              <a:rPr lang="ko-KR" altLang="en-US" sz="1400" i="1" dirty="0"/>
              <a:t>를 말한다</a:t>
            </a:r>
            <a:r>
              <a:rPr lang="en-US" altLang="ko-KR" sz="1400" i="1" dirty="0" smtClean="0"/>
              <a:t>.</a:t>
            </a:r>
          </a:p>
          <a:p>
            <a:pPr lvl="1"/>
            <a:endParaRPr lang="en-US" altLang="ko-KR" sz="1400" i="1" dirty="0"/>
          </a:p>
          <a:p>
            <a:r>
              <a:rPr lang="ko-KR" altLang="en-US" dirty="0" smtClean="0"/>
              <a:t>개인정보보호 개정안</a:t>
            </a:r>
            <a:endParaRPr lang="en-US" altLang="ko-KR" dirty="0" smtClean="0"/>
          </a:p>
          <a:p>
            <a:pPr lvl="1"/>
            <a:r>
              <a:rPr lang="ko-KR" altLang="en-US" sz="1400" i="1" dirty="0"/>
              <a:t>살아 있는 개인에 관한 정보로서 다음 어느 하나에 해당하는 정보 ① 성명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주민등록번호 및 영상 등을 통하여 개인을 알아볼 수 있는 정보</a:t>
            </a:r>
            <a:r>
              <a:rPr lang="en-US" altLang="ko-KR" sz="1400" i="1" dirty="0"/>
              <a:t>, ② </a:t>
            </a:r>
            <a:r>
              <a:rPr lang="ko-KR" altLang="en-US" sz="1400" i="1" u="sng" dirty="0"/>
              <a:t>해당 정보만으로는 특정 개인을 알아볼 수 없더라도 다른 정보와 쉽게 결합하여 알아볼 수 있는 정보</a:t>
            </a:r>
            <a:r>
              <a:rPr lang="en-US" altLang="ko-KR" sz="1400" i="1" u="sng" dirty="0"/>
              <a:t>(</a:t>
            </a:r>
            <a:r>
              <a:rPr lang="ko-KR" altLang="en-US" sz="1400" i="1" u="sng" dirty="0"/>
              <a:t>이 경우</a:t>
            </a:r>
            <a:r>
              <a:rPr lang="en-US" altLang="ko-KR" sz="1400" i="1" u="sng" dirty="0"/>
              <a:t>, </a:t>
            </a:r>
            <a:r>
              <a:rPr lang="ko-KR" altLang="en-US" sz="1400" i="1" u="sng" dirty="0"/>
              <a:t>쉽게 결합할 수 있는지 여부는 다른 정보의 입수 가능성 등 개인을 알아보는 데 소요되는 시간</a:t>
            </a:r>
            <a:r>
              <a:rPr lang="en-US" altLang="ko-KR" sz="1400" i="1" u="sng" dirty="0"/>
              <a:t>, </a:t>
            </a:r>
            <a:r>
              <a:rPr lang="ko-KR" altLang="en-US" sz="1400" i="1" u="sng" dirty="0"/>
              <a:t>비용</a:t>
            </a:r>
            <a:r>
              <a:rPr lang="en-US" altLang="ko-KR" sz="1400" i="1" u="sng" dirty="0"/>
              <a:t>, </a:t>
            </a:r>
            <a:r>
              <a:rPr lang="ko-KR" altLang="en-US" sz="1400" i="1" u="sng" dirty="0"/>
              <a:t>기술 등을 합리적으로 고려하여야 한다</a:t>
            </a:r>
            <a:r>
              <a:rPr lang="en-US" altLang="ko-KR" sz="1400" i="1" u="sng" dirty="0"/>
              <a:t>)</a:t>
            </a:r>
            <a:r>
              <a:rPr lang="en-US" altLang="ko-KR" sz="1400" i="1" dirty="0"/>
              <a:t>, ③ </a:t>
            </a:r>
            <a:r>
              <a:rPr lang="ko-KR" altLang="en-US" sz="1400" i="1" dirty="0" err="1" smtClean="0"/>
              <a:t>가명정보</a:t>
            </a:r>
            <a:endParaRPr lang="en-US" altLang="ko-KR" sz="1400" i="1" dirty="0" smtClean="0"/>
          </a:p>
          <a:p>
            <a:pPr lvl="1"/>
            <a:endParaRPr lang="en-US" altLang="ko-KR" i="1" dirty="0"/>
          </a:p>
          <a:p>
            <a:pPr lvl="1"/>
            <a:r>
              <a:rPr lang="ko-KR" altLang="en-US" sz="1400" dirty="0"/>
              <a:t>결합의 용이성 판단 기준 신설 </a:t>
            </a:r>
            <a:r>
              <a:rPr lang="ko-KR" altLang="en-US" sz="1400" dirty="0" smtClean="0"/>
              <a:t>취지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기존 </a:t>
            </a:r>
            <a:r>
              <a:rPr lang="ko-KR" altLang="en-US" sz="1400" dirty="0"/>
              <a:t>개인정보보호법에서는 해당 정보만으로 특정 개인을 알아볼 수 없더라도 다른 정보와 결합 가능성만 있다면 개인정보로 인정될 수 있어서 데이터 활용에 있어서 제약이 </a:t>
            </a:r>
            <a:r>
              <a:rPr lang="ko-KR" altLang="en-US" sz="1400" dirty="0" smtClean="0"/>
              <a:t>되어 왔음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가명정보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개인정보의 </a:t>
            </a:r>
            <a:r>
              <a:rPr lang="ko-KR" altLang="en-US" sz="1400" dirty="0" err="1"/>
              <a:t>이용범위를</a:t>
            </a:r>
            <a:r>
              <a:rPr lang="ko-KR" altLang="en-US" sz="1400" dirty="0"/>
              <a:t> 확대하고 개인정보처리자의 책임성도 </a:t>
            </a:r>
            <a:r>
              <a:rPr lang="ko-KR" altLang="en-US" sz="1400" dirty="0" smtClean="0"/>
              <a:t>강화</a:t>
            </a:r>
            <a:r>
              <a:rPr lang="en-US" altLang="ko-KR" sz="1400" dirty="0" smtClean="0"/>
              <a:t>. </a:t>
            </a:r>
            <a:r>
              <a:rPr lang="ko-KR" altLang="en-US" sz="1400" dirty="0" err="1"/>
              <a:t>가명정보의</a:t>
            </a:r>
            <a:r>
              <a:rPr lang="ko-KR" altLang="en-US" sz="1400" dirty="0"/>
              <a:t> 경우 통계작성</a:t>
            </a:r>
            <a:r>
              <a:rPr lang="en-US" altLang="ko-KR" sz="1400" dirty="0"/>
              <a:t>, </a:t>
            </a:r>
            <a:r>
              <a:rPr lang="ko-KR" altLang="en-US" sz="1400" dirty="0"/>
              <a:t>과학적 연구</a:t>
            </a:r>
            <a:r>
              <a:rPr lang="en-US" altLang="ko-KR" sz="1400" dirty="0"/>
              <a:t>, </a:t>
            </a:r>
            <a:r>
              <a:rPr lang="ko-KR" altLang="en-US" sz="1400" dirty="0"/>
              <a:t>공익적 기록보존 등의 목적으로 이용</a:t>
            </a:r>
            <a:r>
              <a:rPr lang="en-US" altLang="ko-KR" sz="1400" dirty="0"/>
              <a:t>·</a:t>
            </a:r>
            <a:r>
              <a:rPr lang="ko-KR" altLang="en-US" sz="1400" dirty="0"/>
              <a:t>제공이 가능하게 했으며 개인정보는 안전성 </a:t>
            </a:r>
            <a:r>
              <a:rPr lang="ko-KR" altLang="en-US" sz="1400" dirty="0" err="1"/>
              <a:t>확보조치</a:t>
            </a:r>
            <a:r>
              <a:rPr lang="ko-KR" altLang="en-US" sz="1400" dirty="0"/>
              <a:t> 여부에 따라 추가적 이용과 제공이 가능하도록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6438528"/>
            <a:ext cx="5112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j-ea"/>
                <a:ea typeface="+mj-ea"/>
              </a:rPr>
              <a:t>http://m.cctvnews.co.kr/news/articleView.html?idxno=98932#_enliple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50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가명정보의</a:t>
            </a:r>
            <a:r>
              <a:rPr lang="ko-KR" altLang="en-US" dirty="0" smtClean="0"/>
              <a:t> 도입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243318"/>
            <a:ext cx="8305800" cy="5066002"/>
          </a:xfrm>
        </p:spPr>
        <p:txBody>
          <a:bodyPr/>
          <a:lstStyle/>
          <a:p>
            <a:r>
              <a:rPr lang="ko-KR" altLang="en-US" dirty="0" smtClean="0"/>
              <a:t>개인정보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해당 정보만으로 </a:t>
            </a:r>
            <a:r>
              <a:rPr lang="ko-KR" altLang="en-US" sz="1400" dirty="0"/>
              <a:t>특정 개인을 알아볼 수 있는 </a:t>
            </a:r>
            <a:r>
              <a:rPr lang="ko-KR" altLang="en-US" sz="1400" dirty="0" smtClean="0"/>
              <a:t>정보</a:t>
            </a:r>
            <a:endParaRPr lang="en-US" altLang="ko-KR" sz="1400" dirty="0" smtClean="0"/>
          </a:p>
          <a:p>
            <a:pPr lvl="1"/>
            <a:r>
              <a:rPr lang="ko-KR" altLang="en-US" sz="1400" dirty="0" err="1"/>
              <a:t>박보검</a:t>
            </a:r>
            <a:r>
              <a:rPr lang="en-US" altLang="ko-KR" sz="1400" dirty="0"/>
              <a:t>, 1993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 </a:t>
            </a:r>
            <a:r>
              <a:rPr lang="en-US" altLang="ko-KR" sz="1400" dirty="0"/>
              <a:t>16</a:t>
            </a:r>
            <a:r>
              <a:rPr lang="ko-KR" altLang="en-US" sz="1400" dirty="0"/>
              <a:t>일생</a:t>
            </a:r>
            <a:r>
              <a:rPr lang="en-US" altLang="ko-KR" sz="1400" dirty="0"/>
              <a:t>, </a:t>
            </a:r>
            <a:r>
              <a:rPr lang="ko-KR" altLang="en-US" sz="1400" dirty="0"/>
              <a:t>남성</a:t>
            </a:r>
            <a:r>
              <a:rPr lang="en-US" altLang="ko-KR" sz="1400" dirty="0"/>
              <a:t>, 010-1234-5678, 2018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신용카드 </a:t>
            </a:r>
            <a:r>
              <a:rPr lang="ko-KR" altLang="en-US" sz="1400" dirty="0" smtClean="0"/>
              <a:t>금액 </a:t>
            </a:r>
            <a:r>
              <a:rPr lang="en-US" altLang="ko-KR" sz="1400" dirty="0"/>
              <a:t>150</a:t>
            </a:r>
            <a:r>
              <a:rPr lang="ko-KR" altLang="en-US" sz="1400" dirty="0"/>
              <a:t>만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lvl="7"/>
            <a:endParaRPr lang="en-US" altLang="ko-KR" dirty="0"/>
          </a:p>
          <a:p>
            <a:r>
              <a:rPr lang="ko-KR" altLang="en-US" dirty="0" err="1" smtClean="0"/>
              <a:t>익명정보</a:t>
            </a:r>
            <a:endParaRPr lang="en-US" altLang="ko-KR" dirty="0" smtClean="0"/>
          </a:p>
          <a:p>
            <a:pPr lvl="1"/>
            <a:r>
              <a:rPr lang="ko-KR" altLang="en-US" sz="1400" dirty="0"/>
              <a:t>어떤 수단이나 다른 정보를 사용해도 더 이상 특정 개인을 알아볼 수 없는 </a:t>
            </a:r>
            <a:r>
              <a:rPr lang="ko-KR" altLang="en-US" sz="1400" dirty="0" smtClean="0"/>
              <a:t>정보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전화번호와 같은 개인정보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완전히 삭제하고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나이나 성별과 같은 </a:t>
            </a:r>
            <a:r>
              <a:rPr lang="ko-KR" altLang="en-US" sz="1400" dirty="0" err="1"/>
              <a:t>준식별자에</a:t>
            </a:r>
            <a:r>
              <a:rPr lang="ko-KR" altLang="en-US" sz="1400" dirty="0"/>
              <a:t> 해당하는 정보를 범주화 처리한 </a:t>
            </a:r>
            <a:r>
              <a:rPr lang="ko-KR" altLang="en-US" sz="1400" dirty="0" smtClean="0"/>
              <a:t>정보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남성</a:t>
            </a:r>
            <a:r>
              <a:rPr lang="en-US" altLang="ko-KR" sz="1400" dirty="0"/>
              <a:t>, 20</a:t>
            </a:r>
            <a:r>
              <a:rPr lang="ko-KR" altLang="en-US" sz="1400" dirty="0"/>
              <a:t>대</a:t>
            </a:r>
            <a:r>
              <a:rPr lang="en-US" altLang="ko-KR" sz="1400" dirty="0"/>
              <a:t>, 2018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신용카드 사용금액 </a:t>
            </a:r>
            <a:r>
              <a:rPr lang="en-US" altLang="ko-KR" sz="1400" dirty="0"/>
              <a:t>100</a:t>
            </a:r>
            <a:r>
              <a:rPr lang="ko-KR" altLang="en-US" sz="1400" dirty="0"/>
              <a:t>만 원 </a:t>
            </a:r>
            <a:r>
              <a:rPr lang="ko-KR" altLang="en-US" sz="1400" dirty="0" smtClean="0"/>
              <a:t>이상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준식별자만으로 구성</a:t>
            </a:r>
            <a:r>
              <a:rPr lang="en-US" altLang="ko-KR" sz="1400" dirty="0" smtClean="0"/>
              <a:t>)</a:t>
            </a:r>
          </a:p>
          <a:p>
            <a:pPr lvl="5"/>
            <a:endParaRPr lang="en-US" altLang="ko-KR" dirty="0"/>
          </a:p>
          <a:p>
            <a:r>
              <a:rPr lang="ko-KR" altLang="en-US" dirty="0" err="1" smtClean="0"/>
              <a:t>가명정보</a:t>
            </a:r>
            <a:endParaRPr lang="en-US" altLang="ko-KR" dirty="0" smtClean="0"/>
          </a:p>
          <a:p>
            <a:pPr lvl="1"/>
            <a:r>
              <a:rPr lang="ko-KR" altLang="en-US" sz="1400" dirty="0"/>
              <a:t>누군가를 특정할 수 있는 정보를 다른 표현으로 바꾸거나 가려서 특정 개인을 식별할 수 없는 </a:t>
            </a:r>
            <a:r>
              <a:rPr lang="ko-KR" altLang="en-US" sz="1400" dirty="0" smtClean="0"/>
              <a:t>정보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>(*</a:t>
            </a:r>
            <a:r>
              <a:rPr lang="ko-KR" altLang="en-US" sz="1000" dirty="0" smtClean="0"/>
              <a:t>그 </a:t>
            </a:r>
            <a:r>
              <a:rPr lang="ko-KR" altLang="en-US" sz="1000" dirty="0"/>
              <a:t>자체로 특정 개인을 식별할 수는 없지만</a:t>
            </a:r>
            <a:r>
              <a:rPr lang="en-US" altLang="ko-KR" sz="1000" dirty="0"/>
              <a:t>, </a:t>
            </a:r>
            <a:r>
              <a:rPr lang="ko-KR" altLang="en-US" sz="1000" dirty="0"/>
              <a:t>추가 다른 정보들과 결합하면 개인을 특정할 수 있는 </a:t>
            </a:r>
            <a:r>
              <a:rPr lang="ko-KR" altLang="en-US" sz="1000" dirty="0" smtClean="0"/>
              <a:t>개인정보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/>
              <a:t> ‘박</a:t>
            </a:r>
            <a:r>
              <a:rPr lang="en-US" altLang="ko-KR" sz="1400" dirty="0"/>
              <a:t>XX, 1993</a:t>
            </a:r>
            <a:r>
              <a:rPr lang="ko-KR" altLang="en-US" sz="1400" dirty="0"/>
              <a:t>년생</a:t>
            </a:r>
            <a:r>
              <a:rPr lang="en-US" altLang="ko-KR" sz="1400" dirty="0"/>
              <a:t>, </a:t>
            </a:r>
            <a:r>
              <a:rPr lang="ko-KR" altLang="en-US" sz="1400" dirty="0"/>
              <a:t>남성</a:t>
            </a:r>
            <a:r>
              <a:rPr lang="en-US" altLang="ko-KR" sz="1400" dirty="0"/>
              <a:t>, 010-XXXX-XXXX, 2018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신용카드 사용금액 </a:t>
            </a:r>
            <a:r>
              <a:rPr lang="en-US" altLang="ko-KR" sz="1400" dirty="0"/>
              <a:t>150</a:t>
            </a:r>
            <a:r>
              <a:rPr lang="ko-KR" altLang="en-US" sz="1400" dirty="0"/>
              <a:t>만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가명정보와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가명처리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개념을 도입하면서 개인정보처리자로 하여금 통계작성</a:t>
            </a:r>
            <a:r>
              <a:rPr lang="en-US" altLang="ko-KR" sz="1400" dirty="0"/>
              <a:t>, </a:t>
            </a:r>
            <a:r>
              <a:rPr lang="ko-KR" altLang="en-US" sz="1400" dirty="0"/>
              <a:t>과학적 연구</a:t>
            </a:r>
            <a:r>
              <a:rPr lang="en-US" altLang="ko-KR" sz="1400" dirty="0"/>
              <a:t>, </a:t>
            </a:r>
            <a:r>
              <a:rPr lang="ko-KR" altLang="en-US" sz="1400" dirty="0"/>
              <a:t>공익적 기록 보존 등을 위해 정보주체의 동의 없이 </a:t>
            </a:r>
            <a:r>
              <a:rPr lang="ko-KR" altLang="en-US" sz="1400" dirty="0" err="1"/>
              <a:t>가명정보를</a:t>
            </a:r>
            <a:r>
              <a:rPr lang="ko-KR" altLang="en-US" sz="1400" dirty="0"/>
              <a:t> 처리할 수 있도록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smtClean="0"/>
              <a:t>또한 </a:t>
            </a:r>
            <a:r>
              <a:rPr lang="ko-KR" altLang="en-US" sz="1400" dirty="0"/>
              <a:t>특정 개인을 알아보기 위해 사용될 수 있는 정보를 제외하고 이같은 정보를 제</a:t>
            </a:r>
            <a:r>
              <a:rPr lang="en-US" altLang="ko-KR" sz="1400" dirty="0"/>
              <a:t>3</a:t>
            </a:r>
            <a:r>
              <a:rPr lang="ko-KR" altLang="en-US" sz="1400" dirty="0"/>
              <a:t>자에게 제공할 수 </a:t>
            </a:r>
            <a:r>
              <a:rPr lang="ko-KR" altLang="en-US" sz="1400" dirty="0" smtClean="0"/>
              <a:t>있음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6438528"/>
            <a:ext cx="5112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j-ea"/>
                <a:ea typeface="+mj-ea"/>
              </a:rPr>
              <a:t>http://m.cctvnews.co.kr/news/articleView.html?idxno=98932#_enliple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126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개인정보 처리자 책임 </a:t>
            </a:r>
            <a:r>
              <a:rPr lang="ko-KR" altLang="en-US" dirty="0" smtClean="0"/>
              <a:t>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개인정보보호위원회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999985"/>
            <a:ext cx="8305800" cy="3373231"/>
          </a:xfrm>
        </p:spPr>
        <p:txBody>
          <a:bodyPr/>
          <a:lstStyle/>
          <a:p>
            <a:r>
              <a:rPr lang="ko-KR" altLang="en-US" dirty="0"/>
              <a:t>개인정보 처리자 책임 강화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개인정보를 </a:t>
            </a:r>
            <a:r>
              <a:rPr lang="ko-KR" altLang="en-US" dirty="0"/>
              <a:t>처리할 때 안전성 확보에 필요한 기술</a:t>
            </a:r>
            <a:r>
              <a:rPr lang="en-US" altLang="ko-KR" dirty="0"/>
              <a:t>·</a:t>
            </a:r>
            <a:r>
              <a:rPr lang="ko-KR" altLang="en-US" dirty="0"/>
              <a:t>관리적 조치를 취하도록 했는데 </a:t>
            </a:r>
            <a:r>
              <a:rPr lang="ko-KR" altLang="en-US" dirty="0" err="1"/>
              <a:t>특정개인을</a:t>
            </a:r>
            <a:r>
              <a:rPr lang="ko-KR" altLang="en-US" dirty="0"/>
              <a:t> 알아보기 위한 행위를 위반할 경우 전체 매출액 </a:t>
            </a:r>
            <a:r>
              <a:rPr lang="en-US" altLang="ko-KR" dirty="0"/>
              <a:t>3% </a:t>
            </a:r>
            <a:r>
              <a:rPr lang="ko-KR" altLang="en-US" dirty="0"/>
              <a:t>과징금 등을 부과하도록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개인정보보호위원회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행정안전부</a:t>
            </a:r>
            <a:r>
              <a:rPr lang="en-US" altLang="ko-KR" dirty="0"/>
              <a:t>, </a:t>
            </a:r>
            <a:r>
              <a:rPr lang="ko-KR" altLang="en-US" dirty="0"/>
              <a:t>방송통신위원회</a:t>
            </a:r>
            <a:r>
              <a:rPr lang="en-US" altLang="ko-KR" dirty="0"/>
              <a:t>, </a:t>
            </a:r>
            <a:r>
              <a:rPr lang="ko-KR" altLang="en-US" dirty="0"/>
              <a:t>금융위원회 등으로 분산된 개인정보보호 기능을 개인정보보호위원회로 이관</a:t>
            </a:r>
            <a:endParaRPr lang="en-US" altLang="ko-KR" dirty="0"/>
          </a:p>
          <a:p>
            <a:pPr lvl="1"/>
            <a:r>
              <a:rPr lang="ko-KR" altLang="en-US" dirty="0"/>
              <a:t>위원회는 국무총리 소속 중앙행정기관으로 격상해 독립성을 확보</a:t>
            </a:r>
            <a:endParaRPr lang="en-US" altLang="ko-KR" dirty="0"/>
          </a:p>
          <a:p>
            <a:pPr lvl="1"/>
            <a:r>
              <a:rPr lang="ko-KR" altLang="en-US" dirty="0"/>
              <a:t>위원회는 타 부처와의 공동조사 요구권과 행정처분 의견제시권을 부여하는 등 컨트롤타워 기능 </a:t>
            </a:r>
            <a:r>
              <a:rPr lang="ko-KR" altLang="en-US" dirty="0" smtClean="0"/>
              <a:t>강화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 정책 갈등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268760"/>
            <a:ext cx="8305800" cy="4890570"/>
          </a:xfrm>
        </p:spPr>
        <p:txBody>
          <a:bodyPr/>
          <a:lstStyle/>
          <a:p>
            <a:r>
              <a:rPr lang="ko-KR" altLang="en-US" dirty="0" smtClean="0"/>
              <a:t>국회 의견 대립</a:t>
            </a:r>
            <a:endParaRPr lang="en-US" altLang="ko-KR" dirty="0" smtClean="0"/>
          </a:p>
          <a:p>
            <a:pPr lvl="1"/>
            <a:r>
              <a:rPr lang="ko-KR" altLang="en-US" sz="1400" i="1" dirty="0" smtClean="0"/>
              <a:t>홍영표 </a:t>
            </a:r>
            <a:r>
              <a:rPr lang="ko-KR" altLang="en-US" sz="1400" i="1" dirty="0" err="1"/>
              <a:t>더불어민주당</a:t>
            </a:r>
            <a:r>
              <a:rPr lang="ko-KR" altLang="en-US" sz="1400" i="1" dirty="0"/>
              <a:t> 원내대표는 </a:t>
            </a:r>
            <a:r>
              <a:rPr lang="en-US" altLang="ko-KR" sz="1400" i="1" dirty="0" smtClean="0"/>
              <a:t>2018.11.21. </a:t>
            </a:r>
            <a:r>
              <a:rPr lang="ko-KR" altLang="en-US" sz="1400" i="1" dirty="0" smtClean="0"/>
              <a:t>진행된 </a:t>
            </a:r>
            <a:r>
              <a:rPr lang="ko-KR" altLang="en-US" sz="1400" i="1" dirty="0"/>
              <a:t>‘개인정보의 보호와 활용 당정협의’ 기자간담회에서 개인정보보호법 개정안에 대해 “이번 국회에서 반드시 처리해 차질 없이 추진될 수 있도록 최선을 다할 </a:t>
            </a:r>
            <a:r>
              <a:rPr lang="ko-KR" altLang="en-US" sz="1400" i="1" dirty="0" err="1"/>
              <a:t>것”이라고</a:t>
            </a:r>
            <a:r>
              <a:rPr lang="ko-KR" altLang="en-US" sz="1400" i="1" dirty="0"/>
              <a:t> 강조했다</a:t>
            </a:r>
            <a:r>
              <a:rPr lang="en-US" altLang="ko-KR" sz="1400" i="1" dirty="0"/>
              <a:t>. </a:t>
            </a:r>
            <a:r>
              <a:rPr lang="ko-KR" altLang="en-US" sz="1400" i="1" dirty="0" err="1"/>
              <a:t>김태년</a:t>
            </a:r>
            <a:r>
              <a:rPr lang="ko-KR" altLang="en-US" sz="1400" i="1" dirty="0"/>
              <a:t> 민주당 정책위의장도 여기에 동의하면서 “데이터의 대량생산과 </a:t>
            </a:r>
            <a:r>
              <a:rPr lang="ko-KR" altLang="en-US" sz="1400" i="1" dirty="0" err="1"/>
              <a:t>자동처리를</a:t>
            </a:r>
            <a:r>
              <a:rPr lang="ko-KR" altLang="en-US" sz="1400" i="1" dirty="0"/>
              <a:t> 특징으로 하는 지능정보사회로의 급격한 전환에 따라 개인정보의 활용이 </a:t>
            </a:r>
            <a:r>
              <a:rPr lang="ko-KR" altLang="en-US" sz="1400" i="1" dirty="0" err="1"/>
              <a:t>필요하다”고</a:t>
            </a:r>
            <a:r>
              <a:rPr lang="ko-KR" altLang="en-US" sz="1400" i="1" dirty="0"/>
              <a:t> 밝혔다</a:t>
            </a:r>
            <a:r>
              <a:rPr lang="en-US" altLang="ko-KR" sz="1400" i="1" dirty="0"/>
              <a:t>.</a:t>
            </a:r>
            <a:r>
              <a:rPr lang="en-US" altLang="ko-KR" sz="1800" dirty="0"/>
              <a:t> </a:t>
            </a:r>
            <a:endParaRPr lang="en-US" altLang="ko-KR" sz="1800" dirty="0" smtClean="0"/>
          </a:p>
          <a:p>
            <a:pPr lvl="1"/>
            <a:r>
              <a:rPr lang="ko-KR" altLang="en-US" sz="1400" i="1" dirty="0" smtClean="0"/>
              <a:t>야당에서는 이번 </a:t>
            </a:r>
            <a:r>
              <a:rPr lang="ko-KR" altLang="en-US" sz="1400" i="1" dirty="0"/>
              <a:t>개정안의 개인정보보호감독 기능 일원화를 두고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개인정보보호위원회</a:t>
            </a:r>
            <a:r>
              <a:rPr lang="en-US" altLang="ko-KR" sz="1400" i="1" dirty="0"/>
              <a:t>(</a:t>
            </a:r>
            <a:r>
              <a:rPr lang="ko-KR" altLang="en-US" sz="1400" i="1" dirty="0" err="1"/>
              <a:t>개보위</a:t>
            </a:r>
            <a:r>
              <a:rPr lang="en-US" altLang="ko-KR" sz="1400" i="1" dirty="0"/>
              <a:t>)</a:t>
            </a:r>
            <a:r>
              <a:rPr lang="ko-KR" altLang="en-US" sz="1400" i="1" dirty="0"/>
              <a:t>가 개인정보의 활용과 규제 권한을 모두 보유하게 된다며 반대의 목소리를 내고 있다</a:t>
            </a:r>
            <a:r>
              <a:rPr lang="en-US" altLang="ko-KR" sz="1400" i="1" dirty="0"/>
              <a:t>. </a:t>
            </a:r>
            <a:r>
              <a:rPr lang="ko-KR" altLang="en-US" sz="1400" i="1" dirty="0" err="1"/>
              <a:t>개보위의</a:t>
            </a:r>
            <a:r>
              <a:rPr lang="ko-KR" altLang="en-US" sz="1400" i="1" dirty="0"/>
              <a:t> 권한이 강화될 경우 데이터 산업 활성화가 저해될 수 있다는 것</a:t>
            </a:r>
            <a:r>
              <a:rPr lang="en-US" altLang="ko-KR" sz="1400" i="1" dirty="0"/>
              <a:t>.</a:t>
            </a:r>
            <a:r>
              <a:rPr lang="ko-KR" altLang="en-US" sz="1400" i="1" dirty="0"/>
              <a:t/>
            </a:r>
            <a:br>
              <a:rPr lang="ko-KR" altLang="en-US" sz="1400" i="1" dirty="0"/>
            </a:br>
            <a:endParaRPr lang="en-US" altLang="ko-KR" sz="1400" i="1" dirty="0"/>
          </a:p>
          <a:p>
            <a:r>
              <a:rPr lang="ko-KR" altLang="en-US" dirty="0" smtClean="0"/>
              <a:t>산업계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시민단체 의견 대립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sz="1400" i="1" dirty="0"/>
              <a:t>산업계에서는 개인정보 사용 시 강화된 책임감을 두고 불만을 표시하고 있다</a:t>
            </a:r>
            <a:r>
              <a:rPr lang="en-US" altLang="ko-KR" sz="1400" i="1" dirty="0"/>
              <a:t>. </a:t>
            </a:r>
            <a:r>
              <a:rPr lang="ko-KR" altLang="en-US" sz="1400" i="1" dirty="0"/>
              <a:t>개정안에 따르면 기업은 데이터 </a:t>
            </a:r>
            <a:r>
              <a:rPr lang="ko-KR" altLang="en-US" sz="1400" i="1" dirty="0" err="1"/>
              <a:t>활용시</a:t>
            </a:r>
            <a:r>
              <a:rPr lang="ko-KR" altLang="en-US" sz="1400" i="1" dirty="0"/>
              <a:t> 준수해야 할 필수 안전조치 사항을 위반할 경우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과태료와 형사처벌 외에도 전체 매출액의 </a:t>
            </a:r>
            <a:r>
              <a:rPr lang="en-US" altLang="ko-KR" sz="1400" i="1" dirty="0"/>
              <a:t>3%</a:t>
            </a:r>
            <a:r>
              <a:rPr lang="ko-KR" altLang="en-US" sz="1400" i="1" dirty="0"/>
              <a:t>에 해당하는 과징금을 부과 받는다</a:t>
            </a:r>
            <a:r>
              <a:rPr lang="en-US" altLang="ko-KR" sz="1400" i="1" dirty="0"/>
              <a:t>. </a:t>
            </a:r>
            <a:r>
              <a:rPr lang="ko-KR" altLang="en-US" sz="1400" i="1" dirty="0"/>
              <a:t>이전에는 위반한 서비스에 대한 매출액이었다면 이번에는 전체 매출액으로 범위가 늘어난 만큼 기업들의 부담도 훨씬 커졌다</a:t>
            </a:r>
            <a:r>
              <a:rPr lang="en-US" altLang="ko-KR" sz="1400" i="1" dirty="0"/>
              <a:t>. </a:t>
            </a:r>
            <a:endParaRPr lang="en-US" altLang="ko-KR" sz="1800" dirty="0"/>
          </a:p>
          <a:p>
            <a:pPr lvl="1"/>
            <a:r>
              <a:rPr lang="ko-KR" altLang="en-US" sz="1400" i="1" dirty="0"/>
              <a:t>시민단체에서는 “개인정보보호법은 빅데이터 활성화를 명분으로 개인정보를 침해할 수 </a:t>
            </a:r>
            <a:r>
              <a:rPr lang="ko-KR" altLang="en-US" sz="1400" i="1" dirty="0" err="1"/>
              <a:t>있다”고</a:t>
            </a:r>
            <a:r>
              <a:rPr lang="ko-KR" altLang="en-US" sz="1400" i="1" dirty="0"/>
              <a:t> 주장한다</a:t>
            </a:r>
            <a:r>
              <a:rPr lang="en-US" altLang="ko-KR" sz="1400" i="1" dirty="0"/>
              <a:t>. </a:t>
            </a:r>
            <a:r>
              <a:rPr lang="ko-KR" altLang="en-US" sz="1400" i="1" dirty="0"/>
              <a:t>기업에게 가명 처리된 개인정보의 이용과 제공을 허용할 경우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개인정보 침해가 우려된다는 것</a:t>
            </a:r>
            <a:r>
              <a:rPr lang="en-US" altLang="ko-KR" sz="1400" i="1" dirty="0"/>
              <a:t>. </a:t>
            </a:r>
            <a:r>
              <a:rPr lang="ko-KR" altLang="en-US" sz="1400" i="1" dirty="0"/>
              <a:t>또 이전보다 개인정보의 범위가 축소됐으며</a:t>
            </a:r>
            <a:r>
              <a:rPr lang="en-US" altLang="ko-KR" sz="1400" i="1" dirty="0"/>
              <a:t>, </a:t>
            </a:r>
            <a:r>
              <a:rPr lang="ko-KR" altLang="en-US" sz="1400" i="1" dirty="0" err="1"/>
              <a:t>개보위의</a:t>
            </a:r>
            <a:r>
              <a:rPr lang="ko-KR" altLang="en-US" sz="1400" i="1" dirty="0"/>
              <a:t> 독립성을 보장받지 못한다며 개정안을 문제 삼았다</a:t>
            </a:r>
            <a:r>
              <a:rPr lang="en-US" altLang="ko-KR" sz="1400" i="1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129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33462" y="3728442"/>
            <a:ext cx="6418858" cy="564654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1924" y="1734717"/>
            <a:ext cx="6236420" cy="25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>
              <a:lnSpc>
                <a:spcPct val="25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차산업혁명시대 데이터의 의미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개인정보보호법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내용과 쟁점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활용을 위한 방안</a:t>
            </a:r>
            <a:endParaRPr lang="ko-KR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421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606031"/>
            <a:ext cx="8305800" cy="4111895"/>
          </a:xfrm>
        </p:spPr>
        <p:txBody>
          <a:bodyPr/>
          <a:lstStyle/>
          <a:p>
            <a:r>
              <a:rPr lang="ko-KR" altLang="en-US" dirty="0" smtClean="0"/>
              <a:t>빅데이터의 특성</a:t>
            </a:r>
            <a:r>
              <a:rPr lang="en-US" altLang="ko-KR" dirty="0" smtClean="0"/>
              <a:t>(5V)</a:t>
            </a:r>
          </a:p>
          <a:p>
            <a:pPr lvl="1"/>
            <a:r>
              <a:rPr lang="en-US" altLang="ko-KR" dirty="0" smtClean="0"/>
              <a:t>Volume</a:t>
            </a:r>
          </a:p>
          <a:p>
            <a:pPr lvl="1"/>
            <a:r>
              <a:rPr lang="en-US" altLang="ko-KR" dirty="0" smtClean="0"/>
              <a:t>Velocity</a:t>
            </a:r>
          </a:p>
          <a:p>
            <a:pPr lvl="1"/>
            <a:r>
              <a:rPr lang="en-US" altLang="ko-KR" dirty="0" smtClean="0"/>
              <a:t>Variety</a:t>
            </a:r>
          </a:p>
          <a:p>
            <a:pPr lvl="1"/>
            <a:r>
              <a:rPr lang="en-US" altLang="ko-KR" dirty="0" smtClean="0"/>
              <a:t>Value</a:t>
            </a:r>
          </a:p>
          <a:p>
            <a:pPr lvl="1"/>
            <a:r>
              <a:rPr lang="en-US" altLang="ko-KR" dirty="0" smtClean="0"/>
              <a:t>Veracity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영상 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자원단위별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개인정보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기업정보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기관정보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산업정보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분야별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91" y="1412776"/>
            <a:ext cx="3924300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048" y="6021288"/>
            <a:ext cx="3528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https://blog.naver.com/qwerbk/221182773286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795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개인정보와 데이터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774206"/>
            <a:ext cx="8305800" cy="2954655"/>
          </a:xfrm>
        </p:spPr>
        <p:txBody>
          <a:bodyPr/>
          <a:lstStyle/>
          <a:p>
            <a:r>
              <a:rPr lang="ko-KR" altLang="en-US" dirty="0" smtClean="0"/>
              <a:t>개인정보자기결정권의 이론과 실제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사전적 </a:t>
            </a:r>
            <a:r>
              <a:rPr lang="ko-KR" altLang="en-US" dirty="0" err="1" smtClean="0"/>
              <a:t>동의권</a:t>
            </a:r>
            <a:r>
              <a:rPr lang="ko-KR" altLang="en-US" dirty="0" smtClean="0"/>
              <a:t> 강화 </a:t>
            </a:r>
            <a:r>
              <a:rPr lang="en-US" altLang="ko-KR" dirty="0" smtClean="0">
                <a:sym typeface="Wingdings" panose="05000000000000000000" pitchFamily="2" charset="2"/>
              </a:rPr>
              <a:t>------------- </a:t>
            </a:r>
            <a:r>
              <a:rPr lang="ko-KR" altLang="en-US" dirty="0" smtClean="0">
                <a:sym typeface="Wingdings" panose="05000000000000000000" pitchFamily="2" charset="2"/>
              </a:rPr>
              <a:t>개인정보 침해에 대한 책임 강화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로그인 데이터 분석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marL="269875" lvl="1" indent="0" algn="ctr">
              <a:buNone/>
            </a:pPr>
            <a:r>
              <a:rPr lang="ko-KR" altLang="en-US" i="1" dirty="0" smtClean="0"/>
              <a:t>“</a:t>
            </a:r>
            <a:r>
              <a:rPr lang="ko-KR" altLang="en-US" i="1" dirty="0"/>
              <a:t>개인이 온라인 상에서 회원가입</a:t>
            </a:r>
            <a:r>
              <a:rPr lang="en-US" altLang="ko-KR" i="1" dirty="0"/>
              <a:t>, </a:t>
            </a:r>
            <a:r>
              <a:rPr lang="ko-KR" altLang="en-US" i="1" dirty="0"/>
              <a:t>전자상거래 결제</a:t>
            </a:r>
            <a:r>
              <a:rPr lang="en-US" altLang="ko-KR" i="1" dirty="0"/>
              <a:t>, </a:t>
            </a:r>
            <a:r>
              <a:rPr lang="ko-KR" altLang="en-US" i="1" dirty="0" err="1" smtClean="0"/>
              <a:t>사이트통합</a:t>
            </a:r>
            <a:r>
              <a:rPr lang="ko-KR" altLang="en-US" i="1" dirty="0" smtClean="0"/>
              <a:t> </a:t>
            </a:r>
            <a:r>
              <a:rPr lang="ko-KR" altLang="en-US" i="1" dirty="0"/>
              <a:t>동의</a:t>
            </a:r>
            <a:r>
              <a:rPr lang="en-US" altLang="ko-KR" i="1" dirty="0"/>
              <a:t>, </a:t>
            </a:r>
            <a:r>
              <a:rPr lang="ko-KR" altLang="en-US" i="1" dirty="0"/>
              <a:t>기타 본인확인을 위하여 개인정보를 제공할 때 어느 정도의 시간이 걸릴까</a:t>
            </a:r>
            <a:r>
              <a:rPr lang="en-US" altLang="ko-KR" i="1" dirty="0"/>
              <a:t>?”</a:t>
            </a:r>
            <a:endParaRPr lang="ko-KR" altLang="en-US" i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33462" y="1916832"/>
            <a:ext cx="6418858" cy="564654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1924" y="1734717"/>
            <a:ext cx="6236420" cy="25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>
              <a:lnSpc>
                <a:spcPct val="25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차산업혁명시대 데이터의 의미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개인정보보호법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내용과 쟁점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활용을 위한 방안</a:t>
            </a:r>
            <a:endParaRPr lang="ko-KR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40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데이터 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1184940"/>
          </a:xfrm>
        </p:spPr>
        <p:txBody>
          <a:bodyPr/>
          <a:lstStyle/>
          <a:p>
            <a:r>
              <a:rPr lang="ko-KR" altLang="en-US" sz="1400" dirty="0"/>
              <a:t>개요</a:t>
            </a:r>
            <a:r>
              <a:rPr lang="en-US" altLang="ko-KR" sz="1400" dirty="0"/>
              <a:t>: </a:t>
            </a:r>
            <a:r>
              <a:rPr lang="ko-KR" altLang="en-US" sz="1400" dirty="0"/>
              <a:t>해당 기간 동안 유형 </a:t>
            </a:r>
            <a:r>
              <a:rPr lang="en-US" altLang="ko-KR" sz="1400" dirty="0"/>
              <a:t>1 </a:t>
            </a:r>
            <a:r>
              <a:rPr lang="ko-KR" altLang="en-US" sz="1400" dirty="0"/>
              <a:t>방식의 온라인 사이트에서 </a:t>
            </a:r>
            <a:r>
              <a:rPr lang="en-US" altLang="ko-KR" sz="1400" dirty="0"/>
              <a:t>275</a:t>
            </a:r>
            <a:r>
              <a:rPr lang="ko-KR" altLang="en-US" sz="1400" dirty="0"/>
              <a:t>명이 회원가입</a:t>
            </a:r>
          </a:p>
          <a:p>
            <a:pPr lvl="1"/>
            <a:r>
              <a:rPr lang="ko-KR" altLang="en-US" sz="1400" dirty="0"/>
              <a:t>회원가입을 위한 개인정보 제공 동의 페이지에서 평균 </a:t>
            </a:r>
            <a:r>
              <a:rPr lang="en-US" altLang="ko-KR" sz="1400" dirty="0"/>
              <a:t>14.6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머무름</a:t>
            </a:r>
          </a:p>
          <a:p>
            <a:r>
              <a:rPr lang="ko-KR" altLang="en-US" sz="1400" dirty="0"/>
              <a:t>상세내용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 소요시간</a:t>
            </a:r>
          </a:p>
          <a:p>
            <a:pPr lvl="1"/>
            <a:r>
              <a:rPr lang="ko-KR" altLang="en-US" sz="1400" dirty="0" err="1" smtClean="0"/>
              <a:t>닐슨코리아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패널데이터를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(2017.8-10</a:t>
            </a:r>
            <a:r>
              <a:rPr lang="ko-KR" altLang="en-US" sz="1400" dirty="0" smtClean="0"/>
              <a:t>월</a:t>
            </a:r>
            <a:r>
              <a:rPr lang="en-US" altLang="ko-KR" sz="1400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80528" y="139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81747"/>
              </p:ext>
            </p:extLst>
          </p:nvPr>
        </p:nvGraphicFramePr>
        <p:xfrm>
          <a:off x="899592" y="3140968"/>
          <a:ext cx="7416825" cy="2880320"/>
        </p:xfrm>
        <a:graphic>
          <a:graphicData uri="http://schemas.openxmlformats.org/drawingml/2006/table">
            <a:tbl>
              <a:tblPr/>
              <a:tblGrid>
                <a:gridCol w="2472275">
                  <a:extLst>
                    <a:ext uri="{9D8B030D-6E8A-4147-A177-3AD203B41FA5}">
                      <a16:colId xmlns:a16="http://schemas.microsoft.com/office/drawing/2014/main" val="2870827653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586757562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1489267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누적 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67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5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 이내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86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6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7249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6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~10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99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900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11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~15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28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48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16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~20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22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4566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21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~30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18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999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31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~60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14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267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082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60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8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275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59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데이터 </a:t>
            </a:r>
            <a:r>
              <a:rPr lang="ko-KR" altLang="en-US" dirty="0" smtClean="0"/>
              <a:t>분석결과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517766"/>
            <a:ext cx="8305800" cy="1551194"/>
          </a:xfrm>
        </p:spPr>
        <p:txBody>
          <a:bodyPr/>
          <a:lstStyle/>
          <a:p>
            <a:r>
              <a:rPr lang="ko-KR" altLang="en-US" dirty="0"/>
              <a:t>정부 </a:t>
            </a:r>
            <a:r>
              <a:rPr lang="en-US" altLang="ko-KR" b="1" dirty="0"/>
              <a:t>24 </a:t>
            </a:r>
            <a:r>
              <a:rPr lang="ko-KR" altLang="en-US" dirty="0"/>
              <a:t>사이트 통합 </a:t>
            </a:r>
            <a:r>
              <a:rPr lang="ko-KR" altLang="en-US" dirty="0" err="1"/>
              <a:t>로그자료</a:t>
            </a:r>
            <a:r>
              <a:rPr lang="ko-KR" altLang="en-US" dirty="0"/>
              <a:t> 분석 결과 </a:t>
            </a:r>
            <a:endParaRPr lang="en-US" altLang="ko-KR" dirty="0" smtClean="0"/>
          </a:p>
          <a:p>
            <a:r>
              <a:rPr lang="ko-KR" altLang="en-US" dirty="0"/>
              <a:t>총 </a:t>
            </a:r>
            <a:r>
              <a:rPr lang="en-US" altLang="ko-KR" dirty="0"/>
              <a:t>381</a:t>
            </a:r>
            <a:r>
              <a:rPr lang="ko-KR" altLang="en-US" dirty="0"/>
              <a:t>명의 패널이 정부</a:t>
            </a:r>
            <a:r>
              <a:rPr lang="en-US" altLang="ko-KR" dirty="0"/>
              <a:t>24 </a:t>
            </a:r>
            <a:r>
              <a:rPr lang="ko-KR" altLang="en-US" dirty="0"/>
              <a:t>통합 회원이 되기 위한 </a:t>
            </a:r>
            <a:r>
              <a:rPr lang="ko-KR" altLang="en-US" dirty="0" smtClean="0"/>
              <a:t>페이지에 방문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/>
              <a:t>페이지에 머무른 체류시간은 평균 </a:t>
            </a:r>
            <a:r>
              <a:rPr lang="en-US" altLang="ko-KR" dirty="0"/>
              <a:t>10.8</a:t>
            </a:r>
            <a:r>
              <a:rPr lang="ko-KR" altLang="en-US" dirty="0"/>
              <a:t>초 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7560840" cy="25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데이터 </a:t>
            </a:r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25" y="1196752"/>
            <a:ext cx="8305800" cy="1822037"/>
          </a:xfrm>
        </p:spPr>
        <p:txBody>
          <a:bodyPr/>
          <a:lstStyle/>
          <a:p>
            <a:r>
              <a:rPr lang="ko-KR" altLang="en-US" b="1" dirty="0"/>
              <a:t>신생 </a:t>
            </a:r>
            <a:r>
              <a:rPr lang="en-US" altLang="ko-KR" b="1" dirty="0"/>
              <a:t>SNS </a:t>
            </a:r>
            <a:r>
              <a:rPr lang="ko-KR" altLang="en-US" b="1" dirty="0"/>
              <a:t>앱 회원가입 시 </a:t>
            </a:r>
            <a:r>
              <a:rPr lang="ko-KR" altLang="en-US" b="1" dirty="0" err="1"/>
              <a:t>로그자료</a:t>
            </a:r>
            <a:endParaRPr lang="ko-KR" altLang="en-US" b="1" dirty="0"/>
          </a:p>
          <a:p>
            <a:pPr lvl="1"/>
            <a:r>
              <a:rPr lang="ko-KR" altLang="en-US" dirty="0"/>
              <a:t>해당 앱의 특징은 ‘서비스 이용약관에 </a:t>
            </a:r>
            <a:r>
              <a:rPr lang="ko-KR" altLang="en-US" dirty="0" err="1"/>
              <a:t>동의’를</a:t>
            </a:r>
            <a:r>
              <a:rPr lang="ko-KR" altLang="en-US" dirty="0"/>
              <a:t> 클릭하면 서비스 이용약관의 </a:t>
            </a:r>
            <a:r>
              <a:rPr lang="ko-KR" altLang="en-US" dirty="0" err="1"/>
              <a:t>상세내용이</a:t>
            </a:r>
            <a:r>
              <a:rPr lang="ko-KR" altLang="en-US" dirty="0"/>
              <a:t> 있는 페이지로 </a:t>
            </a:r>
            <a:r>
              <a:rPr lang="ko-KR" altLang="en-US" dirty="0" smtClean="0"/>
              <a:t>연결됨</a:t>
            </a:r>
            <a:endParaRPr lang="en-US" altLang="ko-KR" dirty="0" smtClean="0"/>
          </a:p>
          <a:p>
            <a:pPr lvl="1"/>
            <a:r>
              <a:rPr lang="ko-KR" altLang="en-US" dirty="0"/>
              <a:t>이용약관의 구체적인 내용을 확인할 수 있는 페이지에 머무르는 시간은 평균 </a:t>
            </a:r>
            <a:r>
              <a:rPr lang="en-US" altLang="ko-KR" dirty="0"/>
              <a:t>3.44</a:t>
            </a:r>
            <a:r>
              <a:rPr lang="ko-KR" altLang="en-US" dirty="0"/>
              <a:t>초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6061"/>
              </p:ext>
            </p:extLst>
          </p:nvPr>
        </p:nvGraphicFramePr>
        <p:xfrm>
          <a:off x="827584" y="2996952"/>
          <a:ext cx="7776864" cy="3024336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133592241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95233907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42467642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누적 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9854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 미만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47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6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90874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~3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549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6833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~5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104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0491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~10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48</a:t>
                      </a:r>
                      <a:r>
                        <a:rPr lang="ko-KR" alt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9209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~20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4926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~30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771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7008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 이상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609600" indent="0" algn="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데이터 </a:t>
            </a:r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702661"/>
            <a:ext cx="5562897" cy="4087273"/>
          </a:xfrm>
        </p:spPr>
        <p:txBody>
          <a:bodyPr/>
          <a:lstStyle/>
          <a:p>
            <a:r>
              <a:rPr lang="ko-KR" altLang="en-US" dirty="0" smtClean="0"/>
              <a:t>로그인 자료 분석 결과에 따른 제도 개선 제언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고지의 형식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고지내용의</a:t>
            </a:r>
            <a:r>
              <a:rPr lang="ko-KR" altLang="en-US" dirty="0"/>
              <a:t> </a:t>
            </a:r>
            <a:r>
              <a:rPr lang="ko-KR" altLang="en-US" dirty="0" smtClean="0"/>
              <a:t>간소화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고지내용의</a:t>
            </a:r>
            <a:r>
              <a:rPr lang="ko-KR" altLang="en-US" dirty="0" smtClean="0"/>
              <a:t> 단순화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동의 </a:t>
            </a:r>
            <a:r>
              <a:rPr lang="ko-KR" altLang="en-US" dirty="0"/>
              <a:t>패러다임의 근본적 </a:t>
            </a:r>
            <a:r>
              <a:rPr lang="ko-KR" altLang="en-US" dirty="0" smtClean="0"/>
              <a:t>재검토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읽는 </a:t>
            </a:r>
            <a:r>
              <a:rPr lang="ko-KR" altLang="en-US" dirty="0"/>
              <a:t>것이 귀찮다</a:t>
            </a:r>
            <a:r>
              <a:rPr lang="en-US" altLang="ko-KR" b="1" dirty="0"/>
              <a:t>, </a:t>
            </a:r>
            <a:r>
              <a:rPr lang="ko-KR" altLang="en-US" dirty="0"/>
              <a:t>동의에 상관없이 서비스를 </a:t>
            </a:r>
            <a:r>
              <a:rPr lang="ko-KR" altLang="en-US" dirty="0" smtClean="0"/>
              <a:t>반드시 이용할 </a:t>
            </a:r>
            <a:r>
              <a:rPr lang="ko-KR" altLang="en-US" dirty="0"/>
              <a:t>것이라는 것에 대한 대응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Opt-out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opt-in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127676"/>
            <a:ext cx="2486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3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개인정보 관련 조직의 기능과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229734"/>
            <a:ext cx="8305800" cy="1551194"/>
          </a:xfrm>
        </p:spPr>
        <p:txBody>
          <a:bodyPr/>
          <a:lstStyle/>
          <a:p>
            <a:r>
              <a:rPr lang="ko-KR" altLang="en-US" dirty="0" err="1"/>
              <a:t>행정안전부</a:t>
            </a:r>
            <a:r>
              <a:rPr lang="en-US" altLang="ko-KR" dirty="0"/>
              <a:t>, </a:t>
            </a:r>
            <a:r>
              <a:rPr lang="ko-KR" altLang="en-US" dirty="0"/>
              <a:t>방송통신위원회</a:t>
            </a:r>
            <a:r>
              <a:rPr lang="en-US" altLang="ko-KR" dirty="0"/>
              <a:t>, </a:t>
            </a:r>
            <a:r>
              <a:rPr lang="ko-KR" altLang="en-US" dirty="0"/>
              <a:t>금융위원회 등으로 분산된 개인정보보호 기능을 개인정보보호위원회로 </a:t>
            </a:r>
            <a:r>
              <a:rPr lang="ko-KR" altLang="en-US" dirty="0" smtClean="0"/>
              <a:t>이관</a:t>
            </a:r>
            <a:endParaRPr lang="en-US" altLang="ko-KR" dirty="0" smtClean="0"/>
          </a:p>
          <a:p>
            <a:r>
              <a:rPr lang="ko-KR" altLang="en-US" dirty="0" smtClean="0"/>
              <a:t>위원회는 </a:t>
            </a:r>
            <a:r>
              <a:rPr lang="ko-KR" altLang="en-US" dirty="0"/>
              <a:t>국무총리 소속 중앙행정기관으로 격상해 독립성을 </a:t>
            </a:r>
            <a:r>
              <a:rPr lang="ko-KR" altLang="en-US" dirty="0" smtClean="0"/>
              <a:t>확보</a:t>
            </a:r>
            <a:endParaRPr lang="en-US" altLang="ko-KR" dirty="0" smtClean="0"/>
          </a:p>
          <a:p>
            <a:r>
              <a:rPr lang="ko-KR" altLang="en-US" dirty="0" smtClean="0"/>
              <a:t>위원회는 </a:t>
            </a:r>
            <a:r>
              <a:rPr lang="ko-KR" altLang="en-US" dirty="0"/>
              <a:t>타 부처와의 공동조사 요구권과 행정처분 의견제시권을 부여하는 등 컨트롤타워 </a:t>
            </a:r>
            <a:r>
              <a:rPr lang="ko-KR" altLang="en-US" dirty="0" smtClean="0"/>
              <a:t>기능 강화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70237"/>
            <a:ext cx="7067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개인정보보호 예산안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622301" y="1038806"/>
            <a:ext cx="8410575" cy="120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i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9pPr>
          </a:lstStyle>
          <a:p>
            <a:r>
              <a:rPr kumimoji="0" lang="ko-KR" altLang="en-US" kern="0" smtClean="0"/>
              <a:t>개인정보보호 </a:t>
            </a:r>
            <a:r>
              <a:rPr kumimoji="0" lang="en-US" altLang="ko-KR" kern="0" smtClean="0"/>
              <a:t>2019</a:t>
            </a:r>
            <a:r>
              <a:rPr kumimoji="0" lang="ko-KR" altLang="en-US" kern="0" smtClean="0"/>
              <a:t>년 예산</a:t>
            </a:r>
            <a:endParaRPr kumimoji="0" lang="ko-KR" altLang="en-US" kern="0" dirty="0"/>
          </a:p>
        </p:txBody>
      </p:sp>
      <p:pic>
        <p:nvPicPr>
          <p:cNvPr id="7" name="Picture 2" descr="https://www.boannews.com/media/upFiles2/2018/12/322864058_92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052736"/>
            <a:ext cx="8143502" cy="53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3039" y="6510536"/>
            <a:ext cx="3435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j-ea"/>
                <a:ea typeface="+mj-ea"/>
              </a:rPr>
              <a:t>http://m.boannews.com/html/detail.html?idx=75439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99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신용정보법</a:t>
            </a:r>
            <a:r>
              <a:rPr lang="ko-KR" altLang="en-US" dirty="0" smtClean="0"/>
              <a:t> 개정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556792"/>
            <a:ext cx="8305800" cy="4653582"/>
          </a:xfrm>
        </p:spPr>
        <p:txBody>
          <a:bodyPr/>
          <a:lstStyle/>
          <a:p>
            <a:r>
              <a:rPr lang="ko-KR" altLang="en-US" dirty="0"/>
              <a:t>당정은 </a:t>
            </a:r>
            <a:r>
              <a:rPr lang="ko-KR" altLang="en-US" dirty="0" err="1"/>
              <a:t>신용정보법</a:t>
            </a:r>
            <a:r>
              <a:rPr lang="ko-KR" altLang="en-US" dirty="0"/>
              <a:t> 개정에도 나선다</a:t>
            </a:r>
            <a:r>
              <a:rPr lang="en-US" altLang="ko-KR" dirty="0"/>
              <a:t>. </a:t>
            </a:r>
            <a:r>
              <a:rPr lang="ko-KR" altLang="en-US" dirty="0"/>
              <a:t>이를 위해 금융분야에 새로운 데이터 산업을 도입하기로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당정은 통신료 및 공공요금 </a:t>
            </a:r>
            <a:r>
              <a:rPr lang="ko-KR" altLang="en-US" dirty="0" err="1"/>
              <a:t>납부정보</a:t>
            </a:r>
            <a:r>
              <a:rPr lang="ko-KR" altLang="en-US" dirty="0"/>
              <a:t> 등 비금융정보를 활용해 신용평가를 하는 </a:t>
            </a:r>
            <a:r>
              <a:rPr lang="ko-KR" altLang="en-US" dirty="0" err="1"/>
              <a:t>비금융정보</a:t>
            </a:r>
            <a:r>
              <a:rPr lang="ko-KR" altLang="en-US" dirty="0"/>
              <a:t> 전문 개인신용평가사 설립을 허용하기로 했다</a:t>
            </a:r>
            <a:r>
              <a:rPr lang="en-US" altLang="ko-KR" dirty="0"/>
              <a:t>. </a:t>
            </a:r>
            <a:r>
              <a:rPr lang="ko-KR" altLang="en-US" dirty="0"/>
              <a:t>당정은 개인신용평가사가 도입되면 금융거래 이력 위주의 신용평가로 불이익을 받아왔던 사회초년생과 주부 등의 신용평점이 개선될 것으로 기대했다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소상공인</a:t>
            </a:r>
            <a:r>
              <a:rPr lang="en-US" altLang="ko-KR" dirty="0"/>
              <a:t>, </a:t>
            </a:r>
            <a:r>
              <a:rPr lang="ko-KR" altLang="en-US" dirty="0"/>
              <a:t>영세자영업자 등 개인사업자 대출의 특수성을 반영한 신용평가를 실시하는 </a:t>
            </a:r>
            <a:r>
              <a:rPr lang="en-US" altLang="ko-KR" dirty="0"/>
              <a:t>'</a:t>
            </a:r>
            <a:r>
              <a:rPr lang="ko-KR" altLang="en-US" dirty="0"/>
              <a:t>개인사업자 신용평가사</a:t>
            </a:r>
            <a:r>
              <a:rPr lang="en-US" altLang="ko-KR" dirty="0"/>
              <a:t>'</a:t>
            </a:r>
            <a:r>
              <a:rPr lang="ko-KR" altLang="en-US" dirty="0"/>
              <a:t>를 도입하기로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함께 금융회사</a:t>
            </a:r>
            <a:r>
              <a:rPr lang="en-US" altLang="ko-KR" dirty="0"/>
              <a:t>, </a:t>
            </a:r>
            <a:r>
              <a:rPr lang="ko-KR" altLang="en-US" dirty="0"/>
              <a:t>공공기관 등에 흩어진 신용정보를 통합 조회하고 </a:t>
            </a:r>
            <a:r>
              <a:rPr lang="ko-KR" altLang="en-US" dirty="0" err="1"/>
              <a:t>신용자산</a:t>
            </a:r>
            <a:r>
              <a:rPr lang="ko-KR" altLang="en-US" dirty="0"/>
              <a:t> 관리 서비스를 제공하는 본인신용정보관리업</a:t>
            </a:r>
            <a:r>
              <a:rPr lang="en-US" altLang="ko-KR" dirty="0"/>
              <a:t>(</a:t>
            </a:r>
            <a:r>
              <a:rPr lang="ko-KR" altLang="en-US" dirty="0" err="1"/>
              <a:t>마이데이터</a:t>
            </a:r>
            <a:r>
              <a:rPr lang="ko-KR" altLang="en-US" dirty="0"/>
              <a:t> 산업</a:t>
            </a:r>
            <a:r>
              <a:rPr lang="en-US" altLang="ko-KR" dirty="0"/>
              <a:t>)</a:t>
            </a:r>
            <a:r>
              <a:rPr lang="ko-KR" altLang="en-US" dirty="0"/>
              <a:t>을 도입하기로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뿐만 아니라 시민단체 등에서 요구한 유럽연합</a:t>
            </a:r>
            <a:r>
              <a:rPr lang="en-US" altLang="ko-KR" dirty="0"/>
              <a:t>(EU)</a:t>
            </a:r>
            <a:r>
              <a:rPr lang="ko-KR" altLang="en-US" dirty="0"/>
              <a:t>에서 새롭게 인정한 </a:t>
            </a:r>
            <a:r>
              <a:rPr lang="en-US" altLang="ko-KR" dirty="0"/>
              <a:t>'</a:t>
            </a:r>
            <a:r>
              <a:rPr lang="ko-KR" altLang="en-US" dirty="0"/>
              <a:t>개인정보 자기결정권</a:t>
            </a:r>
            <a:r>
              <a:rPr lang="en-US" altLang="ko-KR" dirty="0"/>
              <a:t>'</a:t>
            </a:r>
            <a:r>
              <a:rPr lang="ko-KR" altLang="en-US" dirty="0"/>
              <a:t>에 대해선 금융분야에 우선적으로 도입하기로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당정은 이 같은 합의를 토대로 올해 정기국회에서 개인정보보호법 등에 대한 개정에 나설 계획이다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3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공공데이터의 활용과 거버넌스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168876"/>
            <a:ext cx="8305800" cy="1107996"/>
          </a:xfrm>
        </p:spPr>
        <p:txBody>
          <a:bodyPr/>
          <a:lstStyle/>
          <a:p>
            <a:r>
              <a:rPr lang="ko-KR" altLang="en-US" dirty="0" smtClean="0"/>
              <a:t>공공데이터전략위원회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www.odmc.or.kr/user/nd92501.do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3" y="1988840"/>
            <a:ext cx="81551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4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플랫폼 거버넌스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556792"/>
            <a:ext cx="8305800" cy="4210383"/>
          </a:xfrm>
        </p:spPr>
        <p:txBody>
          <a:bodyPr/>
          <a:lstStyle/>
          <a:p>
            <a:r>
              <a:rPr lang="ko-KR" altLang="en-US" dirty="0" smtClean="0"/>
              <a:t>공공데이터포털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공공데이터의 제공 및 이용 활성화에 관한 법률 제</a:t>
            </a:r>
            <a:r>
              <a:rPr lang="en-US" altLang="ko-KR" dirty="0" smtClean="0"/>
              <a:t>21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공공데이터포털의 운영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공공데이터의 효율적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공공데이터포털의 구축과 운영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www.data.go.kr/guide/guide/introduce.do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정보공개포털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공공기관의 정보공개에 관한 법률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정보공개제도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국민의 </a:t>
            </a:r>
            <a:r>
              <a:rPr lang="ko-KR" altLang="en-US" dirty="0" err="1" smtClean="0"/>
              <a:t>알권리</a:t>
            </a:r>
            <a:r>
              <a:rPr lang="ko-KR" altLang="en-US" dirty="0" smtClean="0"/>
              <a:t> 확대와 국정운영의 투명성 제고</a:t>
            </a:r>
            <a:endParaRPr lang="en-US" altLang="ko-KR" dirty="0" smtClean="0"/>
          </a:p>
          <a:p>
            <a:pPr lvl="1"/>
            <a:r>
              <a:rPr lang="ko-KR" altLang="en-US" dirty="0"/>
              <a:t>정</a:t>
            </a:r>
            <a:r>
              <a:rPr lang="ko-KR" altLang="en-US" dirty="0" smtClean="0"/>
              <a:t>보공개청구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사전정보공표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원문정보</a:t>
            </a:r>
            <a:r>
              <a:rPr lang="ko-KR" altLang="en-US" dirty="0" smtClean="0"/>
              <a:t> 공개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https://www.open.go.kr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지자체의 </a:t>
            </a:r>
            <a:r>
              <a:rPr lang="ko-KR" altLang="en-US" dirty="0" err="1" smtClean="0"/>
              <a:t>데이터포털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75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데이터기반행정 활성화에 관한 법률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1412776"/>
            <a:ext cx="8305800" cy="4628960"/>
          </a:xfrm>
        </p:spPr>
        <p:txBody>
          <a:bodyPr/>
          <a:lstStyle/>
          <a:p>
            <a:r>
              <a:rPr lang="ko-KR" altLang="en-US" dirty="0" smtClean="0"/>
              <a:t>데이터기반행정 추진체계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데이터기반행정 활성과 기본계획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시행계획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데이터기반행정 활성화 위원회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 등록 및 </a:t>
            </a:r>
            <a:r>
              <a:rPr lang="ko-KR" altLang="en-US" dirty="0" err="1" smtClean="0"/>
              <a:t>제공절차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데이터통합관리 플랫폼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공공기관 및 데이터 요청 및 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정부통합데이터분석센터</a:t>
            </a:r>
            <a:r>
              <a:rPr lang="ko-KR" altLang="en-US" dirty="0" smtClean="0"/>
              <a:t> 구축 및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데이터분석 이용 정책수립 및 의사결정 지원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공공부문 간 데이터의 공유와 활용 미비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데이터에 대한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개방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공유에 따른 책임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협업에 대한 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이루어지는 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시스템의 한계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9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ICT</a:t>
            </a:r>
            <a:r>
              <a:rPr lang="ko-KR" altLang="en-US" dirty="0" smtClean="0"/>
              <a:t>와 혁신</a:t>
            </a:r>
            <a:r>
              <a:rPr lang="en-US" altLang="ko-KR" dirty="0" smtClean="0"/>
              <a:t>, 4</a:t>
            </a:r>
            <a:r>
              <a:rPr lang="ko-KR" altLang="en-US" dirty="0" err="1" smtClean="0"/>
              <a:t>차산업혁명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3" y="1484784"/>
            <a:ext cx="766911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4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생애주기를 고려한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2689868"/>
            <a:ext cx="8305800" cy="3397853"/>
          </a:xfrm>
        </p:spPr>
        <p:txBody>
          <a:bodyPr/>
          <a:lstStyle/>
          <a:p>
            <a:r>
              <a:rPr lang="ko-KR" altLang="en-US" dirty="0"/>
              <a:t>현황 파악의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양질의 데이터 확보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데이터 분석</a:t>
            </a:r>
            <a:r>
              <a:rPr lang="en-US" altLang="ko-KR" dirty="0"/>
              <a:t>/</a:t>
            </a:r>
            <a:r>
              <a:rPr lang="ko-KR" altLang="en-US" dirty="0"/>
              <a:t>활용 위한 </a:t>
            </a:r>
            <a:r>
              <a:rPr lang="ko-KR" altLang="en-US" dirty="0" err="1"/>
              <a:t>공통기반</a:t>
            </a:r>
            <a:r>
              <a:rPr lang="ko-KR" altLang="en-US" dirty="0"/>
              <a:t> 마련</a:t>
            </a:r>
            <a:endParaRPr lang="en-US" altLang="ko-KR" dirty="0"/>
          </a:p>
          <a:p>
            <a:pPr marL="269875" lvl="1" indent="0"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 </a:t>
            </a:r>
            <a:r>
              <a:rPr lang="ko-KR" altLang="en-US" sz="1200" dirty="0"/>
              <a:t>분석 통합 플랫폼의 구축</a:t>
            </a:r>
            <a:endParaRPr lang="en-US" altLang="ko-KR" sz="1200" dirty="0"/>
          </a:p>
          <a:p>
            <a:pPr lvl="1">
              <a:buFontTx/>
              <a:buChar char="-"/>
            </a:pPr>
            <a:r>
              <a:rPr lang="ko-KR" altLang="en-US" sz="1200" dirty="0" smtClean="0"/>
              <a:t>빅데전문인력의 </a:t>
            </a:r>
            <a:r>
              <a:rPr lang="ko-KR" altLang="en-US" sz="1200" dirty="0"/>
              <a:t>육성 및 인력 선순환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ko-KR" altLang="en-US" dirty="0" smtClean="0"/>
              <a:t>조직의 </a:t>
            </a:r>
            <a:r>
              <a:rPr lang="ko-KR" altLang="en-US" dirty="0" err="1" smtClean="0"/>
              <a:t>정책환경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개선데이터</a:t>
            </a:r>
            <a:r>
              <a:rPr lang="ko-KR" altLang="en-US" dirty="0" smtClean="0"/>
              <a:t> </a:t>
            </a:r>
            <a:r>
              <a:rPr lang="ko-KR" altLang="en-US" dirty="0"/>
              <a:t>활용</a:t>
            </a:r>
          </a:p>
          <a:p>
            <a:pPr marL="269875" lvl="1" indent="0">
              <a:lnSpc>
                <a:spcPct val="100000"/>
              </a:lnSpc>
              <a:buNone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법제 정비</a:t>
            </a:r>
            <a:r>
              <a:rPr lang="en-US" altLang="ko-KR" sz="1200" dirty="0"/>
              <a:t>, </a:t>
            </a:r>
            <a:r>
              <a:rPr lang="ko-KR" altLang="en-US" sz="1200" dirty="0"/>
              <a:t>대내외 추진체계 정비</a:t>
            </a:r>
            <a:r>
              <a:rPr lang="en-US" altLang="ko-KR" sz="1200" dirty="0"/>
              <a:t>, </a:t>
            </a:r>
            <a:r>
              <a:rPr lang="ko-KR" altLang="en-US" sz="1200" dirty="0"/>
              <a:t>문화</a:t>
            </a:r>
            <a:r>
              <a:rPr lang="en-US" altLang="ko-KR" sz="1200" dirty="0"/>
              <a:t>/</a:t>
            </a:r>
            <a:r>
              <a:rPr lang="ko-KR" altLang="en-US" sz="1200" dirty="0"/>
              <a:t>인식 개선</a:t>
            </a:r>
            <a:endParaRPr lang="en-US" altLang="ko-KR" sz="1200" dirty="0"/>
          </a:p>
        </p:txBody>
      </p:sp>
      <p:grpSp>
        <p:nvGrpSpPr>
          <p:cNvPr id="4" name="그룹 1"/>
          <p:cNvGrpSpPr>
            <a:grpSpLocks/>
          </p:cNvGrpSpPr>
          <p:nvPr/>
        </p:nvGrpSpPr>
        <p:grpSpPr bwMode="auto">
          <a:xfrm>
            <a:off x="593279" y="1124744"/>
            <a:ext cx="7939161" cy="1224136"/>
            <a:chOff x="1547813" y="5157788"/>
            <a:chExt cx="6264275" cy="647700"/>
          </a:xfrm>
        </p:grpSpPr>
        <p:sp>
          <p:nvSpPr>
            <p:cNvPr id="5" name="타원 4"/>
            <p:cNvSpPr/>
            <p:nvPr/>
          </p:nvSpPr>
          <p:spPr>
            <a:xfrm>
              <a:off x="1547813" y="5157788"/>
              <a:ext cx="1152525" cy="6477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250553" y="5157788"/>
              <a:ext cx="1152525" cy="6477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분석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932363" y="5157788"/>
              <a:ext cx="1152525" cy="6477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활용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59563" y="5157788"/>
              <a:ext cx="1152525" cy="6477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활용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확산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6201756" y="5373688"/>
              <a:ext cx="360362" cy="2159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오른쪽 화살표 9"/>
          <p:cNvSpPr/>
          <p:nvPr/>
        </p:nvSpPr>
        <p:spPr bwMode="auto">
          <a:xfrm>
            <a:off x="2171071" y="1484784"/>
            <a:ext cx="456713" cy="40804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283968" y="1508787"/>
            <a:ext cx="456713" cy="40804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6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공공데이터의 품질 및 활용 제고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4" y="1052736"/>
            <a:ext cx="8254702" cy="1940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61368"/>
            <a:ext cx="2592288" cy="3147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161368"/>
            <a:ext cx="2587110" cy="3147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951" y="3161369"/>
            <a:ext cx="2885498" cy="3147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6176" y="652534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j-ea"/>
                <a:ea typeface="+mj-ea"/>
              </a:rPr>
              <a:t>2018, </a:t>
            </a:r>
            <a:r>
              <a:rPr lang="ko-KR" altLang="en-US" sz="1100" dirty="0" err="1" smtClean="0">
                <a:latin typeface="+mj-ea"/>
                <a:ea typeface="+mj-ea"/>
              </a:rPr>
              <a:t>공공데이터</a:t>
            </a:r>
            <a:r>
              <a:rPr lang="ko-KR" altLang="en-US" sz="1100" dirty="0" smtClean="0">
                <a:latin typeface="+mj-ea"/>
                <a:ea typeface="+mj-ea"/>
              </a:rPr>
              <a:t> 품질관리 </a:t>
            </a:r>
            <a:r>
              <a:rPr lang="ko-KR" altLang="en-US" sz="1100" dirty="0" err="1" smtClean="0">
                <a:latin typeface="+mj-ea"/>
                <a:ea typeface="+mj-ea"/>
              </a:rPr>
              <a:t>수준평가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948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263" y="3107634"/>
            <a:ext cx="8305800" cy="6093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dirty="0" smtClean="0"/>
              <a:t>Q &amp; 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73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272680" y="616744"/>
            <a:ext cx="8410575" cy="276999"/>
          </a:xfrm>
        </p:spPr>
        <p:txBody>
          <a:bodyPr/>
          <a:lstStyle/>
          <a:p>
            <a:r>
              <a:rPr lang="ko-KR" altLang="en-US" dirty="0" smtClean="0"/>
              <a:t>디지털 </a:t>
            </a:r>
            <a:r>
              <a:rPr lang="ko-KR" altLang="en-US" dirty="0"/>
              <a:t>전환 </a:t>
            </a:r>
            <a:r>
              <a:rPr lang="ko-KR" altLang="en-US" dirty="0" smtClean="0"/>
              <a:t>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기술과 데이터</a:t>
            </a:r>
            <a:endParaRPr lang="ko-KR" altLang="en-US" dirty="0"/>
          </a:p>
        </p:txBody>
      </p:sp>
      <p:pic>
        <p:nvPicPr>
          <p:cNvPr id="39939" name="그림 3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2877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62877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628775"/>
            <a:ext cx="10810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628775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그림 6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06863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그림 7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162877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그림 8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06863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그림 1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53381"/>
          <a:stretch>
            <a:fillRect/>
          </a:stretch>
        </p:blipFill>
        <p:spPr bwMode="auto">
          <a:xfrm>
            <a:off x="4751388" y="3068638"/>
            <a:ext cx="10810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그림 13"/>
          <p:cNvPicPr preferRelativeResize="0">
            <a:picLocks/>
          </p:cNvPicPr>
          <p:nvPr/>
        </p:nvPicPr>
        <p:blipFill>
          <a:blip r:embed="rId10">
            <a:clrChange>
              <a:clrFrom>
                <a:srgbClr val="EDEBF0"/>
              </a:clrFrom>
              <a:clrTo>
                <a:srgbClr val="EDE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8"/>
          <a:stretch>
            <a:fillRect/>
          </a:stretch>
        </p:blipFill>
        <p:spPr bwMode="auto">
          <a:xfrm>
            <a:off x="3229585" y="3141662"/>
            <a:ext cx="1079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그림 14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3014662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그림 16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5"/>
          <a:stretch>
            <a:fillRect/>
          </a:stretch>
        </p:blipFill>
        <p:spPr bwMode="auto">
          <a:xfrm>
            <a:off x="1948136" y="4508500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그림 17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68" y="3014662"/>
            <a:ext cx="10810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그림 18"/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26" y="4508500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5" name="그림 20"/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8500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그림 21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62877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0825" y="1320800"/>
            <a:ext cx="14414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Big data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2275" y="1320800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 err="1">
                <a:latin typeface="+mj-ea"/>
                <a:ea typeface="+mj-ea"/>
              </a:rPr>
              <a:t>IoT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5856" y="1268413"/>
            <a:ext cx="1294558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Cloud </a:t>
            </a:r>
          </a:p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Computing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1320800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SNS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863" y="1320800"/>
            <a:ext cx="14398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LBS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1725" y="1124744"/>
            <a:ext cx="1439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Social Commerce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825" y="2762250"/>
            <a:ext cx="14414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Smart grid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2275" y="2762250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O2O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2762250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latin typeface="+mj-ea"/>
                <a:ea typeface="+mj-ea"/>
              </a:rPr>
              <a:t>VR/AR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610" y="2709862"/>
            <a:ext cx="1512863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Wearable</a:t>
            </a:r>
          </a:p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 Computing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55879" y="2708276"/>
            <a:ext cx="1134266" cy="30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Fintech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3986" y="4202113"/>
            <a:ext cx="14398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Drone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22780" y="2708275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3D print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4146" y="4202113"/>
            <a:ext cx="14398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+mj-ea"/>
                <a:ea typeface="+mj-ea"/>
              </a:rPr>
              <a:t>Smart Car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06751" y="4202113"/>
            <a:ext cx="14414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+mj-ea"/>
                <a:ea typeface="+mj-ea"/>
              </a:rPr>
              <a:t>인공지능</a:t>
            </a:r>
            <a:r>
              <a:rPr lang="en-US" altLang="ko-KR" sz="1400" dirty="0">
                <a:latin typeface="+mj-ea"/>
                <a:ea typeface="+mj-ea"/>
              </a:rPr>
              <a:t>(AI)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7925" y="5876925"/>
            <a:ext cx="4572000" cy="363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+mj-ea"/>
                <a:ea typeface="+mj-ea"/>
              </a:rPr>
              <a:t>https://www.youtube.com/watch?v=TbKLJOZmC9o</a:t>
            </a:r>
            <a:endParaRPr lang="en-US" altLang="ko-KR" sz="11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2338" y="260648"/>
            <a:ext cx="1547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지능정보시대의 도래</a:t>
            </a:r>
          </a:p>
        </p:txBody>
      </p:sp>
      <p:pic>
        <p:nvPicPr>
          <p:cNvPr id="42" name="Picture 2" descr="Image result for ë¸ë¡ì²´ì¸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8499"/>
            <a:ext cx="1173407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85406" y="4202735"/>
            <a:ext cx="1134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err="1" smtClean="0">
                <a:latin typeface="+mj-ea"/>
                <a:ea typeface="+mj-ea"/>
              </a:rPr>
              <a:t>Blockchain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7589" y="4504978"/>
            <a:ext cx="1152724" cy="10842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61728" y="4232121"/>
            <a:ext cx="163460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dirty="0" smtClean="0">
                <a:latin typeface="+mj-ea"/>
                <a:ea typeface="+mj-ea"/>
              </a:rPr>
              <a:t>Smart Factory</a:t>
            </a:r>
            <a:endParaRPr lang="ko-KR" altLang="en-US" sz="13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1488" y="4426079"/>
            <a:ext cx="1088430" cy="11603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52320" y="4149080"/>
            <a:ext cx="1439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latin typeface="+mj-ea"/>
                <a:ea typeface="+mj-ea"/>
              </a:rPr>
              <a:t>Smart city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4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 bwMode="auto">
          <a:xfrm>
            <a:off x="3851920" y="3212976"/>
            <a:ext cx="1440160" cy="720080"/>
          </a:xfrm>
          <a:prstGeom prst="ellipse">
            <a:avLst/>
          </a:prstGeom>
          <a:solidFill>
            <a:srgbClr val="31B4E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DATA</a:t>
            </a:r>
          </a:p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Source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3728" y="2348880"/>
            <a:ext cx="1368152" cy="720080"/>
          </a:xfrm>
          <a:prstGeom prst="ellipse">
            <a:avLst/>
          </a:prstGeom>
          <a:solidFill>
            <a:srgbClr val="31B4E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j-ea"/>
                <a:ea typeface="+mj-ea"/>
              </a:rPr>
              <a:t>IoT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/>
            <a:r>
              <a:rPr lang="ko-KR" altLang="en-US" sz="900" dirty="0" err="1" smtClean="0">
                <a:latin typeface="+mj-ea"/>
                <a:ea typeface="+mj-ea"/>
              </a:rPr>
              <a:t>초연결인터넷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652120" y="2348880"/>
            <a:ext cx="1296144" cy="720080"/>
          </a:xfrm>
          <a:prstGeom prst="ellipse">
            <a:avLst/>
          </a:prstGeom>
          <a:solidFill>
            <a:srgbClr val="31B4E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Cloud</a:t>
            </a:r>
          </a:p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Data</a:t>
            </a:r>
            <a:r>
              <a:rPr lang="ko-KR" altLang="en-US" sz="900" dirty="0" smtClean="0">
                <a:latin typeface="+mj-ea"/>
                <a:ea typeface="+mj-ea"/>
              </a:rPr>
              <a:t>의 공유와 분산처리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3851920" y="4509120"/>
            <a:ext cx="1440160" cy="720080"/>
          </a:xfrm>
          <a:prstGeom prst="ellipse">
            <a:avLst/>
          </a:prstGeom>
          <a:solidFill>
            <a:srgbClr val="31B4E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AI</a:t>
            </a:r>
          </a:p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Platform</a:t>
            </a: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기계학습 진화</a:t>
            </a:r>
          </a:p>
        </p:txBody>
      </p:sp>
      <p:cxnSp>
        <p:nvCxnSpPr>
          <p:cNvPr id="9" name="직선 화살표 연결선 8"/>
          <p:cNvCxnSpPr>
            <a:stCxn id="5" idx="5"/>
            <a:endCxn id="4" idx="1"/>
          </p:cNvCxnSpPr>
          <p:nvPr/>
        </p:nvCxnSpPr>
        <p:spPr bwMode="auto">
          <a:xfrm>
            <a:off x="3291519" y="2963507"/>
            <a:ext cx="771308" cy="3549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3"/>
            <a:endCxn id="4" idx="7"/>
          </p:cNvCxnSpPr>
          <p:nvPr/>
        </p:nvCxnSpPr>
        <p:spPr bwMode="auto">
          <a:xfrm flipH="1">
            <a:off x="5081173" y="2963507"/>
            <a:ext cx="760763" cy="3549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4" idx="4"/>
            <a:endCxn id="7" idx="0"/>
          </p:cNvCxnSpPr>
          <p:nvPr/>
        </p:nvCxnSpPr>
        <p:spPr bwMode="auto">
          <a:xfrm>
            <a:off x="4572000" y="3933056"/>
            <a:ext cx="0" cy="5760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03848" y="3068960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수집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2080" y="3068960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공유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44008" y="4088105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분석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활용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1835696" y="1484784"/>
            <a:ext cx="5472608" cy="38884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400" dirty="0" smtClean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920" y="18448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srgbClr val="0000FF"/>
                </a:solidFill>
                <a:latin typeface="+mj-ea"/>
                <a:ea typeface="+mj-ea"/>
              </a:rPr>
              <a:t>기술환경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251520" y="548680"/>
            <a:ext cx="8640960" cy="583264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400" dirty="0" smtClean="0"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>
            <a:stCxn id="41" idx="0"/>
            <a:endCxn id="39" idx="0"/>
          </p:cNvCxnSpPr>
          <p:nvPr/>
        </p:nvCxnSpPr>
        <p:spPr bwMode="auto">
          <a:xfrm>
            <a:off x="4572000" y="548680"/>
            <a:ext cx="0" cy="93610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7267" y="101794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0000FF"/>
                </a:solidFill>
                <a:latin typeface="+mj-ea"/>
                <a:ea typeface="+mj-ea"/>
              </a:rPr>
              <a:t>서비스의 진화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4922" y="10167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0000FF"/>
                </a:solidFill>
                <a:latin typeface="+mj-ea"/>
                <a:ea typeface="+mj-ea"/>
              </a:rPr>
              <a:t>산업의 융합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2987824" y="836712"/>
            <a:ext cx="1368152" cy="72008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SNS</a:t>
            </a:r>
          </a:p>
          <a:p>
            <a:pPr algn="ctr"/>
            <a:r>
              <a:rPr lang="ko-KR" altLang="en-US" sz="900" dirty="0" err="1" smtClean="0">
                <a:latin typeface="+mj-ea"/>
                <a:ea typeface="+mj-ea"/>
              </a:rPr>
              <a:t>사회연결망</a:t>
            </a:r>
            <a:endParaRPr lang="en-US" altLang="ko-KR" sz="900" dirty="0" smtClean="0">
              <a:latin typeface="+mj-ea"/>
              <a:ea typeface="+mj-ea"/>
            </a:endParaRP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多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대 多 소통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1619672" y="1196752"/>
            <a:ext cx="1440160" cy="72008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LBS</a:t>
            </a: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위치기반서비스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704659" y="1916832"/>
            <a:ext cx="1491077" cy="72008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Social Commerce</a:t>
            </a: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소비자들의 집단지성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417265" y="2880927"/>
            <a:ext cx="1373269" cy="72008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Web 3.0</a:t>
            </a: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상호작용하는 지능형 웹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572997" y="3810611"/>
            <a:ext cx="1373269" cy="72008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음성인식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서비스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900" dirty="0">
                <a:latin typeface="+mj-ea"/>
                <a:ea typeface="+mj-ea"/>
              </a:rPr>
              <a:t>Siri, </a:t>
            </a:r>
            <a:r>
              <a:rPr lang="ko-KR" altLang="en-US" sz="900" dirty="0">
                <a:latin typeface="+mj-ea"/>
                <a:ea typeface="+mj-ea"/>
              </a:rPr>
              <a:t>누가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1297103" y="4674707"/>
            <a:ext cx="1373269" cy="86409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기타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900" dirty="0" err="1" smtClean="0">
                <a:latin typeface="+mj-ea"/>
                <a:ea typeface="+mj-ea"/>
              </a:rPr>
              <a:t>모바일</a:t>
            </a:r>
            <a:r>
              <a:rPr lang="ko-KR" altLang="en-US" sz="900" dirty="0" smtClean="0">
                <a:latin typeface="+mj-ea"/>
                <a:ea typeface="+mj-ea"/>
              </a:rPr>
              <a:t> </a:t>
            </a:r>
            <a:r>
              <a:rPr lang="en-US" altLang="ko-KR" sz="900" dirty="0" smtClean="0">
                <a:latin typeface="+mj-ea"/>
                <a:ea typeface="+mj-ea"/>
              </a:rPr>
              <a:t>App, AR/VR, </a:t>
            </a:r>
            <a:r>
              <a:rPr lang="ko-KR" altLang="en-US" sz="900" dirty="0" smtClean="0">
                <a:latin typeface="+mj-ea"/>
                <a:ea typeface="+mj-ea"/>
              </a:rPr>
              <a:t>음악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게임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영상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만화 등의 서비스 진화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4932040" y="824382"/>
            <a:ext cx="1440160" cy="72008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공유경제</a:t>
            </a:r>
            <a:r>
              <a:rPr lang="en-US" altLang="ko-KR" sz="1400" dirty="0" smtClean="0">
                <a:latin typeface="+mj-ea"/>
                <a:ea typeface="+mj-ea"/>
              </a:rPr>
              <a:t>/ O2O</a:t>
            </a:r>
          </a:p>
          <a:p>
            <a:pPr algn="ctr"/>
            <a:r>
              <a:rPr lang="en-US" altLang="ko-KR" sz="900" dirty="0" smtClean="0">
                <a:latin typeface="+mj-ea"/>
                <a:ea typeface="+mj-ea"/>
              </a:rPr>
              <a:t>Uber, </a:t>
            </a:r>
            <a:r>
              <a:rPr lang="en-US" altLang="ko-KR" sz="900" dirty="0" err="1" smtClean="0">
                <a:latin typeface="+mj-ea"/>
                <a:ea typeface="+mj-ea"/>
              </a:rPr>
              <a:t>AirBnB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배달의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민족</a:t>
            </a:r>
            <a:endParaRPr lang="en-US" altLang="ko-KR" sz="900" dirty="0" smtClean="0">
              <a:latin typeface="+mj-ea"/>
              <a:ea typeface="+mj-ea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306453" y="1325380"/>
            <a:ext cx="1440160" cy="72008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금융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en-US" altLang="ko-KR" sz="900" dirty="0" err="1" smtClean="0">
                <a:latin typeface="+mj-ea"/>
                <a:ea typeface="+mj-ea"/>
              </a:rPr>
              <a:t>FinTech</a:t>
            </a:r>
            <a:r>
              <a:rPr lang="en-US" altLang="ko-KR" sz="900" dirty="0" smtClean="0">
                <a:latin typeface="+mj-ea"/>
                <a:ea typeface="+mj-ea"/>
              </a:rPr>
              <a:t> (</a:t>
            </a:r>
            <a:r>
              <a:rPr lang="ko-KR" altLang="en-US" sz="900" dirty="0" smtClean="0">
                <a:latin typeface="+mj-ea"/>
                <a:ea typeface="+mj-ea"/>
              </a:rPr>
              <a:t>인터넷은행</a:t>
            </a:r>
            <a:r>
              <a:rPr lang="en-US" altLang="ko-KR" sz="900" dirty="0" smtClean="0">
                <a:latin typeface="+mj-ea"/>
                <a:ea typeface="+mj-ea"/>
              </a:rPr>
              <a:t>, crowd funding, </a:t>
            </a:r>
            <a:r>
              <a:rPr lang="ko-KR" altLang="en-US" sz="900" dirty="0" err="1" smtClean="0">
                <a:latin typeface="+mj-ea"/>
                <a:ea typeface="+mj-ea"/>
              </a:rPr>
              <a:t>가상화폐</a:t>
            </a:r>
            <a:endParaRPr lang="en-US" altLang="ko-KR" sz="900" dirty="0" smtClean="0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7087164" y="2132856"/>
            <a:ext cx="1440160" cy="72008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자동차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자율주행자동차</a:t>
            </a:r>
            <a:r>
              <a:rPr lang="en-US" altLang="ko-KR" sz="900" dirty="0" smtClean="0">
                <a:latin typeface="+mj-ea"/>
                <a:ea typeface="+mj-ea"/>
              </a:rPr>
              <a:t>/</a:t>
            </a:r>
            <a:r>
              <a:rPr lang="ko-KR" altLang="en-US" sz="900" dirty="0" smtClean="0">
                <a:latin typeface="+mj-ea"/>
                <a:ea typeface="+mj-ea"/>
              </a:rPr>
              <a:t>버스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7374922" y="2924944"/>
            <a:ext cx="1440160" cy="72008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로봇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지능형 </a:t>
            </a:r>
            <a:r>
              <a:rPr lang="en-US" altLang="ko-KR" sz="900" dirty="0" err="1" smtClean="0">
                <a:latin typeface="+mj-ea"/>
                <a:ea typeface="+mj-ea"/>
              </a:rPr>
              <a:t>Dron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로봇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7226064" y="3738603"/>
            <a:ext cx="1517284" cy="8640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의</a:t>
            </a:r>
            <a:r>
              <a:rPr lang="ko-KR" altLang="en-US" sz="1200" dirty="0">
                <a:latin typeface="+mj-ea"/>
                <a:ea typeface="+mj-ea"/>
              </a:rPr>
              <a:t>류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액세서리 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en-US" altLang="ko-KR" sz="900" dirty="0" smtClean="0">
                <a:latin typeface="+mj-ea"/>
              </a:rPr>
              <a:t>Wearable device: </a:t>
            </a:r>
            <a:r>
              <a:rPr lang="ko-KR" altLang="en-US" sz="900" dirty="0" smtClean="0">
                <a:latin typeface="+mj-ea"/>
              </a:rPr>
              <a:t>시계</a:t>
            </a:r>
            <a:r>
              <a:rPr lang="en-US" altLang="ko-KR" sz="900" dirty="0" smtClean="0">
                <a:latin typeface="+mj-ea"/>
              </a:rPr>
              <a:t>, </a:t>
            </a:r>
            <a:r>
              <a:rPr lang="ko-KR" altLang="en-US" sz="900" dirty="0" smtClean="0">
                <a:latin typeface="+mj-ea"/>
              </a:rPr>
              <a:t>안경</a:t>
            </a:r>
            <a:r>
              <a:rPr lang="en-US" altLang="ko-KR" sz="900" dirty="0" smtClean="0">
                <a:latin typeface="+mj-ea"/>
              </a:rPr>
              <a:t>, </a:t>
            </a:r>
            <a:r>
              <a:rPr lang="ko-KR" altLang="en-US" sz="900" dirty="0" smtClean="0">
                <a:latin typeface="+mj-ea"/>
              </a:rPr>
              <a:t>의복 등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6327054" y="4621555"/>
            <a:ext cx="1701330" cy="86409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900" dirty="0" smtClean="0">
                <a:latin typeface="+mj-ea"/>
                <a:ea typeface="+mj-ea"/>
              </a:rPr>
              <a:t>지능형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산업</a:t>
            </a:r>
            <a:endParaRPr lang="en-US" altLang="ko-KR" sz="900" dirty="0" smtClean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900" dirty="0" smtClean="0">
                <a:latin typeface="+mj-ea"/>
                <a:ea typeface="+mj-ea"/>
              </a:rPr>
              <a:t>Smart factory</a:t>
            </a:r>
          </a:p>
          <a:p>
            <a:pPr marL="171450" indent="-171450" algn="ctr">
              <a:buFontTx/>
              <a:buChar char="-"/>
            </a:pPr>
            <a:r>
              <a:rPr lang="en-US" altLang="ko-KR" sz="900" dirty="0" smtClean="0">
                <a:latin typeface="+mj-ea"/>
                <a:ea typeface="+mj-ea"/>
              </a:rPr>
              <a:t>Smart </a:t>
            </a:r>
            <a:r>
              <a:rPr lang="ko-KR" altLang="en-US" sz="900" dirty="0" smtClean="0">
                <a:latin typeface="+mj-ea"/>
                <a:ea typeface="+mj-ea"/>
              </a:rPr>
              <a:t>홈</a:t>
            </a:r>
            <a:r>
              <a:rPr lang="en-US" altLang="ko-KR" sz="900" dirty="0" smtClean="0">
                <a:latin typeface="+mj-ea"/>
                <a:ea typeface="+mj-ea"/>
              </a:rPr>
              <a:t>/</a:t>
            </a:r>
            <a:r>
              <a:rPr lang="ko-KR" altLang="en-US" sz="900" dirty="0" smtClean="0">
                <a:latin typeface="+mj-ea"/>
                <a:ea typeface="+mj-ea"/>
              </a:rPr>
              <a:t>가전</a:t>
            </a:r>
            <a:endParaRPr lang="en-US" altLang="ko-KR" sz="900" dirty="0" smtClean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900" dirty="0" smtClean="0">
                <a:latin typeface="+mj-ea"/>
                <a:ea typeface="+mj-ea"/>
              </a:rPr>
              <a:t>Smart</a:t>
            </a:r>
            <a:r>
              <a:rPr lang="ko-KR" altLang="en-US" sz="900" dirty="0" smtClean="0">
                <a:latin typeface="+mj-ea"/>
                <a:ea typeface="+mj-ea"/>
              </a:rPr>
              <a:t> </a:t>
            </a:r>
            <a:r>
              <a:rPr lang="en-US" altLang="ko-KR" sz="900" dirty="0" smtClean="0">
                <a:latin typeface="+mj-ea"/>
                <a:ea typeface="+mj-ea"/>
              </a:rPr>
              <a:t>Farm</a:t>
            </a:r>
          </a:p>
          <a:p>
            <a:pPr marL="171450" indent="-171450" algn="ctr">
              <a:buFontTx/>
              <a:buChar char="-"/>
            </a:pPr>
            <a:r>
              <a:rPr lang="en-US" altLang="ko-KR" sz="900" dirty="0" smtClean="0">
                <a:latin typeface="+mj-ea"/>
                <a:ea typeface="+mj-ea"/>
              </a:rPr>
              <a:t>Smart Grid</a:t>
            </a:r>
          </a:p>
          <a:p>
            <a:pPr marL="171450" indent="-171450" algn="ctr">
              <a:buFontTx/>
              <a:buChar char="-"/>
            </a:pPr>
            <a:r>
              <a:rPr lang="en-US" altLang="ko-KR" sz="900" dirty="0" smtClean="0">
                <a:latin typeface="+mj-ea"/>
                <a:ea typeface="+mj-ea"/>
              </a:rPr>
              <a:t>Smart city</a:t>
            </a:r>
            <a:endParaRPr lang="en-US" altLang="ko-KR" sz="900" dirty="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>
            <a:endCxn id="39" idx="0"/>
          </p:cNvCxnSpPr>
          <p:nvPr/>
        </p:nvCxnSpPr>
        <p:spPr bwMode="auto">
          <a:xfrm>
            <a:off x="4572000" y="570166"/>
            <a:ext cx="0" cy="91461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 flipH="1">
            <a:off x="2308864" y="4998841"/>
            <a:ext cx="648072" cy="93610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6012160" y="5053603"/>
            <a:ext cx="936104" cy="82366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2742379" y="5373216"/>
            <a:ext cx="1685605" cy="864096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정책결정지원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증거기반정책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900" dirty="0" smtClean="0">
                <a:latin typeface="+mj-ea"/>
                <a:ea typeface="+mj-ea"/>
              </a:rPr>
              <a:t>단순업무보조</a:t>
            </a:r>
            <a:endParaRPr lang="en-US" altLang="ko-KR" sz="900" dirty="0" smtClean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900" dirty="0" smtClean="0">
                <a:latin typeface="+mj-ea"/>
                <a:ea typeface="+mj-ea"/>
              </a:rPr>
              <a:t>의사결정지원시스템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644008" y="5373216"/>
            <a:ext cx="1832021" cy="864096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공공서비스향상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900" dirty="0">
                <a:latin typeface="+mj-ea"/>
                <a:ea typeface="+mj-ea"/>
              </a:rPr>
              <a:t>찾아가는 서비스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900" dirty="0" smtClean="0">
                <a:latin typeface="+mj-ea"/>
                <a:ea typeface="+mj-ea"/>
              </a:rPr>
              <a:t>개인최적화서비스 </a:t>
            </a:r>
            <a:endParaRPr lang="en-US" altLang="ko-KR" sz="900" dirty="0" smtClean="0">
              <a:latin typeface="+mj-ea"/>
              <a:ea typeface="+mj-ea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900" dirty="0" smtClean="0">
                <a:latin typeface="+mj-ea"/>
                <a:ea typeface="+mj-ea"/>
              </a:rPr>
              <a:t>서비스사각지대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45880" y="639236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>
                <a:solidFill>
                  <a:srgbClr val="0000FF"/>
                </a:solidFill>
                <a:latin typeface="+mj-ea"/>
                <a:ea typeface="+mj-ea"/>
              </a:rPr>
              <a:t>공공부문 혁신</a:t>
            </a:r>
          </a:p>
        </p:txBody>
      </p:sp>
    </p:spTree>
    <p:extLst>
      <p:ext uri="{BB962C8B-B14F-4D97-AF65-F5344CB8AC3E}">
        <p14:creationId xmlns:p14="http://schemas.microsoft.com/office/powerpoint/2010/main" val="21000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가치의 실현과 </a:t>
            </a:r>
            <a:r>
              <a:rPr lang="en-US" altLang="ko-KR" dirty="0" smtClean="0"/>
              <a:t>ICT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26" y="1052736"/>
            <a:ext cx="991745" cy="957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66" y="1052736"/>
            <a:ext cx="5962650" cy="1019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289" y="3117711"/>
            <a:ext cx="5876925" cy="981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0" y="3124711"/>
            <a:ext cx="980911" cy="9012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591" y="2060848"/>
            <a:ext cx="5943600" cy="1028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 bwMode="auto">
          <a:xfrm>
            <a:off x="467544" y="1124744"/>
            <a:ext cx="864096" cy="8854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경기도 일산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67544" y="3140968"/>
            <a:ext cx="864096" cy="8854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서울시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67544" y="2104643"/>
            <a:ext cx="864096" cy="8854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경기도 안양시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420" y="2060849"/>
            <a:ext cx="966551" cy="9292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056" y="4219550"/>
            <a:ext cx="5962650" cy="10096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336" y="4194065"/>
            <a:ext cx="966512" cy="978418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 bwMode="auto">
          <a:xfrm>
            <a:off x="485346" y="4266073"/>
            <a:ext cx="846294" cy="8854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경상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북도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7944" y="5337770"/>
            <a:ext cx="5895975" cy="9715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7580" y="5294912"/>
            <a:ext cx="934860" cy="974175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 bwMode="auto">
          <a:xfrm>
            <a:off x="486405" y="5342299"/>
            <a:ext cx="845235" cy="8854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경기도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수원시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9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혁신성장과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ICT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7544" y="1809098"/>
            <a:ext cx="1021112" cy="3564117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atin typeface="+mj-ea"/>
                <a:ea typeface="+mj-ea"/>
              </a:rPr>
              <a:t>대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선도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프로젝트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38" y="871538"/>
            <a:ext cx="5081064" cy="607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7" y="1581823"/>
            <a:ext cx="3695700" cy="551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526" y="2301850"/>
            <a:ext cx="4991100" cy="551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526" y="3022823"/>
            <a:ext cx="5057775" cy="55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526" y="3745000"/>
            <a:ext cx="4762500" cy="551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151" y="4433768"/>
            <a:ext cx="4667250" cy="5803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237" y="5013176"/>
            <a:ext cx="5434211" cy="61240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770" y="5661248"/>
            <a:ext cx="5424686" cy="695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6940" y="945325"/>
            <a:ext cx="1302164" cy="4674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899" y="1628800"/>
            <a:ext cx="1314205" cy="4813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3078" y="2290714"/>
            <a:ext cx="1316026" cy="5494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4107" y="3050713"/>
            <a:ext cx="1314997" cy="53680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3078" y="3753186"/>
            <a:ext cx="1316026" cy="5432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6940" y="4437112"/>
            <a:ext cx="1289508" cy="5470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1680" y="5067369"/>
            <a:ext cx="1294768" cy="55821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91680" y="5689870"/>
            <a:ext cx="1307424" cy="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33462" y="2864346"/>
            <a:ext cx="6418858" cy="564654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1924" y="1734717"/>
            <a:ext cx="6236420" cy="25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lnSpc>
                <a:spcPct val="90000"/>
              </a:lnSpc>
              <a:spcBef>
                <a:spcPct val="90000"/>
              </a:spcBef>
              <a:buClr>
                <a:srgbClr val="145C1B"/>
              </a:buClr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50000"/>
              </a:spcBef>
              <a:buClr>
                <a:srgbClr val="145C1B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145C1B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145C1B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4pPr>
            <a:lvl5pPr marL="2057400" indent="-228600" eaLnBrk="0" hangingPunct="0">
              <a:lnSpc>
                <a:spcPct val="90000"/>
              </a:lnSpc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145C1B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9pPr>
          </a:lstStyle>
          <a:p>
            <a:pPr>
              <a:lnSpc>
                <a:spcPct val="250000"/>
              </a:lnSpc>
              <a:buNone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차산업혁명시대 데이터의 의미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개인정보보호법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내용과 쟁점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50000"/>
              </a:lnSpc>
              <a:buNone/>
            </a:pP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활용을 위한 방안</a:t>
            </a:r>
            <a:endParaRPr lang="ko-KR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697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 보호와 활용의 조화</a:t>
            </a:r>
            <a:endParaRPr lang="ko-KR" altLang="en-US" dirty="0"/>
          </a:p>
        </p:txBody>
      </p:sp>
      <p:pic>
        <p:nvPicPr>
          <p:cNvPr id="5" name="-3pKiZsISz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7544" y="1340768"/>
            <a:ext cx="8112457" cy="45632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1622" y="6133170"/>
            <a:ext cx="28483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https://www.youtube.com/watch?v=-3pKiZsISzE</a:t>
            </a:r>
          </a:p>
        </p:txBody>
      </p:sp>
    </p:spTree>
    <p:extLst>
      <p:ext uri="{BB962C8B-B14F-4D97-AF65-F5344CB8AC3E}">
        <p14:creationId xmlns:p14="http://schemas.microsoft.com/office/powerpoint/2010/main" val="17450911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7D0900"/>
      </a:lt2>
      <a:accent1>
        <a:srgbClr val="808080"/>
      </a:accent1>
      <a:accent2>
        <a:srgbClr val="A0A0A0"/>
      </a:accent2>
      <a:accent3>
        <a:srgbClr val="FFFFFF"/>
      </a:accent3>
      <a:accent4>
        <a:srgbClr val="000000"/>
      </a:accent4>
      <a:accent5>
        <a:srgbClr val="C0C0C0"/>
      </a:accent5>
      <a:accent6>
        <a:srgbClr val="919191"/>
      </a:accent6>
      <a:hlink>
        <a:srgbClr val="B9B9B9"/>
      </a:hlink>
      <a:folHlink>
        <a:srgbClr val="DCDCDC"/>
      </a:folHlink>
    </a:clrScheme>
    <a:fontScheme name="Blank">
      <a:majorFont>
        <a:latin typeface="Arial"/>
        <a:ea typeface="HY견고딕"/>
        <a:cs typeface="Arial"/>
      </a:majorFont>
      <a:minorFont>
        <a:latin typeface="Arial"/>
        <a:ea typeface="가는각진제목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 rtlCol="0" anchor="ctr"/>
      <a:lstStyle>
        <a:defPPr algn="ctr">
          <a:defRPr sz="1400" dirty="0" smtClean="0">
            <a:latin typeface="+mj-ea"/>
            <a:ea typeface="+mj-ea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latin typeface="+mj-ea"/>
            <a:ea typeface="+mj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7D0900"/>
        </a:lt2>
        <a:accent1>
          <a:srgbClr val="808080"/>
        </a:accent1>
        <a:accent2>
          <a:srgbClr val="A0A0A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919191"/>
        </a:accent6>
        <a:hlink>
          <a:srgbClr val="B9B9B9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방통위_조직발전사기진작방안_20090731_v0.1</Template>
  <TotalTime>33803</TotalTime>
  <Words>1671</Words>
  <Application>Microsoft Office PowerPoint</Application>
  <PresentationFormat>화면 슬라이드 쇼(4:3)</PresentationFormat>
  <Paragraphs>336</Paragraphs>
  <Slides>32</Slides>
  <Notes>5</Notes>
  <HiddenSlides>0</HiddenSlides>
  <MMClips>1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HY헤드라인M</vt:lpstr>
      <vt:lpstr>가는각진제목체</vt:lpstr>
      <vt:lpstr>굴림</vt:lpstr>
      <vt:lpstr>맑은 고딕</vt:lpstr>
      <vt:lpstr>Arial</vt:lpstr>
      <vt:lpstr>Wingdings</vt:lpstr>
      <vt:lpstr>Blank</vt:lpstr>
      <vt:lpstr>디자인 사용자 지정</vt:lpstr>
      <vt:lpstr>지능정보시대의 개인정보 보호와 데이터 활용</vt:lpstr>
      <vt:lpstr>Contents</vt:lpstr>
      <vt:lpstr>ICT와 혁신, 4차산업혁명</vt:lpstr>
      <vt:lpstr>디지털 전환 시대, 디지털 기술과 데이터</vt:lpstr>
      <vt:lpstr>PowerPoint 프레젠테이션</vt:lpstr>
      <vt:lpstr>사회적 가치의 실현과 ICT</vt:lpstr>
      <vt:lpstr>혁신성장과 ICT</vt:lpstr>
      <vt:lpstr>Contents</vt:lpstr>
      <vt:lpstr>개인정보 보호와 활용의 조화</vt:lpstr>
      <vt:lpstr>국회 계류 중인 개인정보보호법안</vt:lpstr>
      <vt:lpstr>개인정보보호법(안) 쟁점</vt:lpstr>
      <vt:lpstr>개인정보보호법 개정</vt:lpstr>
      <vt:lpstr>개인정보 개념과 판단기준 신설 </vt:lpstr>
      <vt:lpstr>가명정보의 도입</vt:lpstr>
      <vt:lpstr>개인정보 처리자 책임 강화, 개인정보보호위원회</vt:lpstr>
      <vt:lpstr>개인정보보호법 정책 갈등</vt:lpstr>
      <vt:lpstr>Contents</vt:lpstr>
      <vt:lpstr>데이터의 종류</vt:lpstr>
      <vt:lpstr>1. 개인정보와 데이터 활용</vt:lpstr>
      <vt:lpstr>로그인 데이터 분석 결과</vt:lpstr>
      <vt:lpstr>로그인 데이터 분석결과 </vt:lpstr>
      <vt:lpstr>로그인 데이터 분석 결과</vt:lpstr>
      <vt:lpstr>로그인 데이터 분석 결과</vt:lpstr>
      <vt:lpstr>2. 개인정보 관련 조직의 기능과 구조</vt:lpstr>
      <vt:lpstr>2019년 개인정보보호 예산안</vt:lpstr>
      <vt:lpstr>(참고) 신용정보법 개정</vt:lpstr>
      <vt:lpstr>3. 공공데이터의 활용과 거버넌스</vt:lpstr>
      <vt:lpstr>데이터 플랫폼 거버넌스</vt:lpstr>
      <vt:lpstr>데이터기반행정 활성화에 관한 법률(안)</vt:lpstr>
      <vt:lpstr>4. 데이터 생애주기를 고려한 활용</vt:lpstr>
      <vt:lpstr>공공데이터의 품질 및 활용 제고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kyoungil</dc:creator>
  <cp:lastModifiedBy>S J</cp:lastModifiedBy>
  <cp:revision>1291</cp:revision>
  <dcterms:created xsi:type="dcterms:W3CDTF">2009-08-06T01:23:06Z</dcterms:created>
  <dcterms:modified xsi:type="dcterms:W3CDTF">2019-09-24T03:19:09Z</dcterms:modified>
</cp:coreProperties>
</file>