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471" r:id="rId3"/>
    <p:sldId id="472" r:id="rId4"/>
    <p:sldId id="473" r:id="rId5"/>
    <p:sldId id="474" r:id="rId6"/>
    <p:sldId id="475" r:id="rId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Won Kang" initials="SWK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7" autoAdjust="0"/>
    <p:restoredTop sz="89055" autoAdjust="0"/>
  </p:normalViewPr>
  <p:slideViewPr>
    <p:cSldViewPr snapToGrid="0" snapToObjects="1">
      <p:cViewPr varScale="1">
        <p:scale>
          <a:sx n="80" d="100"/>
          <a:sy n="80" d="100"/>
        </p:scale>
        <p:origin x="-330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9DA0A6E-4663-B348-AECB-A8F6C4E0942D}" type="datetimeFigureOut">
              <a:rPr kumimoji="1" lang="ko-KR" altLang="en-US" smtClean="0"/>
              <a:t>2018-10-04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3E2458-1522-6045-95EE-2560C899E8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6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701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CC83-8337-064F-BF5A-B6A8CA99F0B6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2538-4CCC-F147-866B-6B40C4159E20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50E0-B466-6D4E-8840-82DB1731899F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1914-A1F0-9A42-8B11-379DF8599A22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2567"/>
          </a:xfrm>
        </p:spPr>
        <p:txBody>
          <a:bodyPr wrap="square" tIns="72000" bIns="72000">
            <a:normAutofit/>
          </a:bodyPr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BD0-210D-2942-A031-ED43D92BF2D1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ED5F-D75F-994B-8D08-9BD13B37D236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A283-1DF9-964A-899A-A0640AB30649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CCF3-6E8D-C147-B775-5FDFC16B76CD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A3C-B9F4-8F42-A34B-06B59E47A5C8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BF3A-F522-E840-8B2F-0097F4E55F52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4BD-250D-0244-AD2D-CFB3353CC0B4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342D-CE56-AC41-ACB4-F1332A63EEAA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CE2-6AFF-6E47-BF58-32B352E8A900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9" r:id="rId10"/>
    <p:sldLayoutId id="2147483697" r:id="rId11"/>
    <p:sldLayoutId id="2147483698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0.png"/><Relationship Id="rId18" Type="http://schemas.openxmlformats.org/officeDocument/2006/relationships/image" Target="../media/image11.png"/><Relationship Id="rId26" Type="http://schemas.openxmlformats.org/officeDocument/2006/relationships/image" Target="../media/image47.png"/><Relationship Id="rId3" Type="http://schemas.openxmlformats.org/officeDocument/2006/relationships/image" Target="../media/image40.png"/><Relationship Id="rId21" Type="http://schemas.openxmlformats.org/officeDocument/2006/relationships/image" Target="../media/image4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5" Type="http://schemas.openxmlformats.org/officeDocument/2006/relationships/image" Target="../media/image46.png"/><Relationship Id="rId2" Type="http://schemas.openxmlformats.org/officeDocument/2006/relationships/image" Target="../media/image410.png"/><Relationship Id="rId16" Type="http://schemas.openxmlformats.org/officeDocument/2006/relationships/image" Target="../media/image9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24" Type="http://schemas.openxmlformats.org/officeDocument/2006/relationships/image" Target="../media/image45.png"/><Relationship Id="rId32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220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170.png"/><Relationship Id="rId19" Type="http://schemas.openxmlformats.org/officeDocument/2006/relationships/image" Target="../media/image12.png"/><Relationship Id="rId31" Type="http://schemas.openxmlformats.org/officeDocument/2006/relationships/image" Target="../media/image14.png"/><Relationship Id="rId4" Type="http://schemas.openxmlformats.org/officeDocument/2006/relationships/image" Target="../media/image110.png"/><Relationship Id="rId9" Type="http://schemas.openxmlformats.org/officeDocument/2006/relationships/image" Target="../media/image7.png"/><Relationship Id="rId14" Type="http://schemas.openxmlformats.org/officeDocument/2006/relationships/image" Target="../media/image21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400" dirty="0" smtClean="0"/>
              <a:t>데이터 기반 한강 수질 예측</a:t>
            </a:r>
            <a:endParaRPr kumimoji="1" lang="ko-KR" altLang="en-US" sz="4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59222"/>
            <a:ext cx="9144000" cy="1655762"/>
          </a:xfrm>
        </p:spPr>
        <p:txBody>
          <a:bodyPr/>
          <a:lstStyle/>
          <a:p>
            <a:r>
              <a:rPr kumimoji="1" lang="en-US" altLang="ko-KR" dirty="0" smtClean="0"/>
              <a:t>2018. 10. 04</a:t>
            </a:r>
          </a:p>
          <a:p>
            <a:r>
              <a:rPr kumimoji="1" lang="ko-KR" altLang="en-US" dirty="0" err="1" smtClean="0"/>
              <a:t>빅데이터과</a:t>
            </a:r>
            <a:r>
              <a:rPr kumimoji="1" lang="ko-KR" altLang="en-US" dirty="0" err="1"/>
              <a:t>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progress seminar</a:t>
            </a:r>
          </a:p>
          <a:p>
            <a:r>
              <a:rPr kumimoji="1" lang="ko-KR" altLang="en-US" dirty="0" smtClean="0"/>
              <a:t>홍 한 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연구의 필요성 및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2579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효율적인 수질 관리를 위한 수질 예측의 필요성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딥러닝</a:t>
            </a:r>
            <a:r>
              <a:rPr lang="ko-KR" altLang="en-US" dirty="0" smtClean="0"/>
              <a:t> 기술의 발달로 가지고 있는 자료를 최대한으로 이용한 수질 예측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물환경</a:t>
            </a:r>
            <a:r>
              <a:rPr lang="ko-KR" altLang="en-US" dirty="0" smtClean="0"/>
              <a:t> 정보 시스템의 정보를 최대한으로 활용 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물리모형 </a:t>
            </a:r>
            <a:r>
              <a:rPr lang="en-US" altLang="ko-KR" dirty="0" smtClean="0"/>
              <a:t>(QUAL2K, WASP)</a:t>
            </a:r>
          </a:p>
          <a:p>
            <a:pPr lvl="1"/>
            <a:r>
              <a:rPr lang="ko-KR" altLang="en-US" dirty="0" smtClean="0"/>
              <a:t>기존 통계모형의 </a:t>
            </a:r>
            <a:r>
              <a:rPr lang="ko-KR" altLang="en-US" dirty="0" err="1" smtClean="0"/>
              <a:t>선형성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안정성 등의 가정으로부터 비교적 자유로움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다층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신경망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순환신경망</a:t>
            </a:r>
            <a:r>
              <a:rPr lang="en-US" altLang="ko-KR" dirty="0" smtClean="0"/>
              <a:t>(RNN)</a:t>
            </a:r>
            <a:r>
              <a:rPr lang="ko-KR" altLang="en-US" dirty="0" smtClean="0"/>
              <a:t>을 이용한 수질 예측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한국 </a:t>
            </a:r>
            <a:r>
              <a:rPr lang="ko-KR" altLang="en-US" dirty="0" err="1" smtClean="0"/>
              <a:t>정보화진흥원의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녹조예</a:t>
            </a:r>
            <a:r>
              <a:rPr lang="ko-KR" altLang="en-US" dirty="0" err="1"/>
              <a:t>측</a:t>
            </a:r>
            <a:r>
              <a:rPr lang="ko-KR" altLang="en-US" dirty="0" smtClean="0"/>
              <a:t> 선행연구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초기 형태의 </a:t>
            </a:r>
            <a:r>
              <a:rPr lang="en-US" altLang="ko-KR" dirty="0" smtClean="0"/>
              <a:t>RNN</a:t>
            </a:r>
          </a:p>
          <a:p>
            <a:pPr lvl="1"/>
            <a:r>
              <a:rPr lang="ko-KR" altLang="en-US" dirty="0" smtClean="0"/>
              <a:t>최근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년간 크게 발전한 순환 신경망 </a:t>
            </a:r>
            <a:r>
              <a:rPr lang="ko-KR" altLang="en-US" dirty="0" err="1" smtClean="0"/>
              <a:t>알고리듬</a:t>
            </a:r>
            <a:r>
              <a:rPr lang="ko-KR" altLang="en-US" dirty="0" smtClean="0"/>
              <a:t> 이용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분석 대상 변수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u="sng" dirty="0" err="1" smtClean="0"/>
              <a:t>클로로필</a:t>
            </a:r>
            <a:r>
              <a:rPr lang="en-US" altLang="ko-KR" u="sng" dirty="0" smtClean="0"/>
              <a:t>-a(</a:t>
            </a:r>
            <a:r>
              <a:rPr lang="en-US" altLang="ko-KR" u="sng" dirty="0" err="1" smtClean="0"/>
              <a:t>Chl</a:t>
            </a:r>
            <a:r>
              <a:rPr lang="en-US" altLang="ko-KR" u="sng" dirty="0" smtClean="0"/>
              <a:t>-a)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예측 대상 지역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가양</a:t>
            </a:r>
            <a:r>
              <a:rPr lang="en-US" altLang="ko-KR" dirty="0" smtClean="0"/>
              <a:t>-</a:t>
            </a:r>
            <a:r>
              <a:rPr lang="ko-KR" altLang="en-US" dirty="0" smtClean="0"/>
              <a:t>노량진</a:t>
            </a:r>
            <a:r>
              <a:rPr lang="en-US" altLang="ko-KR" dirty="0" smtClean="0"/>
              <a:t>-</a:t>
            </a:r>
            <a:r>
              <a:rPr lang="ko-KR" altLang="en-US" dirty="0" smtClean="0"/>
              <a:t>팔당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 범위</a:t>
            </a:r>
            <a:r>
              <a:rPr lang="en-US" altLang="ko-KR" dirty="0" smtClean="0"/>
              <a:t>: 2008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– 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해상도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Training : 2008.01.10-2017. 08. 05  400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( </a:t>
            </a:r>
            <a:r>
              <a:rPr lang="en-US" altLang="ko-KR" dirty="0"/>
              <a:t>Validation : 2008.01.10-2013. 5. </a:t>
            </a:r>
            <a:r>
              <a:rPr lang="en-US" altLang="ko-KR" dirty="0" smtClean="0"/>
              <a:t>18 (120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Test set: : 2017.08.05-2018. 12. 30 120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34" y="3289464"/>
            <a:ext cx="2897862" cy="182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아래쪽 화살표 10"/>
          <p:cNvSpPr/>
          <p:nvPr/>
        </p:nvSpPr>
        <p:spPr>
          <a:xfrm>
            <a:off x="9592796" y="4029108"/>
            <a:ext cx="180597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9972807" y="4064811"/>
            <a:ext cx="180597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4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r>
              <a:rPr lang="ko-KR" altLang="en-US" dirty="0" smtClean="0"/>
              <a:t>변수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497" y="1716344"/>
            <a:ext cx="3031181" cy="188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1716344"/>
            <a:ext cx="2991751" cy="188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5937662" y="1591294"/>
            <a:ext cx="0" cy="476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8145" y="3973822"/>
            <a:ext cx="10605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67645" y="4849961"/>
            <a:ext cx="194481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강수량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풍속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습도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기압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일사량</a:t>
            </a:r>
            <a:r>
              <a:rPr lang="en-US" altLang="ko-KR" sz="1400" dirty="0" smtClean="0"/>
              <a:t> </a:t>
            </a:r>
          </a:p>
          <a:p>
            <a:endParaRPr lang="en-US" altLang="ko-KR" sz="1400" dirty="0"/>
          </a:p>
          <a:p>
            <a:r>
              <a:rPr lang="en-US" altLang="ko-KR" sz="1600" dirty="0" smtClean="0"/>
              <a:t>(</a:t>
            </a:r>
            <a:r>
              <a:rPr lang="ko-KR" altLang="en-US" sz="1100" dirty="0" smtClean="0"/>
              <a:t>서울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양평 관측소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ko-KR" altLang="en-US" sz="1400" dirty="0"/>
          </a:p>
        </p:txBody>
      </p:sp>
      <p:sp>
        <p:nvSpPr>
          <p:cNvPr id="14" name="아래쪽 화살표 13"/>
          <p:cNvSpPr/>
          <p:nvPr/>
        </p:nvSpPr>
        <p:spPr>
          <a:xfrm>
            <a:off x="6853367" y="2813833"/>
            <a:ext cx="65462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6918829" y="2872646"/>
            <a:ext cx="65462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7051476" y="2851389"/>
            <a:ext cx="65462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408982" y="1716344"/>
            <a:ext cx="1835090" cy="381794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예측지점 현재 및 과거 수질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0592" y="1716344"/>
            <a:ext cx="1910712" cy="381794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현재 및 과거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Chl</a:t>
            </a:r>
            <a:r>
              <a:rPr lang="en-US" altLang="ko-KR" sz="1400" dirty="0" smtClean="0">
                <a:solidFill>
                  <a:schemeClr val="tx1"/>
                </a:solidFill>
              </a:rPr>
              <a:t>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59985" y="2874039"/>
            <a:ext cx="460277" cy="3358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50592" y="2288027"/>
            <a:ext cx="194481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예측</a:t>
            </a:r>
            <a:r>
              <a:rPr lang="en-US" altLang="ko-KR" sz="1600" dirty="0" smtClean="0"/>
              <a:t>&amp;</a:t>
            </a:r>
            <a:r>
              <a:rPr lang="ko-KR" altLang="en-US" sz="1600" dirty="0" smtClean="0"/>
              <a:t>상류 지점 과거 </a:t>
            </a:r>
            <a:r>
              <a:rPr lang="en-US" altLang="ko-KR" sz="1600" dirty="0" err="1" smtClean="0"/>
              <a:t>Chl</a:t>
            </a:r>
            <a:r>
              <a:rPr lang="en-US" altLang="ko-KR" sz="1600" dirty="0" smtClean="0"/>
              <a:t>-a</a:t>
            </a:r>
          </a:p>
          <a:p>
            <a:endParaRPr lang="en-US" altLang="ko-KR" sz="1100" dirty="0"/>
          </a:p>
          <a:p>
            <a:r>
              <a:rPr lang="en-US" altLang="ko-KR" sz="1600" dirty="0" smtClean="0"/>
              <a:t>(</a:t>
            </a:r>
            <a:r>
              <a:rPr lang="ko-KR" altLang="en-US" sz="1100" dirty="0" smtClean="0"/>
              <a:t>가양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노량진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팔당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&amp; </a:t>
            </a:r>
            <a:r>
              <a:rPr lang="ko-KR" altLang="en-US" sz="1100" dirty="0" err="1" smtClean="0"/>
              <a:t>삼봉리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경안천</a:t>
            </a:r>
            <a:r>
              <a:rPr lang="en-US" altLang="ko-KR" sz="1100" dirty="0" smtClean="0"/>
              <a:t>5, </a:t>
            </a:r>
            <a:r>
              <a:rPr lang="ko-KR" altLang="en-US" sz="1100" dirty="0" smtClean="0"/>
              <a:t>강상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강</a:t>
            </a:r>
            <a:r>
              <a:rPr lang="ko-KR" altLang="en-US" sz="1100" dirty="0"/>
              <a:t>천</a:t>
            </a:r>
            <a:r>
              <a:rPr lang="en-US" altLang="ko-KR" sz="1600" dirty="0" smtClean="0"/>
              <a:t>)</a:t>
            </a:r>
          </a:p>
          <a:p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99" y="4370832"/>
            <a:ext cx="2993597" cy="191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3931069" y="4384138"/>
            <a:ext cx="1910712" cy="381794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기상 자료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77" y="4238278"/>
            <a:ext cx="2900001" cy="217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9443088" y="4249330"/>
            <a:ext cx="1910712" cy="381794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유량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43088" y="4849961"/>
            <a:ext cx="19448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팔당대교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수위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유량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한강대교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수위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000" dirty="0" smtClean="0"/>
              <a:t>유량은 </a:t>
            </a:r>
            <a:r>
              <a:rPr lang="en-US" altLang="ko-KR" sz="1000" dirty="0" smtClean="0"/>
              <a:t>2008  </a:t>
            </a:r>
            <a:r>
              <a:rPr lang="ko-KR" altLang="en-US" sz="1000" dirty="0" smtClean="0"/>
              <a:t>년 자료가 없어 제외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33" name="아래쪽 화살표 32"/>
          <p:cNvSpPr/>
          <p:nvPr/>
        </p:nvSpPr>
        <p:spPr>
          <a:xfrm>
            <a:off x="7456733" y="5176991"/>
            <a:ext cx="167771" cy="30004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8672885" y="5026967"/>
            <a:ext cx="167771" cy="30004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443088" y="2229057"/>
            <a:ext cx="19448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pH, DO,  BOD, TN, TP,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수온</a:t>
            </a:r>
            <a:r>
              <a:rPr lang="en-US" altLang="ko-KR" sz="1400" dirty="0" smtClean="0"/>
              <a:t>, …, 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전기전도도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err="1" smtClean="0"/>
              <a:t>총대장균군수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분원성대장균군수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25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</a:t>
            </a:r>
            <a:r>
              <a:rPr lang="ko-KR" altLang="en-US" dirty="0"/>
              <a:t>형</a:t>
            </a:r>
            <a:r>
              <a:rPr lang="ko-KR" altLang="en-US" dirty="0" smtClean="0"/>
              <a:t>회귀분석모형</a:t>
            </a:r>
            <a:endParaRPr lang="en-US" altLang="ko-KR" dirty="0" smtClean="0"/>
          </a:p>
          <a:p>
            <a:r>
              <a:rPr lang="en-US" altLang="ko-KR" dirty="0" smtClean="0"/>
              <a:t>MLP</a:t>
            </a:r>
          </a:p>
          <a:p>
            <a:r>
              <a:rPr lang="en-US" altLang="ko-KR" dirty="0" err="1" smtClean="0"/>
              <a:t>simpleRNN</a:t>
            </a:r>
            <a:endParaRPr lang="en-US" altLang="ko-KR" dirty="0" smtClean="0"/>
          </a:p>
          <a:p>
            <a:r>
              <a:rPr lang="en-US" altLang="ko-KR" dirty="0" smtClean="0"/>
              <a:t>GRU</a:t>
            </a:r>
          </a:p>
          <a:p>
            <a:r>
              <a:rPr lang="en-US" altLang="ko-KR" dirty="0" smtClean="0"/>
              <a:t>LSTM</a:t>
            </a:r>
          </a:p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stateful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RNN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210868" y="756572"/>
            <a:ext cx="3948219" cy="2549324"/>
            <a:chOff x="3992750" y="1053650"/>
            <a:chExt cx="8062512" cy="5330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/>
                <p:cNvSpPr/>
                <p:nvPr/>
              </p:nvSpPr>
              <p:spPr>
                <a:xfrm>
                  <a:off x="4230073" y="5534214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100" b="1" i="1" smtClean="0">
                                <a:latin typeface="Cambria Math"/>
                              </a:rPr>
                              <m:t>수질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0073" y="5534214"/>
                  <a:ext cx="828039" cy="835203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l="-25000" r="-132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타원 6"/>
                <p:cNvSpPr/>
                <p:nvPr/>
              </p:nvSpPr>
              <p:spPr>
                <a:xfrm>
                  <a:off x="3992750" y="4277807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1" name="타원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50" y="4277807"/>
                  <a:ext cx="828039" cy="83520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화살표 연결선 7"/>
            <p:cNvCxnSpPr>
              <a:stCxn id="6" idx="0"/>
              <a:endCxn id="7" idx="4"/>
            </p:cNvCxnSpPr>
            <p:nvPr/>
          </p:nvCxnSpPr>
          <p:spPr>
            <a:xfrm flipH="1" flipV="1">
              <a:off x="4406770" y="5113010"/>
              <a:ext cx="237323" cy="4212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타원 8"/>
                <p:cNvSpPr/>
                <p:nvPr/>
              </p:nvSpPr>
              <p:spPr>
                <a:xfrm>
                  <a:off x="5164734" y="5549170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100" b="0" i="1" smtClean="0">
                                <a:latin typeface="Cambria Math"/>
                              </a:rPr>
                              <m:t>기상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" name="타원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734" y="5549170"/>
                  <a:ext cx="828039" cy="835203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l="-25000" r="-132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타원 9"/>
                <p:cNvSpPr/>
                <p:nvPr/>
              </p:nvSpPr>
              <p:spPr>
                <a:xfrm>
                  <a:off x="5317121" y="4277803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5" name="타원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121" y="4277803"/>
                  <a:ext cx="828039" cy="83520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타원 10"/>
                <p:cNvSpPr/>
                <p:nvPr/>
              </p:nvSpPr>
              <p:spPr>
                <a:xfrm>
                  <a:off x="9687413" y="5520804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100" b="1" i="1">
                                <a:latin typeface="Cambria Math"/>
                              </a:rPr>
                              <m:t>수질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" name="타원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7413" y="5520804"/>
                  <a:ext cx="828039" cy="835203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27536" r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/>
                <p:cNvSpPr/>
                <p:nvPr/>
              </p:nvSpPr>
              <p:spPr>
                <a:xfrm>
                  <a:off x="6709009" y="4246491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8" name="타원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9009" y="4246491"/>
                  <a:ext cx="828039" cy="83520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/>
            <p:cNvCxnSpPr>
              <a:stCxn id="11" idx="0"/>
              <a:endCxn id="12" idx="4"/>
            </p:cNvCxnSpPr>
            <p:nvPr/>
          </p:nvCxnSpPr>
          <p:spPr>
            <a:xfrm flipH="1" flipV="1">
              <a:off x="7123029" y="5081694"/>
              <a:ext cx="2978404" cy="4391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타원 13"/>
                <p:cNvSpPr/>
                <p:nvPr/>
              </p:nvSpPr>
              <p:spPr>
                <a:xfrm>
                  <a:off x="10755024" y="5520806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100" b="0" i="1" smtClean="0">
                                <a:latin typeface="Cambria Math"/>
                              </a:rPr>
                              <m:t>수위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" name="타원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5024" y="5520806"/>
                  <a:ext cx="828039" cy="835203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 l="-24638" r="-115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타원 14"/>
                <p:cNvSpPr/>
                <p:nvPr/>
              </p:nvSpPr>
              <p:spPr>
                <a:xfrm>
                  <a:off x="11211526" y="4277807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1,1−100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1" name="타원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1526" y="4277807"/>
                  <a:ext cx="828039" cy="835203"/>
                </a:xfrm>
                <a:prstGeom prst="ellipse">
                  <a:avLst/>
                </a:prstGeom>
                <a:blipFill>
                  <a:blip r:embed="rId10"/>
                  <a:stretch>
                    <a:fillRect l="-36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/>
            <p:cNvCxnSpPr>
              <a:stCxn id="14" idx="0"/>
              <a:endCxn id="15" idx="4"/>
            </p:cNvCxnSpPr>
            <p:nvPr/>
          </p:nvCxnSpPr>
          <p:spPr>
            <a:xfrm flipV="1">
              <a:off x="11169044" y="5113010"/>
              <a:ext cx="456502" cy="4077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8878139" y="4579190"/>
              <a:ext cx="823615" cy="169803"/>
              <a:chOff x="5197212" y="3284984"/>
              <a:chExt cx="837808" cy="166876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5197212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5532678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5868144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직선 화살표 연결선 17"/>
            <p:cNvCxnSpPr>
              <a:stCxn id="6" idx="0"/>
              <a:endCxn id="10" idx="4"/>
            </p:cNvCxnSpPr>
            <p:nvPr/>
          </p:nvCxnSpPr>
          <p:spPr>
            <a:xfrm flipV="1">
              <a:off x="4644093" y="5113006"/>
              <a:ext cx="1087048" cy="42120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6" idx="0"/>
              <a:endCxn id="12" idx="4"/>
            </p:cNvCxnSpPr>
            <p:nvPr/>
          </p:nvCxnSpPr>
          <p:spPr>
            <a:xfrm flipV="1">
              <a:off x="4644093" y="5081694"/>
              <a:ext cx="2478936" cy="45252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6" idx="0"/>
              <a:endCxn id="15" idx="4"/>
            </p:cNvCxnSpPr>
            <p:nvPr/>
          </p:nvCxnSpPr>
          <p:spPr>
            <a:xfrm flipV="1">
              <a:off x="4644093" y="5113010"/>
              <a:ext cx="6981453" cy="4212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9" idx="0"/>
              <a:endCxn id="7" idx="4"/>
            </p:cNvCxnSpPr>
            <p:nvPr/>
          </p:nvCxnSpPr>
          <p:spPr>
            <a:xfrm flipH="1" flipV="1">
              <a:off x="4406770" y="5113010"/>
              <a:ext cx="1171984" cy="43616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9" idx="0"/>
              <a:endCxn id="12" idx="4"/>
            </p:cNvCxnSpPr>
            <p:nvPr/>
          </p:nvCxnSpPr>
          <p:spPr>
            <a:xfrm flipV="1">
              <a:off x="5578754" y="5081694"/>
              <a:ext cx="1544275" cy="4674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9" idx="0"/>
              <a:endCxn id="15" idx="4"/>
            </p:cNvCxnSpPr>
            <p:nvPr/>
          </p:nvCxnSpPr>
          <p:spPr>
            <a:xfrm flipV="1">
              <a:off x="5578754" y="5113010"/>
              <a:ext cx="6046792" cy="43616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1" idx="0"/>
              <a:endCxn id="10" idx="4"/>
            </p:cNvCxnSpPr>
            <p:nvPr/>
          </p:nvCxnSpPr>
          <p:spPr>
            <a:xfrm flipH="1" flipV="1">
              <a:off x="5731141" y="5113006"/>
              <a:ext cx="4370292" cy="4077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1" idx="0"/>
              <a:endCxn id="10" idx="4"/>
            </p:cNvCxnSpPr>
            <p:nvPr/>
          </p:nvCxnSpPr>
          <p:spPr>
            <a:xfrm flipH="1" flipV="1">
              <a:off x="5731141" y="5113006"/>
              <a:ext cx="4370292" cy="4077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1" idx="0"/>
              <a:endCxn id="15" idx="4"/>
            </p:cNvCxnSpPr>
            <p:nvPr/>
          </p:nvCxnSpPr>
          <p:spPr>
            <a:xfrm flipV="1">
              <a:off x="10101433" y="5113010"/>
              <a:ext cx="1524113" cy="40779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endCxn id="7" idx="4"/>
            </p:cNvCxnSpPr>
            <p:nvPr/>
          </p:nvCxnSpPr>
          <p:spPr>
            <a:xfrm flipH="1" flipV="1">
              <a:off x="4406770" y="5113010"/>
              <a:ext cx="6650623" cy="3795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4" idx="0"/>
              <a:endCxn id="10" idx="4"/>
            </p:cNvCxnSpPr>
            <p:nvPr/>
          </p:nvCxnSpPr>
          <p:spPr>
            <a:xfrm flipH="1" flipV="1">
              <a:off x="5731141" y="5113006"/>
              <a:ext cx="5437903" cy="40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4" idx="0"/>
              <a:endCxn id="12" idx="4"/>
            </p:cNvCxnSpPr>
            <p:nvPr/>
          </p:nvCxnSpPr>
          <p:spPr>
            <a:xfrm flipH="1" flipV="1">
              <a:off x="7123029" y="5081694"/>
              <a:ext cx="4046015" cy="4391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타원 29"/>
                <p:cNvSpPr/>
                <p:nvPr/>
              </p:nvSpPr>
              <p:spPr>
                <a:xfrm>
                  <a:off x="4008447" y="2549450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1~10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1" name="타원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447" y="2549450"/>
                  <a:ext cx="828039" cy="83520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타원 30"/>
                <p:cNvSpPr/>
                <p:nvPr/>
              </p:nvSpPr>
              <p:spPr>
                <a:xfrm>
                  <a:off x="5788700" y="1106826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1100" b="0" i="1" smtClean="0">
                                <a:latin typeface="Cambria Math"/>
                              </a:rPr>
                              <m:t>가양</m:t>
                            </m:r>
                            <m:r>
                              <a:rPr lang="en-US" altLang="ko-KR" sz="11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1" name="타원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700" y="1106826"/>
                  <a:ext cx="828039" cy="835203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 l="-15942" r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타원 31"/>
                <p:cNvSpPr/>
                <p:nvPr/>
              </p:nvSpPr>
              <p:spPr>
                <a:xfrm>
                  <a:off x="5332818" y="2549446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1~10,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3" name="타원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818" y="2549446"/>
                  <a:ext cx="828039" cy="83520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타원 32"/>
                <p:cNvSpPr/>
                <p:nvPr/>
              </p:nvSpPr>
              <p:spPr>
                <a:xfrm>
                  <a:off x="6724706" y="2518134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1~10,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4" name="타원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706" y="2518134"/>
                  <a:ext cx="828039" cy="83520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타원 33"/>
                <p:cNvSpPr/>
                <p:nvPr/>
              </p:nvSpPr>
              <p:spPr>
                <a:xfrm>
                  <a:off x="11227223" y="2549450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1~10,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1−100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5" name="타원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7223" y="2549450"/>
                  <a:ext cx="828039" cy="835203"/>
                </a:xfrm>
                <a:prstGeom prst="ellipse">
                  <a:avLst/>
                </a:prstGeom>
                <a:blipFill>
                  <a:blip r:embed="rId15"/>
                  <a:stretch>
                    <a:fillRect l="-21739" r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그룹 34"/>
            <p:cNvGrpSpPr/>
            <p:nvPr/>
          </p:nvGrpSpPr>
          <p:grpSpPr>
            <a:xfrm>
              <a:off x="8883354" y="2935368"/>
              <a:ext cx="908147" cy="175959"/>
              <a:chOff x="5197212" y="3284984"/>
              <a:chExt cx="837808" cy="166876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5197212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5532678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868144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6" name="직선 화살표 연결선 35"/>
            <p:cNvCxnSpPr>
              <a:stCxn id="30" idx="0"/>
              <a:endCxn id="31" idx="4"/>
            </p:cNvCxnSpPr>
            <p:nvPr/>
          </p:nvCxnSpPr>
          <p:spPr>
            <a:xfrm flipV="1">
              <a:off x="4422467" y="1942029"/>
              <a:ext cx="1780253" cy="60742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2" idx="0"/>
              <a:endCxn id="31" idx="4"/>
            </p:cNvCxnSpPr>
            <p:nvPr/>
          </p:nvCxnSpPr>
          <p:spPr>
            <a:xfrm flipV="1">
              <a:off x="5746838" y="1942029"/>
              <a:ext cx="455882" cy="60741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4" idx="0"/>
              <a:endCxn id="31" idx="4"/>
            </p:cNvCxnSpPr>
            <p:nvPr/>
          </p:nvCxnSpPr>
          <p:spPr>
            <a:xfrm flipH="1" flipV="1">
              <a:off x="6202720" y="1942029"/>
              <a:ext cx="5438523" cy="60742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/>
          </p:nvGrpSpPr>
          <p:grpSpPr>
            <a:xfrm rot="5400000">
              <a:off x="4116003" y="3749140"/>
              <a:ext cx="582406" cy="137674"/>
              <a:chOff x="5197212" y="3284984"/>
              <a:chExt cx="837808" cy="166876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5197212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5532678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5868144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5400000">
              <a:off x="5439937" y="3733413"/>
              <a:ext cx="582406" cy="137674"/>
              <a:chOff x="5197212" y="3284984"/>
              <a:chExt cx="837808" cy="166876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5197212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5532678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5868144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5400000">
              <a:off x="6847523" y="3749139"/>
              <a:ext cx="582406" cy="137674"/>
              <a:chOff x="5197212" y="3284984"/>
              <a:chExt cx="837808" cy="166876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5197212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5532678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5868144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5400000">
              <a:off x="11334343" y="3749139"/>
              <a:ext cx="582406" cy="137674"/>
              <a:chOff x="5197212" y="3284984"/>
              <a:chExt cx="837808" cy="166876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5197212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5532678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868144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타원 42"/>
                <p:cNvSpPr/>
                <p:nvPr/>
              </p:nvSpPr>
              <p:spPr>
                <a:xfrm>
                  <a:off x="6210052" y="5532277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100" b="0" i="1" smtClean="0">
                                <a:latin typeface="Cambria Math"/>
                              </a:rPr>
                              <m:t>상류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3" name="타원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052" y="5532277"/>
                  <a:ext cx="828039" cy="835203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 l="-25000" r="-132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43"/>
            <p:cNvCxnSpPr>
              <a:stCxn id="43" idx="0"/>
              <a:endCxn id="15" idx="4"/>
            </p:cNvCxnSpPr>
            <p:nvPr/>
          </p:nvCxnSpPr>
          <p:spPr>
            <a:xfrm flipV="1">
              <a:off x="6624072" y="5113010"/>
              <a:ext cx="5001474" cy="41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43" idx="0"/>
              <a:endCxn id="12" idx="4"/>
            </p:cNvCxnSpPr>
            <p:nvPr/>
          </p:nvCxnSpPr>
          <p:spPr>
            <a:xfrm flipV="1">
              <a:off x="6624072" y="5081694"/>
              <a:ext cx="498957" cy="450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628191" y="1376180"/>
              <a:ext cx="1774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클로로필</a:t>
              </a:r>
              <a:r>
                <a:rPr lang="en-US" altLang="ko-KR" sz="1400" dirty="0" smtClean="0"/>
                <a:t>-a</a:t>
              </a:r>
              <a:endParaRPr lang="ko-KR" altLang="en-US" sz="1400" dirty="0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8500112" y="5893105"/>
              <a:ext cx="668393" cy="117419"/>
              <a:chOff x="5197212" y="3284984"/>
              <a:chExt cx="837808" cy="166876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5197212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5532678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5868144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타원 47"/>
                <p:cNvSpPr/>
                <p:nvPr/>
              </p:nvSpPr>
              <p:spPr>
                <a:xfrm>
                  <a:off x="7207564" y="5520805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smtClean="0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100" b="0" i="1" smtClean="0">
                                <a:latin typeface="Cambria Math"/>
                              </a:rPr>
                              <m:t>수위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8" name="타원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564" y="5520805"/>
                  <a:ext cx="828039" cy="835203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 l="-20290" r="-159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타원 48"/>
                <p:cNvSpPr/>
                <p:nvPr/>
              </p:nvSpPr>
              <p:spPr>
                <a:xfrm>
                  <a:off x="7306780" y="1106826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1100" b="0" i="1" smtClean="0">
                                <a:latin typeface="Cambria Math"/>
                              </a:rPr>
                              <m:t>노량진</m:t>
                            </m:r>
                            <m:r>
                              <a:rPr lang="en-US" altLang="ko-KR" sz="11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9" name="타원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6780" y="1106826"/>
                  <a:ext cx="828039" cy="835203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 l="-33824" r="-220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타원 49"/>
                <p:cNvSpPr/>
                <p:nvPr/>
              </p:nvSpPr>
              <p:spPr>
                <a:xfrm>
                  <a:off x="8665685" y="1053650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1100" b="0" i="1" smtClean="0">
                                <a:latin typeface="Cambria Math"/>
                              </a:rPr>
                              <m:t>팔당</m:t>
                            </m:r>
                            <m:r>
                              <a:rPr lang="en-US" altLang="ko-KR" sz="11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타원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5685" y="1053650"/>
                  <a:ext cx="828039" cy="835203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 l="-15942" r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/>
            <p:cNvCxnSpPr>
              <a:stCxn id="30" idx="0"/>
              <a:endCxn id="49" idx="4"/>
            </p:cNvCxnSpPr>
            <p:nvPr/>
          </p:nvCxnSpPr>
          <p:spPr>
            <a:xfrm flipV="1">
              <a:off x="4422467" y="1942029"/>
              <a:ext cx="3298333" cy="6074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30" idx="0"/>
              <a:endCxn id="50" idx="4"/>
            </p:cNvCxnSpPr>
            <p:nvPr/>
          </p:nvCxnSpPr>
          <p:spPr>
            <a:xfrm flipV="1">
              <a:off x="4422467" y="1888853"/>
              <a:ext cx="4657238" cy="6605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32" idx="0"/>
              <a:endCxn id="49" idx="4"/>
            </p:cNvCxnSpPr>
            <p:nvPr/>
          </p:nvCxnSpPr>
          <p:spPr>
            <a:xfrm flipV="1">
              <a:off x="5746838" y="1942029"/>
              <a:ext cx="1973962" cy="607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32" idx="0"/>
              <a:endCxn id="32" idx="0"/>
            </p:cNvCxnSpPr>
            <p:nvPr/>
          </p:nvCxnSpPr>
          <p:spPr>
            <a:xfrm>
              <a:off x="5746838" y="2549446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33" idx="0"/>
              <a:endCxn id="31" idx="4"/>
            </p:cNvCxnSpPr>
            <p:nvPr/>
          </p:nvCxnSpPr>
          <p:spPr>
            <a:xfrm flipH="1" flipV="1">
              <a:off x="6202720" y="1942029"/>
              <a:ext cx="936006" cy="57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33" idx="0"/>
              <a:endCxn id="49" idx="4"/>
            </p:cNvCxnSpPr>
            <p:nvPr/>
          </p:nvCxnSpPr>
          <p:spPr>
            <a:xfrm flipV="1">
              <a:off x="7138726" y="1942029"/>
              <a:ext cx="582074" cy="57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33" idx="0"/>
              <a:endCxn id="50" idx="4"/>
            </p:cNvCxnSpPr>
            <p:nvPr/>
          </p:nvCxnSpPr>
          <p:spPr>
            <a:xfrm flipV="1">
              <a:off x="7138726" y="1888853"/>
              <a:ext cx="1940979" cy="6292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34" idx="0"/>
              <a:endCxn id="49" idx="4"/>
            </p:cNvCxnSpPr>
            <p:nvPr/>
          </p:nvCxnSpPr>
          <p:spPr>
            <a:xfrm flipH="1" flipV="1">
              <a:off x="7720800" y="1942029"/>
              <a:ext cx="3920443" cy="6074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34" idx="0"/>
              <a:endCxn id="50" idx="4"/>
            </p:cNvCxnSpPr>
            <p:nvPr/>
          </p:nvCxnSpPr>
          <p:spPr>
            <a:xfrm flipH="1" flipV="1">
              <a:off x="9079705" y="1888853"/>
              <a:ext cx="2561538" cy="6605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4402892" y="4079431"/>
            <a:ext cx="3616046" cy="1968228"/>
            <a:chOff x="3347864" y="2132856"/>
            <a:chExt cx="5688632" cy="3096344"/>
          </a:xfrm>
        </p:grpSpPr>
        <p:grpSp>
          <p:nvGrpSpPr>
            <p:cNvPr id="82" name="그룹 81"/>
            <p:cNvGrpSpPr/>
            <p:nvPr/>
          </p:nvGrpSpPr>
          <p:grpSpPr>
            <a:xfrm>
              <a:off x="4528175" y="2132856"/>
              <a:ext cx="763905" cy="3096344"/>
              <a:chOff x="4024119" y="2132856"/>
              <a:chExt cx="763905" cy="30963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타원 100"/>
                  <p:cNvSpPr/>
                  <p:nvPr/>
                </p:nvSpPr>
                <p:spPr>
                  <a:xfrm>
                    <a:off x="4024119" y="4437112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7" name="타원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4437112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타원 101"/>
                  <p:cNvSpPr/>
                  <p:nvPr/>
                </p:nvSpPr>
                <p:spPr>
                  <a:xfrm>
                    <a:off x="4024119" y="3284984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6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38" name="타원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3284984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3" name="직선 화살표 연결선 102"/>
              <p:cNvCxnSpPr>
                <a:stCxn id="101" idx="0"/>
                <a:endCxn id="102" idx="4"/>
              </p:cNvCxnSpPr>
              <p:nvPr/>
            </p:nvCxnSpPr>
            <p:spPr>
              <a:xfrm flipV="1">
                <a:off x="4406072" y="4077072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/>
              <p:cNvCxnSpPr/>
              <p:nvPr/>
            </p:nvCxnSpPr>
            <p:spPr>
              <a:xfrm flipV="1">
                <a:off x="4405863" y="2924944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타원 104"/>
                  <p:cNvSpPr/>
                  <p:nvPr/>
                </p:nvSpPr>
                <p:spPr>
                  <a:xfrm>
                    <a:off x="4024119" y="2132856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41" name="타원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2132856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그룹 82"/>
            <p:cNvGrpSpPr/>
            <p:nvPr/>
          </p:nvGrpSpPr>
          <p:grpSpPr>
            <a:xfrm>
              <a:off x="5796136" y="2132856"/>
              <a:ext cx="763905" cy="3096344"/>
              <a:chOff x="4024119" y="2132856"/>
              <a:chExt cx="763905" cy="30963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타원 95"/>
                  <p:cNvSpPr/>
                  <p:nvPr/>
                </p:nvSpPr>
                <p:spPr>
                  <a:xfrm>
                    <a:off x="4024119" y="4437112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2" name="타원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4437112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타원 96"/>
                  <p:cNvSpPr/>
                  <p:nvPr/>
                </p:nvSpPr>
                <p:spPr>
                  <a:xfrm>
                    <a:off x="4024119" y="3284984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6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33" name="타원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3284984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직선 화살표 연결선 97"/>
              <p:cNvCxnSpPr>
                <a:stCxn id="96" idx="0"/>
                <a:endCxn id="97" idx="4"/>
              </p:cNvCxnSpPr>
              <p:nvPr/>
            </p:nvCxnSpPr>
            <p:spPr>
              <a:xfrm flipV="1">
                <a:off x="4406072" y="4077072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 flipV="1">
                <a:off x="4405863" y="2924944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타원 99"/>
                  <p:cNvSpPr/>
                  <p:nvPr/>
                </p:nvSpPr>
                <p:spPr>
                  <a:xfrm>
                    <a:off x="4024119" y="2132856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36" name="타원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2132856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그룹 83"/>
            <p:cNvGrpSpPr/>
            <p:nvPr/>
          </p:nvGrpSpPr>
          <p:grpSpPr>
            <a:xfrm>
              <a:off x="7092280" y="2132856"/>
              <a:ext cx="763905" cy="3096344"/>
              <a:chOff x="4024119" y="2132856"/>
              <a:chExt cx="763905" cy="30963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타원 90"/>
                  <p:cNvSpPr/>
                  <p:nvPr/>
                </p:nvSpPr>
                <p:spPr>
                  <a:xfrm>
                    <a:off x="4024119" y="4437112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7" name="타원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4437112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타원 91"/>
                  <p:cNvSpPr/>
                  <p:nvPr/>
                </p:nvSpPr>
                <p:spPr>
                  <a:xfrm>
                    <a:off x="4024119" y="3284984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6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+1)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28" name="타원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3284984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직선 화살표 연결선 92"/>
              <p:cNvCxnSpPr>
                <a:stCxn id="91" idx="0"/>
                <a:endCxn id="92" idx="4"/>
              </p:cNvCxnSpPr>
              <p:nvPr/>
            </p:nvCxnSpPr>
            <p:spPr>
              <a:xfrm flipV="1">
                <a:off x="4406072" y="4077072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/>
              <p:cNvCxnSpPr/>
              <p:nvPr/>
            </p:nvCxnSpPr>
            <p:spPr>
              <a:xfrm flipV="1">
                <a:off x="4405863" y="2924944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타원 94"/>
                  <p:cNvSpPr/>
                  <p:nvPr/>
                </p:nvSpPr>
                <p:spPr>
                  <a:xfrm>
                    <a:off x="4024119" y="2132856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+1)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31" name="타원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2132856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5" name="직선 화살표 연결선 84"/>
            <p:cNvCxnSpPr>
              <a:stCxn id="102" idx="6"/>
              <a:endCxn id="97" idx="2"/>
            </p:cNvCxnSpPr>
            <p:nvPr/>
          </p:nvCxnSpPr>
          <p:spPr>
            <a:xfrm>
              <a:off x="5292080" y="3681028"/>
              <a:ext cx="50405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97" idx="6"/>
              <a:endCxn id="92" idx="2"/>
            </p:cNvCxnSpPr>
            <p:nvPr/>
          </p:nvCxnSpPr>
          <p:spPr>
            <a:xfrm>
              <a:off x="6560041" y="3681028"/>
              <a:ext cx="532239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타원 86"/>
                <p:cNvSpPr/>
                <p:nvPr/>
              </p:nvSpPr>
              <p:spPr>
                <a:xfrm>
                  <a:off x="3347864" y="3284984"/>
                  <a:ext cx="763905" cy="792088"/>
                </a:xfrm>
                <a:prstGeom prst="ellips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latin typeface="Cambria Math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(…)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3" name="타원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3284984"/>
                  <a:ext cx="763905" cy="792088"/>
                </a:xfrm>
                <a:prstGeom prst="ellipse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  <a:ln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타원 87"/>
                <p:cNvSpPr/>
                <p:nvPr/>
              </p:nvSpPr>
              <p:spPr>
                <a:xfrm>
                  <a:off x="8272591" y="3284984"/>
                  <a:ext cx="763905" cy="792088"/>
                </a:xfrm>
                <a:prstGeom prst="ellips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latin typeface="Cambria Math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(…)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4" name="타원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2591" y="3284984"/>
                  <a:ext cx="763905" cy="792088"/>
                </a:xfrm>
                <a:prstGeom prst="ellipse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  <a:ln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직선 화살표 연결선 88"/>
            <p:cNvCxnSpPr>
              <a:stCxn id="87" idx="6"/>
              <a:endCxn id="102" idx="2"/>
            </p:cNvCxnSpPr>
            <p:nvPr/>
          </p:nvCxnSpPr>
          <p:spPr>
            <a:xfrm>
              <a:off x="4111769" y="3681028"/>
              <a:ext cx="416406" cy="0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92" idx="6"/>
              <a:endCxn id="88" idx="2"/>
            </p:cNvCxnSpPr>
            <p:nvPr/>
          </p:nvCxnSpPr>
          <p:spPr>
            <a:xfrm>
              <a:off x="7856185" y="3681028"/>
              <a:ext cx="416406" cy="0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055" y="2442599"/>
            <a:ext cx="2368294" cy="195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5406584" y="5611839"/>
                <a:ext cx="854333" cy="1032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100" b="0" i="1" smtClean="0">
                            <a:latin typeface="Cambria Math"/>
                          </a:rPr>
                          <m:t>수질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100" dirty="0" smtClean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100" b="0" i="1" smtClean="0">
                              <a:latin typeface="Cambria Math"/>
                            </a:rPr>
                            <m:t>기상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1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100" b="0" i="1" smtClean="0">
                              <a:latin typeface="Cambria Math"/>
                            </a:rPr>
                            <m:t>상류수질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1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100" b="0" i="1" smtClean="0">
                              <a:latin typeface="Cambria Math"/>
                            </a:rPr>
                            <m:t>수위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100" dirty="0" smtClean="0"/>
              </a:p>
              <a:p>
                <a:pPr algn="ctr"/>
                <a:endParaRPr lang="ko-KR" altLang="en-US" sz="14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584" y="5611839"/>
                <a:ext cx="854333" cy="10320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534" y="4397634"/>
            <a:ext cx="2695468" cy="8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5561627" y="3392684"/>
            <a:ext cx="1684869" cy="38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MLP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106476" y="6369726"/>
            <a:ext cx="234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Simple RNN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9208777" y="5315295"/>
            <a:ext cx="234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GRU, LSTM</a:t>
            </a:r>
            <a:endParaRPr lang="ko-KR" altLang="en-US" dirty="0"/>
          </a:p>
        </p:txBody>
      </p:sp>
      <p:sp>
        <p:nvSpPr>
          <p:cNvPr id="115" name="타원 114"/>
          <p:cNvSpPr/>
          <p:nvPr/>
        </p:nvSpPr>
        <p:spPr>
          <a:xfrm>
            <a:off x="5759307" y="4653165"/>
            <a:ext cx="846494" cy="84679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/>
          <p:cNvCxnSpPr>
            <a:stCxn id="100" idx="4"/>
          </p:cNvCxnSpPr>
          <p:nvPr/>
        </p:nvCxnSpPr>
        <p:spPr>
          <a:xfrm flipV="1">
            <a:off x="6201958" y="2442599"/>
            <a:ext cx="2977097" cy="214033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15" idx="4"/>
          </p:cNvCxnSpPr>
          <p:nvPr/>
        </p:nvCxnSpPr>
        <p:spPr>
          <a:xfrm flipV="1">
            <a:off x="6182554" y="4331181"/>
            <a:ext cx="5364795" cy="116878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24793" y="1544548"/>
            <a:ext cx="2006666" cy="4499680"/>
            <a:chOff x="617853" y="1597492"/>
            <a:chExt cx="2090156" cy="4686894"/>
          </a:xfrm>
        </p:grpSpPr>
        <p:grpSp>
          <p:nvGrpSpPr>
            <p:cNvPr id="6" name="그룹 5"/>
            <p:cNvGrpSpPr/>
            <p:nvPr/>
          </p:nvGrpSpPr>
          <p:grpSpPr>
            <a:xfrm>
              <a:off x="617853" y="1939268"/>
              <a:ext cx="2090156" cy="4345118"/>
              <a:chOff x="-241919" y="-144463"/>
              <a:chExt cx="3600450" cy="7452240"/>
            </a:xfrm>
          </p:grpSpPr>
          <p:sp>
            <p:nvSpPr>
              <p:cNvPr id="5" name="AutoShape 2" descr="data:image/png;base64,iVBORw0KGgoAAAANSUhEUgAAAXYAAAEICAYAAABLdt/UAAAABHNCSVQICAgIfAhkiAAAAAlwSFlzAAALEgAACxIB0t1+/AAAADl0RVh0U29mdHdhcmUAbWF0cGxvdGxpYiB2ZXJzaW9uIDMuMC4wLCBodHRwOi8vbWF0cGxvdGxpYi5vcmcvqOYd8AAAIABJREFUeJzsvXl8Y2d97/9+tFvyKu8znn1LJsnMJBkgIexL4QItpEBLW9Kw9HLvLdCW8msLt3R5dQG6wv3dltyy0xvWkkLaEJYQAlkIIZOZyUxmj2c8Xsa7Jdvat+f+8Zzn6EiWbMmWx5ZzPq/XvOSRjqQj6ZzP+Tyf7yaklNiwYcOGjY0Dx1rvgA0bNmzYqC1sYrdhw4aNDQab2G3YsGFjg8Emdhs2bNjYYLCJ3YYNGzY2GGxit2HDho0NBpvYbTwnIIR4mRBieJHHvyiE+KuruU82bKwWbGK3UXcQQgwIIeJCiIgQYtwg5ca13i8bNtYLbGK3Ua/4RSllI3ATcBj4yBrvjw0b6wY2sduoa0gpR4DvAtcLId4phDgjhJgXQlwUQvy3cs8TQtwohDhqbPt1wGd5rE0IcZ8QYlIIETL+7rM8/mMhxF8KIR4znv8DIUSH5fHfFEJcFkJMCyH+xFhhvGqVvgIbNhbAJnYbdQ0hxBbgdcAxYAJ4A9AMvBP4hBDiphLP8QDfBv4vEAT+DXizZRMH8AVgG7AViAP/VPQyv268RxfgAf4/47X3A58CfgPoBVqAzSv/pDZsVA6b2G3UK74thAgDjwI/AT4qpfyOlLJfKvwE+AHw4hLPvQVwA5+UUqallN8EntQPSimnpZT3SCljUsp54K+Blxa9xheklOellHHgG8Ah4/63AP8ppXxUSpkC/hSwGzLZuKpwrfUO2LCxTLxJSvlD6x1CiP8C/BmwFyVa/MDJEs/dBIzIwg54ly2v4wc+AbwWaDPubhJCOKWUWeP/Y5bnxgAdvN0EDOkHpJQxIcR0lZ/Nho0VwVbsNjYEhBBe4B7g74FuKWUrcD8gSmw+CmwWQlgf22r5+4PAPuAFUspm4CX6bSrYlVHA6sc3AO2Vfg4bNmoBm9htbBR4AC8wCWQM9f4LZbZ9HMgAvyOEcAshfhl4vuXxJpSvHhZCBFGrgErxTeAXhRAvNLz8P6eyC4INGzWDTew2NgQML/x3UH53CBXc/I8y26aAXwbeAcwAvwr8u2WTTwINwBTwM+B7VezHKeD9wNdQ6j2CCuomq/k8NmysBMIetGHDxurBKJwKA3uklJfWen9sPDdgK3YbNmoMIcQvCiH8QogAyvM/CQys7V7ZeC7BJnYbNmqPNwJXjH97gLdJe2ls4yrCtmJs2LBhY4PBVuw2bNiwscFQcYGSEMIHPIxKKXMB35RS/pkQYgcqA6AdeAq4w8g6KIuOjg65ffv2Ze+0DRs2bDwX8dRTT01JKTuX2q6aytMk8AopZUQI4QYeFUJ8F/h94BNSyq8JIf4P8G7grsVeaPv27Rw5cqSKt7Zhw4YNG0KIy0tvVYUVY/TfiBj/dRv/JPAKVFEGwJeAN1WxnzZs2LBho8aoymMXQjiFEMdRBRcPAP1AWEqZMTYZpkwnOyHEe4QQR4QQRyYnJ1eyzzZs2LBhYxFURexSyqyU8hCqF8bzgWuqeO6npZSHpZSHOzuXtIhs2LBhw8YysaysGCllGHgIuBVoFUJor74PGKnRvtmwYcOGjWWgYmIXQnQKIVqNvxuAVwNnUAT/FmOzO4F7a72TNmzYsGGjclSTFdMLfEkI4URdEL4hpbxPCHEa+Jox4f0Y8LlV2E8bNmzYsFEhKiZ2KeUJ4MYS91+ksOWpDRs2bNhYQ9iVpzbWBBNzCb5/amzpDW3YsFE1bGK3sSb4xpEh/vvdT5HK5NZ6V2zY2HCwid3GmiCRziElxFKZpTe2YcNGVbCJ3caaIJ1VSj2ayi6xpQ0bNqqFTew21gTprGoXHUvait2GjVrDJvY6wtmxOR4+vzHaMdiK3YaN1YNN7HWEu37cz4f//eRa70ZNoInd9tht2Kg9bGKvI8RTWebi6bXejZogb8XYit2GjVrDJvY6QiqbYz6ZIZur/3GGeSvGVuw2bNQaNrHXEZJpRYaRRP2TYd6KsRW7DRu1hk3sdYRkRpHgXKL+7RhTsdtZMTZs1Bw2sdcRUgYZzm4An9302G3FbsNGzWETex1BWzEbSrHbHrsNGzWHTex1hKTRV2UuXv9kqIk9bit2GzZqDpvY6wi6YdbGUOzKiona6Y42bNQcNrHXEczg6Ybw2O0CJRs2Vgs2sdcRTCtmA6U72i0FbNioPWxiryOYVswGUOwZuwmYDRurBpvY6wSZbI6MUXG6ETz2lK3YbawSIskMI+H4Wu/GmqJiYhdCbBFCPCSEOC2EOCWE+F3j/j8XQowIIY4b/163erv73IUmQthYWTG2x26j1vj/H7zA2z79+Frvxpqi4mHWQAb4oJTyqBCiCXhKCPGA8dgnpJR/X/vds6FhHSG3ERS7nRVjY7UwEo4zE0mt9W6sKSomdinlKDBq/D0vhDgDbF6tHbNRiKSV2DeAx57PY7cVu43aYjaWLjhfnotYlscuhNgO3Ag8Ydz1PiHECSHE54UQbWWe8x4hxBEhxJHJyY0xLOJqQit2h4B5S1bMdCTJkwMza7Vby4ZpxaSz5DZAt0ob6wez8TSZnNwQXVCXi6qJXQjRCNwD/J6Ucg64C9gFHEIp+n8o9Twp5aellIellIc7OztXsMvPTegc9mDAW9Ar5jOPXOKOzz1R7mnrFumsxON0ICUkMrYdY6N2CMeVDZN6Dqv2qohdCOFGkfqXpZT/DiClHJdSZqWUOeAzwPNrv5s2EkafmM4mL5FkhoyheIdDMRLpnKmA6wE5Q001N7gB22e3UVuEY0r4JJ/DgqGarBgBfA44I6X8R8v9vZbNbgeeqd3u2dDQWTGdTV5ApXQBjM0mAEik6+cgTufUZ2n1K2K3M2Ns1ArZnDStyueyz15NVsxtwB3ASSHEceO+/wn8mhDiECCBAeC/1XQPbQD5zo4djR5ApTy2+j2MGsQeT2dp8rnXbP+qgc6IabUVu40aw5pYoM+Z5yKqyYp5FBAlHrq/drtjoxz0slIr9rlEmlxOMjGviL2ag/jc2Dw5Kbm2t7n2O1oBtI3U0mArdhu1RdhK7LYVY2O9QweCOhsNYo+nmY6mTPVbjRXzl/ed5s/uPVX7nawQqQXE/tw9AW3UFuFYPn/9uWzF2MR+NXD2LNx994peQh+kVsU+PpcwH09UodjnEuk1ncKkL0Yttsduo8aYtRU7YBP71cFdd8G7372il1hA7PGM6a+D8tgrRSyVNYOva4F0plCx2x67jVqhkNifu4q9muCpjeUiHIZUCtJpcC8vwKmtmC6LYk9aUhyrsWLiqeyajqTL6KwY22O3UWPoVEd4bhO7rdivBubm1G00uuyX0MvKNr8HIZTHPjab72BXDbHHUhmia6jYUxkjK8avMnzsDo82aoVZOysGsIn96mB2Vt1GIst+Ca0+GjxOmrwu5hKFVkyiCnUSS2VJZ+WaeZC6mKrJ50IIuye7jcrQPxlZsh1voWJ/7goGm9ivBmpA7NqK8TgdNDe4mYur4Gl3s7JmEhWq3mxOmheJtfK2tRXjdjrwu522YrdRET7w9eN89P4zi24TjqcQRlK2bcXYWF3URLFncToELqeDZp+buUSa0dkE29oDQOX9VqxB1rWyY7QV43Y68HtdtsduoyJMR1JElhgLORtL02GkBNvEbmN1oYl9JR57OofXpX6u5gYXs/E0Y7MJdmhir9Bjt5LoWmXGaCvG4xIEPE47j91GRYgkM0s29pqNp81VrN0EzMbqQcraWDFZC7H73FwJJ4ilsmzr8AOV57HHLPbLWhO7y+HA73HZ6Y42loSUkmgys2Szu3A8TVeTD7A9dhuriURCpTnCyqyYdA6PqdjdZhCpr82PyyEqzmO3quO1I/a8FRPwOm0rxsaSSGbUzN/UUsQeS5spwXZWjI2a4ctPXOavv3M6f4dW67Bij93rcgJKsWv0tvjwuZ0VWzHxdJ5E18pjt1oxfo/LDp7aWBJahCxmr0gpmYunafV78Lgctsduo3b41tERvvnUcP4OK7GvwGMvsGIa8nVlPc2a2Cu0YlJrHzy1WjEBr9NOd7SxJPSxuphij6ezpLI5WhrceF0O24qxUTtcnIoSiqXzNketFLvVirEo9q5mLz63o4rgqdWKWaN0R23FuJTHbgdPbSwF3WN9McWuc9hb/ZrYbcVeN1jPV+FQNMVMVHWXGwkZhRQ1IvZCxa6IvT3gwetyVmfFrAPFrlWX2ynwe5xr2t7ARn1AH6uLBU911Wlrgxuvy2l77PWCj3z7JC/+m4fWejfK4uJUnriHQzH1Rw0Ve95jV1ZMT4uK/i9Xsa+1FeNx2ordRmXQF/9KFHuLodiXCrRuZNQVsbc2eJiKJNft9PH+ibyHPjRTROxCrLhXjKdIsfcaxN5QlceuThCP07FmWTHainE5HQQ8TlKZ+prZauPqQ1sxOqOqFGaNIdYtDW4VPK2jcZG1Rl0Re2eTl5zEtDvWG/qnInicDrwuB8PFVkx394p7xXiLPPbuZq3YnRWnO2orpqPRsz6sGK9afdiq3cZi0LUOlXnsHrxup+2xVwIhxBYhxENCiNNCiFNCiN817g8KIR4QQlwwbttWa2d1fqoeB7fe0D8RZUdHgL62hjyx686OPT0r7hXjdRtWjJEVoxW711W5xx5LZ3E7BS1+z5oFT7U6dzuUYge7da+NxWHNipGytGov9NjtrJhKkQE+KKXcD9wCvFcIsR/4EPCglHIP8KDx/1VBV7Mm9uRqvcWKcHEyws7OAH1tfobDFiumqQlaWlas2D1O9XP1NPt446FNvOKabkB1fKxUncSSGRrcThq9zjX12J0OgcORV+x29amNxTBvOVbL2THheBqXQwXk7ayYCiGlHJVSHjX+ngfOAJuBNwJfMjb7EvCmWu+kRmejUqiT65DY09kcgzMxdnU2Fir22VlF6o2NK/TYc3jd6udyOR38r7fdyP5Nahi1z1Vd8NTvcRHwutYsGyWTlbidqgWfrdhtVIJoAbGXJuxwLE2r340QQhG7nRVTHYQQ24EbgSeAbinlqPHQGNBd5jnvEUIcEUIcmZycXM7bmop9PRL75ekYmZw0FXs4lmY+kc4TeyCw4spTrdiLUY3HHktn8XucBLyuNQueprI53MZnaTCI3VbsNhaDldjL+exz8bQ5btHrctpZMdVACNEI3AP8npRyzvqYVOZXyXWSlPLTUsrDUsrDnZ2dy9pZn9tJk8/FxNz689gvTirS1oodUP1crIp9pcFTdzlir1yxx1NZGjxOGj2uNbViNLEHPDp4ait2G+VhtWLKEXY4nrIQu+2xVwwhhBtF6l+WUv67cfe4EKLXeLwXmKjtLhaiq8m7Lj32/kllsyjFroh9eMYg9ubmFRG7lFIFT4089mLodMdyQSUrYqkMAW3FrGHlqWnFeLUV89w9CW0sjUoUu7Ji1LhFr9u2YiqCEEIAnwPOSCn/0fLQfwB3Gn/fCdxbu91biM4m77q0Yi5ORuhq8tLkc9PXplrpDodiCz32Csi3GFqh6HTHYuhsmUqCRaZi96qKz0ouBrWG1Yrx24rdRgWIVqDYZ+Npc0C612WnO1aK24A7gFcIIY4b/14HfBx4tRDiAvAq4/+rhq4m3zpV7CojBlSOuM9t5LJbPfZMBlLV5+DrA7QcsfsMYq/EjlHBU+WxS7k2SjmdlWa8QFsxtsduYzHMJ5YOns7G0rT4bSsGwLX0JgpSykcBUebhV9Zmd5aGsmISSCkRotzuXF1IKemfjPKGA70ACCFUymOoyGMHZcd4vVW9fmpJYlf3V1J9GjMUe8BMM8yYf18tZLI5XIYV02BnxdioANFUhiafi/lE6SlK6WyO+WSmyGPPrSueuJqoq8pTUJkxiXRuzTI6SmEmmmI2nmZnZ6N5X19bA8MzUUgmFxJ7ldCK3VOG2BuqUOxxIyum0SDztfgercFTj8uBx+mwe7LbWBTRZJZgQPnnpRT7nKU4CdRxJeXiLQg2MuqO2Dub1l+RkjVwqqFy2Y0iJSuxLyOXXfe8KBc81VZMJSmPsVTGzGOHtbFAUllpEjuA3+tcckixjec2IomMGRgt5Z3PGcdPs8Vjh8X7t29k1B2x63mGE3Prh9h1quPuAsXuJ5zIMu9pyHvssCzFvlTwNG/FLE7S2Zwkkc7R4Haa2ShasedyktxVaq6WzuTMrBhQKitsKC4bNoqRyuRIZXMEDf+8lArXfrpeverU4OdqI7A6JPb11y+mfzKC1+VgU2uDeZ+Zy97ctXIrJr24FZMPni6uTrSit1oxOtvgHx44x1v/5fGq9205yORyBYq9LeAhHFufjd1srD30MdpmWDGlPHZ9jmhC1yLouZoZU4fEvv7aClycVM2/nI68CjVTHlu6V27FmMHTxa2YxBJZADpA6bcGT437jg2GuTS1/JYH1aDYimnzewjZxG6jDPSqMuhfhNiLzhF9Wy2xj4Tj3PbxH3F5+uqcC6uFuiP25gYXHpdjXRF7/2SEXRYbBmCzod5HWlau2M2smHKVp8ZBnFgiAKlb9jZ4XAuCp0Oh2FWrRF1gxfjdhKK2FWOjNCJFir1U8FRbMVqp5xV7dVbMubE5RsJxnhmZW3rjdYy6I3YhBJ2N66f6NJnJMhSKFwROAYIBD04kk4HWFXvs+uAs3yvG8NiXVOx5K8aa7pjJ5rgSTpDM5MhchWDTAivGb1sxNspDC45gJVaMq9hjr+541q1/p6Prg1+Wi7ojdlApj+tFsQ9Ox8jm5ALF7nQI2h1ZJhqDq67YdS74Uh57zFTsTvxuHTzNMjqbMKdSxa5CsCm9wIpxE01l10VBSTYn+dj9Zxidja/1rtgwoPvEtBnB01KZLsmic8TjXF5WjB7WMbVO+GW5qE9iN4qU1gNKpTpqdMkkE4Gg6hWjFftqeOyuyvLYtRXjdztxOASNXheRRIYhnZYJxK5C+mMqU6jYdRqbPqnWEpemIvzLwxf5wanxtd4VGwbM4OmiHnuRFbNCxT61Tqe0VYq6JPbOddQIrN9IddxZpNgBurJxJprbweUCt1tVnK7EilkiK2apPHYdPNU2TMAYtjE8k1enV6NHu7Ji8h67PmHXQwB1KpIybtfH8WUjT+ztjYt57MXB0+V57FpcTNf571+XxN7V5CMcS6+LpXv/ZITuZq8ZjLSiMxVhMmCZFLjMnuwLWgpks/C+98HZswX3V5ruqK2bgNdFJHX1FXspKwZYFwHUaZvY1x10n5jWxRR7ujh4urysGF3Bqi/w9Yo6JXaVy74evvyLk9EF/rpGV2yW6YZm079ebuveBU3ARkbgn/8ZvvUtABwOPTGm8uApQKNX9WQfmskT+9VQ7OnMwjx2gHAsCf39q/7+i2HGCJpNzq/9sWVDQVdH63YBiyr2BXns1QkVM3ha5xf2+iR2Pft0jQduqOZfkZL+OkBXZIaccOQPkmWOx1vQKyYcVrfDw+Y2PvfSA61NYncbVowxbGMoFL+qI+pU294SVsy37oO9ews+19WGFguTdX5ibyREUxl8bgcupwOPy0FyEWLXmWOmx/7gQzAwUPF7hW3FvnbQs0/X2mefiqSYT2TKKvbOWTVzxNzPFSp2M91RE/vIiLmNz+1Y2mM3vMoCKyaZZWgmxt6eJuDq9I7J5GRR8NSwYh56FHI5OH161fehHGaMoFm9Z0VsJMwnMqbV6XE6SGdKtxRwOQQuZ5EV89VvwOc/X/F7acUeSWYqnkq2HlGXxL5eZp8uFjgF6JxRmRXmfi7TY09msnhdjnz70dlZdWtRtnqK0mKIpdXBr5V/o9fJTDTJxHySawxiX23Fns1JskXE7nM7aSBLWCiCXxU75rHHIBiEJebt6vzlqUhyTYaQ1ASTk/DII2u9FzWDtbW0x+UglV1IuMl0rqCXkj7GU043TFQ+1C0cS5uryek6zoypS2JvD3gQYu0V+0Uj1XFXOStmUilqMzVzuYo9nSvMiCmp2Je2YvT0JI2A18W40UxtX/fVUezaH3VZrBhGR2mbDzGz/yD4fKtD7GfPQii05GpAL8GTmfXVGroqfPKT8OpXqyD7BkA0mVfsbqco21JATxIDi8fuqpzYpZTMxdNsb1fncz2v2uqS2F1OB+0BD5OV5LLfeSf8wR+syn70T0bwuR1samko+Xjn+BBg6US5TI89lS2ad6qJfXwc0mrp6HU7K0p39FuI3ZrJs/cqKfaMEUguqKL9q7+iNT5HeP8B2LlzdYg9bqR0Dg4uutlMNIVeGK31inDZGB9XcwCmptZ6T2qC+SLFXq67o1WxuxwCB5Kky6O+jwoQT2dJZXNmzKyeq0/rktgBOpt8lZ143/2uWoavAi5MRNjR0YjDUWJCSzqNLzJHC5l8IK4CxV4qGl+8zDSJXUoYHQWgoYLhvWosXp7MrZOTdnY0XpWBF2lDbZnB01wOvvQl2loChHDDrl3w7LO1f+OYkfmzBLFPR5JsC6oGbnUbQAuF1K1xbNQ7ChW7o7xit5wjQgi8uSzJKqwY7a/rmFnd/v7UMbF3VVKkNDur/MYKr9jVYHQ2zuP9U9yyM1h6gznVRKjTlcsr9iU89p9fmuF5f/1DBqdjBfcXqxHTYwfTZ/e5nUv2iomnsma/aqBABXU1eWnwOM0A62pBWzFu/XmuXIFolLa2JlUcsns3XLy4rKHfi6KMYs9aetBnsjnC8TT7jNVL3eayz8yo27Gxtd2PGsFK7B6no2SbgEQ6u6Ay25tNV6XYdXFSntjr9PenCmIXQnxeCDEhhHjGct+fCyFGioZbrx6++EW44w6QUhH7UsM2LlxQt1UETyrF5x+9RE7Cu27bUXoDYxnc5RULPfYypDU0EyMn4fJMoV2TypTx2MH02X2uytIdC60Y9XdfawMOhyDgca66YtcnpdthfJ7z5wFoa29Slae7dil1XWtS0op9aMi868L4PNf+6fc4O6YuwqFYGilhX08zUMcn9gZT7BGLFeN1LaLYi3opedMJRezz8/kL+yLQir23xYff4zSL1eoR1Sj2LwKvLXH/J6SUh4x/99dmt8pgehruvhu+8Q06m7xMRZKLT/3RxB6J5E/sGmA2luYrTwzyhgO9bDGW7QtgEFNXk7fQipESEqVjA7o4qPiAKg4MEQ5Dd7f6WxN7JemO6YXBU4A+4zP4va6aeuwPnB5fcBJmDH/U7TKsGE3sPR3MxtPkdu5U99fajimh2J+4NEMqk+PpIXWh1KmOu7sacYg69tg1sW8QxR5JZkwR4nY6ShcoFduVsRjeZIJUi1H5vUQ2FOQVe3ODm/ZGT/1e2KmC2KWUDwMzq7gvS+N3fxcOH4b3v58uZ5ZMThK6OGh66H/4zaf59rF8pohJ7FDRD1sp7n7iMtFUlv/2kl3lN9LEHmxkYs5InVuiw6POwig+oJKZLF5nkWLfsUNlkBhWTINn6XTHeFHwVBP7FmPaU8DjrFlWTP9khP/6r0f43qlCcjGtGKdFsfv9tHYFyUmY22IQe60DqCU89tOjSqlfNqwvHd/obPQSDHjr98TWVswGUOyZbI5EOkejNz+kulwTsAIr5uJFPNk0yS5DAFVgx5gDsf1uOhq9zxnFXg7vE0KcMKyatnIbCSHeI4Q4IoQ4MrlcknW54HOfg1CIrn/7MgATv/AGeNnLyERj3HN0hAdOW35AK7HXyGdPpLN84bEBXrK3k/2bmstvaBB7Z1cryUxODdtdoie7bnZUnD+bKl5mzs5CWxv09ZmK3VuhFROwBE+1b6lXHX5P7RS77q9erHq1FePSVsy5c7BnD21Gg6dQRzc4nbUndq3Y5+fNGMUZg9gHjZYKuqNfR6OHjkZPfbYVSKfzx9cGIHYtNAJLKfai4Cn9/XgzKZLBDvX/CuxYbcW0NLhpr+cLOysn9ruAXcAhYBT4h3IbSik/LaU8LKU83NnZufx3PHAA/uiP6Lz/XgAm/K2QyTA6NU82Jwv7aF+4oHqhQ8189ofPTzIVSfJbLyrjrWuMj4PbTVeXutZNzieWVuwJbcUUK/YSWTGtrbB5c0HwtJKsGKsV022MGdQ57KrbY20Ue8R4nZmilDFtxXisVszevWaDp1BKwrZtq6fYAQYHyeYkZ0fn1X8NYp8xvvdgwGNaffWCXE7y0fvPcP7ZK/k7N4AVEzGERqMl0F+qsdcCj72/XwVPtRVTwfkfjqdwGu2sO5s8z92sGCnluJQyK6XMAZ8Bnl+b3VoCH/kIXa96CQCTb38XAENTiizHZi3+9bPPwq23qr9rROzjhgK9prdp8Q3HxqCri84WS/uDJeaeajIs5bEvCJ62tChiNxR7g9tJKpsryPIoRnEe+9Z2Pw9+8KW8bJ+60NZSsevVx0xRx8YCKyaVgkuXYO/efL+YaKq6lMd774UPfnDp7eJxtRIAGBzk8nSUeDpLk9eVt2KiKRxCdRHsbFw/w1wqwcB0lE8/fJH333uepNOlPuuGUOwGsfsWz4pZYMX09+MlR9Jr1JhUsGKfjadpaXAjhKA94GUmukQMbx1jRcQuhOi1/Pd24Jly29YUPh+dn/7fAEw4FHEOGcNnx+eTitxCIRVsfeEL1XNqZMXMGKSriagsxsagp8fsRDlpJfblWDH6oJVSWQmtrXkrRsr8eLwydkwuJ0mkczR4CtsL7+psNFsVBLxGVswXv7jiC6FefRQr9pSV2C9dUtWR+/blW/fG0orYK1Xsn/scfOITSwfHYzH1ugBDQ6a//spru5iNp5mNpZmOptRIQ4egw1Ds9dJW4LKx6jgXTvFPL3wb7NmzIRS7btlbWKBUQfC0vx+v100yh7JAK1HsMUXsoHq/52S+KVi9oZp0x68CjwP7hBDDQoh3A38rhDgphDgBvBz4wCrt5wL4jYHME1L9EEMhZcFkc1KRqPbXDxxQhFojxR6KpWjyuQp6nZSEQeydht0xMZdc2mPXWTHREsFTfdDG48pH1VZMKgVTU+awjXLErjNmrIq9GH6Pi1giDe98J3z2s4t/viWgA8HFPdbNrBinMDNi2LvX0ro3pXLZZ2by2R0lXvv2Tz2dA+wzAAAgAElEQVTG6Stz8Mwz6mL3zOKa4pSzhTf+wh8x1dQOg4OcGZ3D5RC88loVXLs8E2U6kjTnanY0euqqrYCufXhZED51y1t55tCL1Mpwfn6N92x5+J2vHuND95zgSlid1xW1FCgm9gavsm26u6tS7AAdjbo1eP2s2qyoJivm16SUvVJKt5SyT0r5OSnlHVLKG6SUB6SUvySlvKprv64mL5M59YMPWSyY0dl4ntj37FE/bI2IfSaaoj2whFoHk9ibfS68LodKeawwK6bYiinIY9c57FqxAwwPWwZal/bZi3uxl0LA4ySWzpFDKDW9AphWTNFUpAIrRhP7nj00eV24HCKfyw5lVfulySjHBsM8efZKfj9PnFh0f476u3k60M09L3wTDA5y+socu7sa2dOtfpPL0zGmIynaA+qE7lxHPf8rweXpGH6Pk0/2zBGMzfKhba9SD2jVnk7DqVNrt4NVQErJ/SdH+dqTQ3zg68cBzKD/oi0FdEpwNgsDA3gDDeoi0NVVcfDUqtjhOUDs6xGdTV4ms+rHHJpLme1fx2YTitiFUL1HurpqZsWEYilTXZZFLqcOpJ4ehBB0NXtV7/ilPHZj2RlLZQu87gI1oolde+wAIyP58XhlCoz0/dbK02L4vS4kkHB7VkzsOug1E12C2Ds6IBhECEGr3523YqAsseuLxdSAJVC4BLHPoojh6/teghwa4szoPNf2NrPVyAganIkxE00RbNSKfX10EK0UgzNRtgb9tM5Nc8ex+3mGRhJOd95n/+xn4eDBVanCrjXmkxkyOcmvHO7jmt4m3E5hXmjdTgepdBY+/GHTfpNSFp4jQ0OQyeBpalSKvQpi1xySV+z1cWEvRt0T+0RG+cNDkQzP267K+69oYt+6VeV6V/jDVoKZaIrgUv769LRSDT09aj8bvYXB00U8dqfRd8aq2guCp7qdgFWxW4i9nBUTSyui9Rd57FaYwzbcvuUT+/Hj8MQTpmIPx1IFAd1UsRWzd6/5WKvfo6wYXaRUjtj1lKNRo8lVby88/fSiuxVyqBP1YkM7D2RaGJtLsL+3Gb/HRUejl8HpGFORJB2BQmKvF8V2eTqmLlKhEN2RaQCmAq15xf7EE+qYPHduDfeyMoQMMfD8He18+7dv4+E/fLlJ7B6Xg1Q6Ax//ODz0EKBGLUppmTBmHDfeliY1QalCKyYcS9PiyMEdd9ARU+dZvU5Sqmti72ryMZESJFweJhM5btjcgs/tYExbMXv2qA1raMWEohUodn0yGdWhXU0+Rex+o0q1jO8ZSWbY1Ko8eR1AzRiZLmbw1GrFdHeDw2FYMXrGYyGx3/n5n/Omf36Mo5fV85by2MEg9sHB5bV9/cAH4M47zbTJnMznB+vPAxbFbiH2Nr9befKBgCLrMpkxOtNmKhRV277hDUqxLxLoDLl8tMsUAbJ89PpfBODaXlWHsK3dT/9khLlEhqBhxdQTsedyksGZGNvaFbF3ZpUtORloyyv2Y8fU7Wo0WKsxQkYFaDDgxuV00Gvpnup1OkhJgQQzI0wf8+Y5ook92KpSgLu6VIFirnw6cC4nmUukaZ2ZgLvvpvXTn8LpEHVbpFTfxN7sJZaDcx3bANgSbKC3pYFRrdg1sVfww1aKmVjKDLCVhSZ2Q7F3NXsZn0sgHQ5oaips4mVASkk0lWVb0GgZahCKziJZYMW0tqqCrZ4epdiNx+Op/GfM5SSPX5zm+FCY//mtkwAFeezF0EUgUU8DZDIF/d4rxsAAnDtHJJqPeVjtGNOKScRVA7AixR7SnvwNN8CTT5Z8C63oJhNZuP56OHRIfS+LjNQLu/10ixS/2BhnoG0TANcaKavbgn5OjqjfRHurwYAHh6iPntwT80mSmRxb2wMwM0OnU33Hky2d6lhMJvN96OuB2I3ft7XEylgnLWQcTvP3Lp53Sn8/uN14W5vN4OmDO27mzf/0iCksijGfyCAlNKdVsNbx+c8R9Lvr4sJeCnVN7J2Gqjq6+RoAtrT56Wn2MTY9r0703bvVhl1ditSnp1f0fvFUlkQ6V1mqI5jEvqerkflERllEwWC+5NuCZEYp823tStVrpaCLjhYET3XhVV8fDA+bhG21YsbmEqQyOf7gNfv45Zs243E5yve2waLYPWrVULUdk82aJ1tkOt+ozErs2opxXR5QdxQrdk3sr3iFynQpsYTWq5kp6VIXgIMH1QPlfPZMhpC3kTZHjl/Zpeywbp+g3Th+trb7TXLQgXGnQxAMeFdt9mkslTEncK0Ul41U322GFdPhU3beZO9WpdhPn1YXaqgPYjeOgVKWZ8FkpGJit3YM3bwZr8dFKpsj19nFj3Y9j6euRBgOlW4GZladJozfZGKC9kzc9tjXAnpE3tFNBrEH/fS2+Bg1cnoLFDus2I7RQbtgwL34hkXEfnBLK4BqNlWG2HVGjCb2qWixYjeUttVjB7NIyfTYLVbMgHHC37illX/8lUOc/YvXsrm1AR5+GH784wX7kFfsBvlXMQQYUCeUQSDR2ajpi1qJXSsmzyXDP7cSe8BjdFiU8MpXqjt/9KMFb2Mq9oYW5PU3KNUO5X32eJxZXyOtLrjxui3sH+/nZl/eHtLfOWCSPVDQVqA4VrASpLM57vz8z3nLXT+tyevpylltxeiL01THJnUsahtmtXrd1xjaiikloLRiTztdeWJPF1kx4+PQ3W3+P9XRybPtWwC4NF06cUETe2vcsEn7+ugYH2I4FKvLIqX6JnYjR/zo5mvxCElno5eeFh/j8SxZ4cgH4XQnxCpGZJVCVcVJfr8ZLL2mpxmP06GIvb295MpBZ8S0B7wELC1DtWIvsGI8HhUUBqXYh4ZMK8baCExXVG7rUPaOORDkf/wP+L3fW7APpmLful1lFFWr2C0NtiLxlNlcrKQV86yRtaQzYFDfayqTUzn3N96oLl5WYr/vPvjXfzVfL+XyMH/t9Wr1sn17ecUeixFqaKLNIxDbtvG1r3yYv3PmCW5rMD/a0GqzdTZ5uRKO8zffO8vNf/VDvvDYyjKFNP72e2d5ciBEKJYuWWxTLQZnYjgdgk2tDTAzg6e1hTa/m8m2LqXYjx9XsYjXvlYR+zovugpFVWl/k29hoL8ixT4xAV1d+fF4HZ30t6tEg4Gp0sQejqtjqiUaBq8X3vteXvHkDzg7Ns9H7z9TN4VqGnVN7FoRjrR00eeROByC3tYGMgim/S35giCt2CuIjGeyOW77+I/4jc/+zFziauQV+xLEPj6u1LpR0elxOdi/qZnjFSj2gNdFe6PX9Nh1YKjAimltNV+bfftgfh7fpFolWFv3DkxH8bgc9Db78m80NaWW5hcuLIg56FzhaHu3WglUS+yXL6vbPXuIZqRp+4RiVmI3smJOn1IXXn9eLRdUnzqd8LKXwYMPqgcTCXjXu+Bd72ImNI8RPmNqm2G3HTyYJ/Z//mfluxvB31wsxqyvkTavA1paaPY6CQznL0JWxd7RaCH2Ri+nR+e468f9uByCx/tXZuUB3H9ylM88csmsSNaVlSvB5ekYm1p9Ss2GQtDWplKBA8G8Yj94UK2O5udr2ul0NRCKpWhtcJecTKZHKiZLEbv22LViN/4/4WthKqB6xpQjdlOxz82oBnvvehfvPPFd7kwN8NlHL/GpH6/CuMZVRF0Te5vfjf4tt7jVSaxJbLSpQ115oSorZigU58psgseeneY1n3yY//v4gPmYtgAqyorRqwQDB/taODkyS7YMsZs9Mbwu2hs9po8cN5eZRcSucfPNAPhOKlJLWoj98lSMLW0NhSfIo4+q21hsQXDUb1gxseY21Ra4WitGE/vttxN1uAm6RcHqAyyK/ZkTcN11BU8v6BcDyme/dEn9+8pXFCE5ncxMz7Eto7zQKY+RQnrggErl+8EPVHvnp582bau5cIScw0mLVoBbt+b3FeWr+z1OnA5Bsy9vs926q53rNjXz5d96Aa+/odcMsC4X0WSGP/zmCQ5taeX3X60sqPnEykvWL8/EzKA7oRAEg3Q0epnyNqrv7PhxdaHTMafVmClbQyxWK+IxRiqmfQ3qIjU3V2jF5HLqM3d1mReBU7H88X9punTrCd2LvSU0qYi9qwvx9rfzZ594P29yzvB33z/HIxfW9wXRiromdiEEnYbK2+JUP0yP0XRrtNlC7MGgUoAVEHv/hCKMT/3GTdy0tY0/ufeUqZ61BbBk5alRdWrFwS2txFJZng32KWIvWtrpdgIBr9NoGare6+yY8vz0gF1mZ/OBU1BKzOnEd/woUBg8HZiOmhPXTTz8cP5vXflpwFTsjc3K2liOFdPeTu5FLybq8dEUmjR880JidzkE4vz5vDduQK+ETOtG++wPPqj6wRw4QPZjHyfs8LBn8CxgKSA6cECd1G96U34lYownDM2qk7nNqCosHpgthGBr0K8yYSwXwbce3sJ3fufF3La7g+s3tzAxn2R8roIB6mUwOhsnkszwztu2m17+XHzlin1wOsrWdr9a1cTjecXubFDHWSSirC1N7OvcZw9F0+bqrRjupAp+pq67Qd0xPFxoxczMqJVad7dZiXrK6OJ5MD2zpGJvmR5XxA5w1104fvMOPv4378Ylc/z0fO0nsa0W6prYATqNQOYWhyKD3haLYvcYBOxwQGdnRVbMRaNL5G27Oni30Zp3wLjKh2Kq+59V1ZmwEnUZYgd42t+tDjyDdDR0Z8cmn4uORo95MTk2GKLZ52Jnh6FMixV7QwPs34/76BEcIq/wpZRcno6xrZjYH3kkf4IXEbvPJRAyR8zfpBT78LDqRVMpLl+GrVuJHTiEFA4C4yO0BzxFHrvELVBB1mLFbhC7eSG49lr1PX7sYypD5gMfYPad/5Wcw8m+MUXMZjqazowB+NM/VbdGvUB4ziB2bbPs2aOI3WJFHehrYVdn0XdlwYE+dTE9Obx81W4NCmr/eKWKfS6RJhRLmxkx6g3aVHfKnBPzqDx0SF2sHY71T+yxVMlURwDPnMq2Sl9niIICYreIN4vHfurKHN5smhfPDjAcipXsNTMbT+N1OfDNTOXPL68XvvhFfH/+p+yevMyZn5+u4adcXdQ/sRte5RaUkgoGPHjIMWa1YqDi6tP+iSgdjR5a/G7Tex3S/bqjKdr8noXe38WLSkU//rgiwunpBcS+oz1Ak8/F007joCmyY6IFHrsiw1xOcmwwzKGtbfn3LCZ2gMOHEUeOsDXo59yYujBNzieJp7Ns77CkN87Pw9Gj8Ku/qrztImIXsRiBVIKoL6CIXcoFw58XxeXLsG0b0TY13CAwOEBbEbGnMjlc0jixihW7v0ixC6HsmIsXlbX1a7/GjMGDu6aHcSDzxL5rF/zSL8G//mu+o6dx8Qwb27Q2GrGG3buVsr2Sb0nwF2+8ni+8o3zX6f2bmnEIOLECOyZsIXYtDuZWSOy6+ZfOiAGUFdPkJZ4TqibB6VTftcejet3XAbGXq+72zCpiT11riILh4XyBktuRF2/d3QXEvjMZZufkEDkJQ6GFdsys7uxoxChMCAEf+Qj70yFOz63uPOBaou6JXWfGbJFqiSaEoJeUUuwuS1S9QmK/OBVhpzGlvK9NkeJli2Iv6f0dO6ZI81Ofyr9HEbE7HIKDfa08nTbIpYjYI5b2pO0BL5mcZCQc59z4PDdttRB5KWK/+WaYmuLWbi9PXJwmk82Zq4wCxf7440qlvvSlKpBWROxMT+NPxYl5/YrYoXKfXV8Etm0zA8GNFy8QLCL2TC6HJ5dRZLNvX8FLNDe4cQiLxw6K2AHe+17wes3X6viHjxG09kx3OFRv9re8BZqNyVbaijFSR9uajYucToO1EJzP7Vy0eMvvcbG7q5GTw+Gy2ywFvRJp9btNxT63wuCpPja3BgMLFDvAlL9VrXx8lovaOiZ2KSWhaJrWMinF7pA6b1J7jDTZ4eHCzLECxa5+z9l4mt3E2D6iPvfAXV+EI0cKXjccN3pNhcOFxG5g/44uJrxNTF0YWOEnvDqoe2LvaVUpdVuy+atwj0ww2tKZzxyBgn4Rz05EVIZKCfRPRs0luc/tpKfZx+UZ5cuV7ROjye+ee/JdJYuIHeDglhbOxlQLhOKURzMrxuMyqx8fOjeBlHDjVsuBVuyxgxlAvTU1yXwyw6krc2ZGz3ZLxgcPP6wI9dZbyxJ7IJ0g6vapZTtU7rOHQsrL3bo1v/q43E/QIwqtmIzEnU4pcrWuqFBFQa1+T2FHyLe+Ff7gD+D97wfyaj544FoVICxVQNRkDEExrJiQ4WO3amLXVpR1dGIFuGFzKydH5pad+jYby8/UbDb8/pVmxehjc2u7Py8WDI8djLYChw7ln7DOc9ljqSypbK6sYveG1HmT6uhS53SxFWNV7JaJSrs9WXacVfn8l+57UPWasWA2nqbFV57Yr325Ws2d+dYPVvYBrxLqnth//dbtfPqev6Q1k68o683FlWK3wqLY/+K+03zwG8eVynzoIRV0QinFmWiKXYZiB3XC6OXuTDRFWyklcfmyuojE4/C/1QCQ4qwYgIN9rWQknOraWdKKaXCrzAzdOlbPbz1k+PMkk+o9ihW7EUC99ZJqcfrT/mkuT8dwOYQqSNJ45BEVRGtsVMR+6VKhh64Vu9Oj8uNdrsqJXVs2VsWeiBEMTxFPZ83ukulsDlcqscCG0QgGPIU93Jub4W//1vzMJrEb4+smS1UGFin2cCKDkDmaW43fdcsWZUtUSXA3bG5mKpJkbJkB1FAshcsYvab7i8+tcJDD4HSM9oBHvZ7FijGJ/c7fgv/+3/NP0L3uS2RmrQfoVU25WhH3lMpMSXt9ZtV1vleModidTggGC/qz7+5roy02S0s2yaX9N+eLtvT7RtO0eoTihFLE/nxl/Zx56uzKP+RVQN0Te0dzA78w8FQBQfWko4wHgoUVY11dql1uNMrZ0TmuhBPI/7xPLfX/5V+AfOB0pyWIti3oN6fTzETTpXPYBwYUUV1zDXz728ZOLFTsmqCPb9q7kNhTGXP8l1bsP7s4ze6uRrNH9IKqU42GBrjuOjqP/oy93Y38tH+KgekofW0NuPRAkGRSdfh7iRopyN69Koh78WL+dWZmlGIXxmi1rVsrt2J0+uC2bWYDsMZUjGBIXUy1Ck+n03iS8fLE7vcsaPVrhfXE72z0lu7lUmzFJHO0JCI4A4ZidzpVZky1ir1Pfe/LDaCGjbawQghztmZVir3E8JGTI7NmMzOrFWM2MXvD7XDbbfknrPOUR31RL5vuOKWOp1RWWojdksc+Pq4SJRyOQmL/lTdAKMT27d0MbN6tjvtwftU+Pp+gx23wRfH5hRISPSLF6Zhj0Z5E6wV1T+yAUl8WYt+UjpB2ugqVlaGgQ0OjTBiBxbn/+Sfqse99D1A2DFCg2Le1+5mcTxJNZpTHXs6K2bED3vGOfHZMCcXe1eyjt9nLiZ69JayYrKniNLGns3Khvw4lDzxuvhmOHOGFO9s5MhDi2YlIob/+5JOK3F/8YvV/XcpvtWOmp/GnEsT0YVFNyqMm9q1biSTVyRlIxWkLK4WlffN0aA53dmFGjEZbwF2QHlmM6UiKgMeJz+2ko0n1cllgjej2yDorJi1pi88XFEMtx2ve36sCqMvNZw/HUvmLNNDsc1UXPL3zTnWMGYilMpwdm+fGrUUB+ZYWs4nZgn7y6zzlMX/hLuOxT6pVbCqTyxO77qfkdJhVp5BvMeAQsL2rCVpa2NHuZ8BlWHXH1Qo3kc4SjqXpdhi/RQnFDrB/cytnunYoy3WdY0MS+/OjV3Dlsvzpvafyqt34sc8fyxPZlYlZZWP85CeQSNA/GcHjdJhBU0B1zENF1rM5uVCxS2lmg3DHHSqI19qaD1YV4eCWNp7evK9E8DRt9mqx+osL/HVY6LEDHD4MU1Pc0iKJp7OcHZsv9NcfekjZRZrYdQCxiNgD6TjRnBGb2LGjOiumoQE6O83UzcYmP+2Tqm2sLrhKzxrEvogVUzzz1QprALuz0Usqk2O+eHyd06mqjrUVkxGqB0iDxZbas0eRWxUdPxs8TvZ2N3FiuYo9li4QBk0+d3XpjoODBb/HieFZsjnJTfoYCYXUsec0LL1SA7l1m411Tuxl0x3HVYV1KmsQeyhEMp7A5RBqdToxYYoqrdi3tQdMkt/eEeBKEjWExLBjJubUd9Qlje+qDLFfu6eXZ9u3kPjmv9fgk64uqpl5+nkhxIQQ4hnLfUEhxANCiAvGbelvZLXhdhcQ+zWxSf741H/ywzPj/MvDhtXwvOdBVxfnP/lpc7uxF78S/vqvlW/9yCNcnIyyvcNvDrsAo2MecHxILXMXKPZwWBHI9u2waRO8/vUF/U+KcXBLKwOtvYRDhZ39osmsWSDkcjpMxXKTldiXUuzALZPPmjHjAsX+ox+pIFp7u/p/MKimFxUrdpk1x+hx/fVqaVsJCRg57AiRD552BmkbGwLyij01H1Hpjlo5FqHN7yEUTZUNUE5bRhN2NBnNrsrZMdqKyQrakhF10dXQKY+6X3mFuGFzC8+MzC4rgBqK5Sf0ADQ3VGnFzM0VrPSODqpj0ozBFKXqdZQi9oYGRYhV2lBXCyFLDKUUPGMqRdVU7EAyPGc2wWN8fIFit67Ad3QEkMDg3gMmsY/Pq5V9T9ooXiqn2HtbyDqcPDu8PuMTVlSj2L8IvLbovg8BD0op9wAPGv+/+ihS7CSTvGPkSd5woJe/+/5Zfto/pX7sEyc4d8MtOHOKuEZ//Z2qH4nHA9//Pv2TkXwhkAGdy/70kFJpwcaiA87iLQNw993wne+U3dWDW5TafjpR2OAoksyYVgyoLoONXpViZ2IxYj9wAJxOWk8c5bpNynM1c9jjcfjpT/OpgxrFmTHT0wScENXE/pa3KJX/la+U/Twm9KoFFQgWAvw9nbQPqwurOTgkGsPjdRemoloQDHjI5ORCFW7AOuhk0fF1TU15K0a6CoLrQH7FUiXBHd7exnQ0xbEyWVWLYbao8KbJ567OipmdVcRuXFSODYbZ2RHI+9FFxN7ZVCZraB2nPM7E0ghBgWVlIpnEM62mZqWzFmKfnS9sAKYVu5EVs6srL3B0Jfalg7eomg6MUZpAd9xYiZVT7Eb//tNNPeu+kVo1w6wfBoovVW8EvmT8/SXgTTXar+rg8ahhvRrJJMLj4W/efIAtQT9//31jHFh3N+cPv4QbGjI4kKqIKRCAF72I9AM/ZHA6VnAQgFoSNvtcZnrkgjQsHVzU6YHNzSX9dY0bNrcgpORpmgruj6YyBCzEvq+niZfu7SxYPSxK7A0NSjH39/PCXSojyFTsjz2mLny6RF+jBLH73Y78vNW+PpXz/uUvL30gDw6q98e4SHlciL4+mgf6cTpE3mOPJ3H7G8q+zIJ+MUWYieYHnSw6l9Kq2IWb1mxtvObXH9hEo9fF/3388tIbFyEUS9NqIawmXxWKXUr1eYzMKCklxwZDHLLGYGZm1ErMQGcpxQ7qorZOFbuOQzhLNABjbAx3Tn1fBYp9PqqI3UiO0Ird53by9289yJ23bjdfYrvR6XRgx344exbicbNNhB4pWPL8Qp1PDeQ43bVTiaV1jJV67N1SSr2WHQPKMpoQ4j1CiCNCiCOTte4uV6zYUynwegl4Xdx+42aODYWZMZb358Yj7D+0h67mBjX4AuA1r2FweIpMTi5Q7KB+0JGw+iEXLBGLiX0JNPnc7ErP8rSvMB0zmsxnxQD877fdyP9626HCJy/msYPZuOuOW7bx3pfvYocm9h/9SCnkF72ocPu9e5UVoUf1zcwQ8LhIZ2W+7Prtb1fkX1TQUYBEQi2BLYo94HXB5s04Jidoa3CrrJhIhHQ6iyvgL/tSC/rFFMFaS6BT+kqqUoPYk5ksMeGirZjYt25VFl6VBNfodfGWm/v4zonRqgZdJ9JZ4ulsQbZHs89debpjPJ4fVTg9zXBIDYEosOpKKvYSttaeParLZ7j6VcdqQ1d3m/jJT9RvNTICY2N4Mur7Smdz5jD3ZDSu+sLo4iSLsHrLzX2qnbGBlgY3wYCHgfY+9X2ePMnEfBKvy0FLeFrFZxoXcgCoOotrPCkVQC0zkH69oGbBU6mOnrKyTkr5aSnlYSnl4c7Ozlq9rUIJK0YXv7x8XxdSwsPnJ5mcTzIbT7Ovu4meFp+5BOM1r6E/qK7+u7oW/qhbLVOHFqRhXb6sVL9FKS2Fg8zzdHNfwQlXbMU4dDDIinBY+cRlDjydxbIl6OcPXnNNvg3Bj34Ez39+vnBHQ2fGaHKbnsZvKEpTtb/5zer7/fKXy38gSw67/iwBr9M88do8QvWyv3CBtNOJu6l8T5YF/WLADIDHU4octR3W5jfG15UrUpqbyxcFUUSgOuVxGZbE22/ZRiqb4+tPVt5uwWwyVUKxV+TXW8cpTk+b/vqNVsW+wGP3kMrmFjYaK1F5Wyvcd+IKT1xcfntjFWC22DCPPQZDQ/B//g+MjhYq9oYGaG8nGU8oxa6Lk3Q31zLY3u7nkts4F44eZXwuQXezDxE2vj9RYrVg4Dq/5JnuXcRDc2W3WQ9YKbGPCyF6AYzbtWl/VkqxGw3AbtjcQnvAw0PnJjg3rpTp3u4mNrX6GJ01llM33MDFbWoK084SjaC2Gj67x+kgUFx2PjCgCHWRg6EYh7xppvwtXDFWAZlsjkQ6ZwZPy6K4F3sxduxQDcisy8TZWZXqWGzDAOzfr26NtC+mpwn4VTaP6bO3tqph0V/7Wn68WjE0sZtWjJG6aRB7UGSUYr9wgbTThaepzIUJa78YRYTnxubZ/2ff45mR2Xw/fH/R+LpywdP5+XzjLUrs++7dy7Ikdnc18uI9Hdz9s8GyMzSLUarwprnBTSYnC3rol4W1adz0NMcGw/g9TvZ1GwQl5UIrRhcpRYoKqpYZX6gEH/3OGT7zyMWlNyyDBSnFekX8mc/A4CAC8DiEOWKRvj6SifSCdgKLYXtHgIFITpH4sWOMzSbobvaWrTq14pe6BFGvn3tPrScFLt0AACAASURBVO9Ojysl9v8A7jT+vhO4d4WvtzwsotgdDsFL93Xyk/OTnBlVJ8fe7kZ6mtXQayklOByc33+Yrli4ZOdGnRnTFlDFJQW4fLliG0bjYKv62p8+r1wsXdCj0x3LYmxs8ZWB7u9i6TXOI4+olL7iwCmogqquLtUWN5uFcBh/o1q2xqzBy9/4DaWG9NCLYuiCjS1bjM9j2EqGBxrMJZW1cv48aYcbV0tT6dcBs7JXe+xHB0Mk0jm+/uRQyX74ZQOEhhVjEqqzBAHrlMdlBMJ+89btjM0lzOrgpRC2tBPQyHd4rMBnL6HYD/S15Fd158+rOFORFQNq2HUBdMpjjYk9k80xNpcwP+tyYA2OA+pY9vnU8XfXXSAEHrcjbxVu324o9sJ2AothZ0eAsbkEsZufB0ePMjGfpLvZt7ABWAk8r6eBayYu8aWzy8uMulqoJt3xq8DjwD4hxLAQ4t3Ax4FXCyEuAK8y/n/1sQixg7JjwrE0/3ZkmI5GL+2NXnpbfMRSWbMJ06lAN9dfOV8YhDWgFXvZ4iSdEVMhrukK4MmkefqiijVEUvkhG2UhpSLpW24pv02p/i4PPqhOjFLPEwJe9Sr44Q/NHvGBZrViMRU7qBROvx+++93S76uJfdMm9dxkRq0+DMXem5xjOBQj9uxF0h4Pbk+J79FAo9eF2ynMLBrdH/++E1fMIJe1H35Ho6d0WwHDigkbr9PiLHESlujyWClecU0X3c1e7jtZWbpk2NIAzNxFn+4XU54IcznJieFwgWJPTM5w+sqcqnEYHVVFS9ddp475l77U3K6zXNZQQwNs2ULuwgWODYZqRlDj80lyUlXYLhehYitmYABe9zr1W509Cx0duJ2O/EjBV76SZDqLN5XIK/YlrF4zgHrwFuTJk6YVY9YBLALR2MidR+/jzGyWI5dDi267lqgmK+bXpJS9Ukq3lLJPSvk5KeW0lPKVUso9UspXSSnXJsFzESsG4CV7VHbJhYkI+3qUDaAHcozNJkikszwrG7hu4mLJeaQ6u2RB4HRuTh0MVSp2T3uQ/RP9HL+iTlZzelKJGY8mnnlGHbilLBUNrditxP7QQ6qkvEzBFK9+tXrdn/wEAH+L+n5iyQwPnZ3gj791UhHGYhOVhofVyWS8hxkvaGkBv59XzQ2QSOf48QykPT48rvK2lRDC6Bejfs+LU1FcDkEolubbxxUBFyj2Ri9js/GFA4ebmyGTyfdi95R4zxVYEk6H4PC2oJpjWwHyit0aPFW/9+wiwza+d2qMX/qnxzhxZd6878RUgkxOcuOWVvjwh+GrX4Xf+R31u7/gBeZ2+eByiQvfnj38cEZw+6d+yld/PlTRZ1gKo4a1uFzFrgPM5neUyynFvnOn6u4J0NuLx2VR7K9/PUmnG+/0hFLsLS3lj3UDOuVxYOd1zEsnsVRWWTEVKHYCAd54+sc0OSVf+unAsj7n1cDGqDwtKlAqVuwtfjc3G9kDew1PclOrMZBjNs7ZsXmyCK4b6y/Z2ren2YfH6SgdOIWqFTvt7RwcvcDJmTTZnCyYd1oWP/yhul2M2Ht61OfWBByPqwvCrbeWf45+vW98Q+1Dm8qBPzEyy/u+cpQvPzGoApDbtpXvzT48bNouYMmKEQL6+nj+8CnaAx6+4+sj7XKbk+bLoc3S4bF/MsIrr+2i1e/mu4Y6tir223Z3MD6X5Cs/L9o3I1AcMgrBShL7UimPX/iC6vFeBge3tBjZKUtnx+SHbFSn2H9+SWmln03m3+PIvPosN29rUz1fbr0V/vEfobe34LktDW68Loc5T6AAe/bwVE5dxD96/xkz62slGDGJvXyB2WLQtpkpoMbH1bm8fbtalfj90NOD2+lQlacAO3eSDDThHb1S0E5gMWjFfqltExNNytqs1IqhsRF/OsmvtKX43jNjK5qotZrYGMReIo+douX+y65RyzNN7D0tyksem01w6oryL68b7y856NfpENwx8FNec/qRwgeqTHU0EQxycPQ8saxqIax7sRdYMcPDhTNJH3xQKUzDxy4Jh6Owv8uJE8o7N6pSS2LLFtUX/b77APC3q6Xo33//HDEjqDc4E1OB0QqJPZK05ORv3oxreIhf2N3Gj/oOEnO4cTkWP+y0Yk9msgzNxNjX08wbDvSSyckFE6x++abNvGh3Bx+7/wzD1gEKRiOw8GwUTzZNQ4O3+G2WTnn8z/9U30uZoPFBoynYiQp6tIfjKTxOBw3ufBylpWHpnuzHjOyXI3PGhampiacyfnZ2BtR4vStXTMurGEIIDm9v42elslT27OHp1i1sbfWSk5IP3XNixZbMlbAiuUxOFlp5FUKnuJoXPy2ctm9XFsndd8Of/IlS7JagdbKxGe/oiPodl/DXQZ1nnU1eBhwBxlvUhaC7qXLFDnCHP0wmJ/n8o1WOj7xK2DjEXiKP3Yo33LCJPV2NvHCXKqnvavIiBFyZTfDMyBwtHgd9cxOlh3FkMvzJ1z/GLz15f+H9KyR2gKeHwvkSfGtWzG/9lvJL02n17yc/WVyta1iJ/amn1O1NNy3+nFe/2sykCXQqBZOTkj9+3bWAhdinp0vn71qIPZnJks5KMzDI5s0wMsLrmxLEPT6SOHAvYsWAslpmYikuT8fISdjVGeBNh4zUyaIJVkIIPv5mNf/yQ/eczJOTQeyhSJK2+DyioURRlMu1eJfH8+dVbKPMSMXrN7fgEHB8aOneMeFovrOjxlKKPZHOcsqw655KepFAbvsOjriCHN7WpvbtyhUztlEKL97TydmxeSaKlGV2125O9uzm5UHBh/7LNTxyYYp/O7KyroVmlhn5mEI1sE6YAvLnl14R3347vOhFeJyOgvF2SZ8fbzqpKkkrUOygJpoNhOKM7VbN6HrcUomgCol9e2qOX75pM194bKDsHNW1xMYk9iIrBlQA9IHff6npl7udDtOfPX1llut6GhFQUrEzMqJ+9GKP+fJls/FVVWhrY8fMFZrIcHw4nO9fblXsMzNqmf2FL6h0xUikMmK3Nu566inVD2YxlQ8qgGqgdVMXXU1ePvRfruFtz1fpiyaxg8opNvBn9z7Dpx88pwjfIHYzw0enhW7eDFeucMvMJdpiigA9S1gxQaNfzMVJZaPs6mzk5m1t9LU1lOwh0tfm58Ovu5ZHn53iW8eMVY62YqJJ2uJzhZ0drShXhZnN5i2aMv1kAl6X0RSsMsXeWtSxsNkk9tKK/ZmRWTI5ySuv6WIaN5c27aJ/2zXMunwc3h5UCjORWJTYX7RbFcI9cmGq4P7+rm1EvX4OpqZ5+wu2caCvhS+u0DO+ErYSe/U++0xx1lMxsRvwuCzBUyDpcOZbClSg2EG127g0FWN8u6rl6MoYq70lgqea2IlG+aPXXoPLKfjr+89U9J5XExuP2KVUCneRzAuN3hYfQzNxzozNc93WdmVllFLsekk4MFDYDVBnxFSRw67319HUyMHcbKFit6Y7GsM/+Iu/UL1nhICXv3zp196xQ10U5uaUgrnppqX372UvUwU7DgfeYCs/+/Arec9LdtHoddEe8BQSuyWV8tvHr/DZxy6RQ1iIvShe0NcH6TSux3/Kay78DGBJK6Yt4CEcT3NhXBH7jo4AQgj+5s0H+MPXXlPyOb/+/K1c09PEZx65pFS7tmLiaVqKOztaUa7L49CQEgiwaKOwg32tPD0UXtLGUA3ACo9Jn9uByyHKVp/qIqTferFKTzyy8xBHulXA9/C2tnw2TxkrBlSr4faAh0efLST240J9PwcnLuJwCG7Z2c6zk5GK8/JLYSScMFdqyyH2cHGu/8CAalpXVFi3QLFncni3GlZghYp9e0eAqUiS/q5tNCUi+K8YgmUpxe7xKPsuEqG72cf7XrGbB06P88iFGlfTrxAbj9j1rbeEp1qE3pYGnhoMkcrkuG5zi1K3pRS7JrNUSuWSa1y8WL0NoxEMcjA2ztmxeTO1ryArJplUF42REfi7vyvszLgY9P6cO6cCp4v56xotLaoyNRgEh6PA6ugL+lXwTasmw2efS6SZjaeZiGU50bvHJPYFqw9NOg89xOtCShkvZcUE/W6kVMTW0+wzLxK37e7g1ftLKzKHQ3DnC7dzZnROpaFpYk9kl1bsiURhPAMKe+gsRuxbWgnF0gzNLB58nC3qEwPKRlqsX8yxwTBbg35esCNISzbJU5v382TLFtrjc+zoCOSJfRHF7nAIXrSng0cuTBVkDj09FqUpFWPHRdWsdW93E6lMjsvf+q5qP/2lLxWugivA6Gyc/b36glq9FXPkcgiP05Ff2ZSpEbGmO0opFbHvMTqqVqjYdbuNnzva6IlMw6OPqgeWInZQqt2wJN912w62Bv38xX+eXpiZtYbYeMSuVVYFxN7T4jOv/Ndvbi4/8Npa8KNtjlxOkWfRQOaKEQxycGaQbE7yxKUZ3E5hthkFFNm87GXK/06nK7NhIJ/y+B//oYJ+lRA7wEc+olLnirA16FeKfdMmtaIxiH3YQmQP7H5BecWuif3cOW5tltx+42Zu3bn4BUovxY9cDi1oyrYY3nhoE80+l0pDa2pitKmdkbSDjmh4ccUOC+2Yiold9e05voQds6Ci8pln4J57aPaWHrYhpeToYIgbt7bicAgOR65wpHMnT7k7uHn4FELK/MVoEWIH5bNPRZKcHcunTD49HOZAYgqH8bn3DalGeef/+KNqkMQ73qHaTxvZUkshmswQjqXNaU7VKvZHL0xx7/ErvOclO/NZU2VqRKzpjumsRErwXrtPZTBVsqolnxkzlBR0R2bUPGCojNgbG01i97mdvPflu7gwESn4ftcaG4/Y9W2FVgxAg9vJjo5G5ZWXU+zaztC+38gIxGKqenM5CAY5dEWdTMcGQwtTHZNJlY/7sY8pUrr99speVxO7nvKyVOBU43Wvg9///QV3bw02MBKOkxEORdIGsQ8ZGSjtIsMDe24xCXy+OCffki3j3rubT/zqocLhISWgffT5RKZkU7Zy8HtcvPXwFr73zBjDOQ+//cYPI6TknU/9x+KKHUoTe1OTWsVZV2lF2NvdhNflWDSfXUqpxuIF3EoY/OZvqjbLb3kLTedPM3/sZL4Rm4HR2QTjc0mzydfNM5foD3RyGR+Hh0+r8vcKFDvAi/don10d24l0lrOj8xz0JNXn/tSn2P2rb0DIHOfe/X7l3d9/v1rJ/fZvF7zW0EyM7z2z8EKnA6dasc9WUaQUT2X58LdOsLMjwPtesVt/afl2HUVQ6Y5KHZvzTgMNcO+9FZ+P2y2zCroS86onDVSt2EGtJAF+fmn5PXJqjY1B7NY89ioVO6g+y06HWFyx64k/WrGfNYbaLpfY29vpGhukt8VHOisX9olJ/L/2zjy6rerc28+WLVuehzjxHOxMzkicGcoYWkICISnzXHqZbgO9QOlHCEP7FdZlQT8ohbaUEspQbhkKhEILuWkIDQUKJDjBGYgzOTGx4wzGie3Y8ez9/bHPsQZLtmzLko6yn7W0ZEnHR3vrHP3OT+9+97tbVB9mzFBf+u98x+/9kpAAZWXqJB1oqMhgZHo8nV2SA/UtbimPZm70Na0V7Bx+EhWGgW/yDMVkZqr4PThFtA9cne1oL7V7euO6U06io0ty+f9s4qvc8Tx28GNGH9nv27Hn56vP2VPYd+xQRdKys3t17PYoG5NzU3oV9ub2Tto6ukjtaFUrdr35JixdCqtWkZwQy7Gqg/CrX7n9j2eRr5kHdnS/NqOqTA1YV1er8FkfE3Iykx0UZSZ1x9m/rm6go0syNTNeifhttxE373uclJ7Aztyx6vNYsEAtxVdb213OYH9dM5c/+zm3vrKRFo/6NmaqY0FGAnH2KJ9ll73x6zU7qTzSzCMXT3EumHH4sPoOeDl/Y6NttBmC3r3eaXT/pCwuJoqsZPW5ZcVHOWf29jV4Cur71ehcKCcvLZ7c1DjWV4TPAhyRIewxMSrsIGW/HLtZznNSjlEGtzfHPn68EinTsQ9W2NPT4ciR7lzoHuUETMcOTmH0ByGcrt2fgdM+yDfq5FSaA6hGWKrqaDOJsdFcVqnK+Zo1U3qEYqKinAt7+ynsrpkvo4b779hBCcvZRcOprm/hptL3Ob98nXrBl2O32bwXA9u50y9hBzWAurW63i1Tw5XuNL6yzeoi/emn8OijcN55JM2aRkNSWo/3/2pfHbHRtu7QxsnffE2M7CTWBpMP7VaCu39/n27d5PSxGazbe4SSiiPdWTzFM4zqnrffDu+8w7jsZHa4hhPMlcD27KG2sZXrnl/HgfoWuqRzcQoTMyMmJ9VBWrzd77ICW6rq+eMne7hqdj5zXEN0vaQS26NEdx67U9j78R0xKDTCMZkZxuCsEL5LYrviEooxmVOYzvq9R8KmfkzkCDuoWHQ/HPtJw+KxR6lJHIBy7HV17oNGUiqXetJJ7qmE27erk8DPwZoemMJeuQ2AxEYXxyel07EPBFPY/Y2v94JZsnifOYBaVQWdauJQXloc+XvLGN/8bbewd6936voLxAzHmGWC+8DNsXspo9wXD1wwgdvPGcM929535qD7cuzQM+WxpUVdwPwV9vwUWtq73EXRhe51PNf/W43JuITHkhx2jsUluqWRghpfODkvpTve7Kg7wsyuOmZn2Int7FCZT71MTvLkmjkjGZ4Yy2XPfs4zH5WTlewgc97Zah9PPQVRURRlJVFRe9zpxo1iYZ27y7nhpS+prmvmrnPVMayudx8srq5rxibUr4OU+Bi/YuztnV3cs2IzGYmxLFswwf3FXmZ1x0TbaO8wQjFGW83VkvqDGWfPzDe+wykp7ssn+sIjFAMwuzCdbxvbKK8Jj5z2yBL2trZ+CfuIJAcfL53LoqmG6zHz0V1d+6FDzp+EBQXujn38+IE74hEjoLOTqc8+BkDCty6TYMwLSx8/sX3i6tgHSXZKHNE24Ux5bG+HQ4eoPHpcufmqKuZRS8k3R/i2sdV76mZurpoM5GdYKC4mijh7FA67jezk/n8GY0Ykcde8IuxJiU5h9+XYQQl7eblzIYvycnVxLSpSwn7wYK8VIGecpIzBBh9Fobprwpd8oerbu5wzyQ47DfY4t1m9X+07yqbKOs4ZbwhOVxccO8Yf4ip4er4hdGYoxk/HPmp4Iqt/cibXn1pATWMrM0wz41KGYGxmEp1dkj2mOBnCXrG7ik1V9dy7YAKLi9X7maEXk+r6FkYkObBH2UiNs/s1Qen5T/ey7UADDy2e1HMpPB857IBbSYGBhmIACo2lIzPHFagn/ImvQ49QDChhB1jnJc7e2SWD7uQjT9j7EYoBJVzdswHNHFhXYXd1DoWF6gvY2ekU9oHygx/ASy8xZeUbCNlFYodLvRHz4jRQYTdroMycOfD2GUTZBHlpcW657PKbb6g80kx+cgwcOsSitA41A/R/t9PU2qHys10nIX3/+3DDDT7XOfVGekIMozIS3VIv+43Luqd9Ova2NqdrNjNixo1TYaT2dq/F4Vi0CJ56itzUOLJTHHzpI8Zq1olJbapXwu7aREc0jTY7ndUHui8sT3ywk/SEGH5wqiFqjY0gJckpCSRnGebj8GF1wfFT2EGFx36xaBJr7jqLhxZN6vG6Wdt912HjM0tOhowMdu9XF6yp+and41LVdT0du1l/KdWPUEzFt038+oOdzJuYyfzJ2V42qFBC6yU0ohz74EMxZxeN4JRR6YydrWYu90vYPRx7YUYCw5Niu2v7mNQfb2fx05/y0zc39bt9g8H/b1o4M0DH3oPhLl8aE1dhP3BAxfLLypRbGoywp6XB9deTBMyreY9pHS4nhDk5aaChmP/4DyVWZox0kOSbuexTlLDX7qmkuT2BfJu6iI4ZmcGPckfx9NpyRg9P6DlecN116tYPvjN6WLeIDBgjlx3o27GDCscUFDiF3XTyoI59hstyhvX1qpYMIO64gxknpfl07GZOd1pGKkyb5t5Ew6k22uykHDzIF60OPtn1LQ9cMME5TmEO7KWkqME9m02dg52dfodiXBntY9yiMCOBaJvoEWffXdcGiWogOzY6iozEWLfyAaCEfVKuEuHUPkIxUkrue30DMbKLh+b6mBXtIyMGlLC3mo7dDMUMwLGPy0zi9VuMAnk5Of4NnILXGLsQgtmF6azbo+LsQgiOt3Vww5++ZOv+Bo42DbyU8UCIPMduCrufjt2Nvhy7eaL94x/qfqA57B48u/tv3Fz5ufOJwTr2xESYP3/wDTPIN3PZDcde+Y268OW3GYKTl8ft3x3L2BGJlNc09V6l0k8eu2wqP503yM/XVdj7cuzgjLPv3KmcenKyM1ThGWf/6it1b7j8WQXpHKhv8Volsa5WfU4pF8zrEbozZ2o2xCYg9+3jidU7GZEUy7WnuIQgzEU2kpOVqKelwZYt6rl+OPa+iIm2MWp4AjsPuQj7qFGUd8SQlezorm2Tm+pgv0soRkpJdX0LuUYyQmq8nfpm3xUe39xQxWdVx7hn5dNkFeSojK9NHo62lwVsYowJSubkJBhYjN2NX/wClizxb1svoRiAUwrTOdjQQuWRZppaO1jy5418te8o3xk9jP11zf1KAR0skSfs/Zh52gNfjj01VX2pzNi1ueDEYBy7Kw6H06XD4B17gBmZHs/R4+00xMZDSgqVh5XQ5DUYF8C8PGKjo3jssqnYBH0v8RcsXKei9+bYc3LU62ZtGDPVEZzC7pnLvnGjujeE3Yyzl3gJx9R9vZO4thYcl/Sci2DWZD8Wm8An26pZX3GEH58zxpn2B07Hbl6ohg1TE5xgQI69N8ZlJnUvIQkox+5IY8xw5+eXnRLnFoqpbWqjraOLHOMXVmqcnfZOSdOHH/UYm6g51srD75cxq/UwVx/4Cu6/H9atc867APU/33zjLGPhQUyUDSlVFcnBhGLcuPlmuPRS/7ZNSFDmq9M95XN2ocrquWfFZk555EP+tbOGRy6ews1GSQi3C+YQE3nCPphQTGqqigN7OnZzACc/XzmuTz5RaXwBCnUQF+cu7IN17AFmpEfKY2WDunjmf2vEpI2sl+L8VB5aPJmr5nj/QgYdfx27EGpcYsMGFUs3Ux3Bt2M3K2fW1sLx44zPSiIhJoqSip7hmKPl35DaftxtEYzuJhouuMGRwK/2SnJT47hilkd4wjUUA0rYjxtFqwLo2EHF2U3HCSALR1GelssYh1Ogc1LjOFDX3O3ITZHPdnHsAHWXXAFvv+22/wf//jXNbZ08Uv0xtuEZqhZSVpZzFS5QmWlNTT6F3W6EXdo7u5wTlAYQihkw5mLyHuGYsSMSGZ4Uy5cVRzi7aAR/vXoiV8wayfhsZTC2HwjeAtiRIex2Y0S9vb3fg6du2Gwqjurp2E1hj41VDqmtTYn6QN7DGw6H+wLUYejYwSnsVa1qlaOE/ZXKFbsI6LWnnMR1p/TMZAgJ/go7qNTQjz921gsyw2wJCaqP3oTdnF+wfz/RUTamn5TWc7m0mhp2H4e8eJvXVDozvPHO1HPZ1BHHf50zpqf7dA3FgLNmkM3md9ErfxmXZQ6gqlDDwdxCmmLjGd1utKG2lpzaapraOmkwVn4yM2ScoRj1vahzJMGzz3bv+8OyQ7y3+QA/PmcMYxoOOo9Jfr57umelu2HwxKwO2tbRRWt7gBx7fzArPHqEY2w2wdtLvsO/l53Db+3lTJs+FioqyEp2kBJnpyyIJQciQ9gD5dhBfVF8OXZwxv0CFYYB36GYMHHs+a657CNHUiUc5KfF9VhgI+wwQzGxsX3nJ//hD6rm/SOPqMW7XUs4eOayHzumXP2ZZ6rHLuGY7Qcb3Gq/NP35NbZkjWH2FO/uM9lYbOMvE+dS0FbPJTO8fJ6ejt1c0Dwrq1+ZRv4w2RgANUNKu5NUyuWYeqP/DzxAzqO/AJwrJpUb5ZXN88QsdlYflwQffAB79nCspZ0H3tlKUWYSPzprtDIyprDn5bk7dlPYfZSbNh17W2dX4GLs/cGldK8n+enxajWmP/5RhWpKSxFCUJSV5HOew1AQkE9DCFEhhNgihCgVQpQEYp/9IpDCPny407HXGYsIuwq7GWcPpLDHxbk79jALxaTE2clJcbByy0G68kdSGT+MvK0laj3VcBZ20+H2Fl83iYlRQr1smVqpxzXMlpXlLuylpSoO/P3vq8cuA6hSqlmjJhvf/4ROWxSzZ3s/X0zHLoWNO3eu8b5soC/HHuAwDCjXPWZEIv/aqczN7i71PRpTvVsJ1YoV5BhjKwcq1RyBTZV1FGYkdOeim479aPFMdUF97jke/8cODja08MglU4iJtrkLu+nYzXh8H8Ie6+rYwygU082hQ+qCBmq8BphgCHuwKkAG8tOYK6UsllIOPnm6vwwij70Hro7d2+y3oRD2MB88BfjJueMorazj7aIz2J+aSX7dQRWu+MEPQt0035hC2FcYpi88HbsZXzfXQzWEqDg/lSibYIM5gLplC+vbHEQhuwdXPTGzYsZ2NHBhyUqv29DQoMYBTEEZQmEHmFs0nHV7jtDU2sHumiZS2o6TUb5djS3V1JDzH1cDUP3MCyAlm6rqmJrnzDdP7TDWPi2eBQsXsuG9f/HyF99w/akF3UXNejj2pibnBayqSoW5sr3kt+Ms+6yEPXxCMd28/rqaVOZwdKfOFmUl09jaEZC1Zf1Bh2I8cXXsvQl7gFIdgbAfPAW4ZHoeU/NSeHBzI+22KPJ/sgQ+/xyuvTbUTfONGYrxx7H3hjdhz85WYbmMjO4wQkJsNJNykvnIcLv86U+sGzmFyVmJPXP7DexRNm6bO5pHEw8QZc5y9qS+XvXFDCeZwh7gjBiTuUUjaOvs4t+7v2X34UbGtNcj9uyBt96CuDgylt2FHcn+igMcfP7PHGpoZWq+Mwc8Zbeqo1SfmQf/+Z88OXEBmdGS/3Oey3fGU9jBGY6prFQXLR81kmKM59s7ZXeMPSaYjr2XUAygfvFNn67WODAce/cAapDCMYH6NCSwWgixQQhxi7cNPNhRQAAAGhFJREFUhBC3CCFKhBAlNd4KbQ2GQDv2Y8fUF2ybquPilk97ySWqtsYppwy4uT1wOFS7zfSpMHTsNpvg5xdO6l4UIj9tkGIZDALp2JuanLNYN2xw1uHxGPi7eFoum6vq2bRtHy2v/YXSnPHMGdd7PaG7zxvPjAIjbu4aazZpaHAfCB5ixz6zIJ2EmCjW7qihvKaRMbGdaqLW22/DggXYkpLISovnQO4oSteoVbFchd2xdTNxbS3UpQ+n7bvn8mX+ZBYc3OJ+cfMMxYDzc6ys7DXEZ49ydeyd2KOEqs4aLHoLxezYASUlyvAUFTkde2ZwM2MCJeynSymnAwuA24QQZ3puIKVcLqWcKaWcOby/a4T2RaAdO6iZpb//PZx2mvuapklJqhqeP8WC/MV05mbbw9CxgxocvGiacoknDbOQsAfCsYPKZW9qUuUkzDo8HsJ+yd4vSOho5eWlT1IalUqbLYrZpmj3hpc1ZbtpaHCfWj/Ewh4TbeP0sRms2nqAbxvbGJPmUGGHAwfgssvUW6fGUZ1dwKYj7UTbRHcddgBKS0lta+KoLYYtB4/REh3DnH1b3N+kN8deVdXrOr0xHoOnQQ3DQO+O/ZVXlDZceaVKma2pgaNqvYWR6fHWcuxSyv3G/WHgr8DsQOzXbzyFPSqqf6VuXTHTx379a/Ulu//+wLSxN8wT3BxADUPHbvKLRZP4zVXTuhcFD2vMUEwgHDsoYTMHTn049qT7l3Hx3nX8ffJcVj3wJEKoQdU+8XStrtTXuzv2CROUGM4euq/Z3KIR3TVuRucbF5LYWLjgAkANslbHpbEpvYAJKVHuE6o2bSLF1kXd8Q7WGbVTZlVvd3+DlhbnccnOVmJoDqBWVvYq7Ga57X98fZDWjs7gDpxC7zH2N96Ac85RfTLDtWY4JiuJ7Qct4tiFEAlCiCTzb2AesHWw++0XZh67GYoZTH656c6feUbV9Qjg1HyfmM7cFPQwS3d0JSXO7qyGGe4EMhQDsHq1c/lAU9jz8lT2VGOjqo++bx/XnVpAGzZe3tvC+KxkUuLt3vfriulaXao8duPp2LOzlfiZi78MAWcXOfPjxxQZIjt/fvfFMjvVwcEOG5uzxzK12SW02tEBW7aQ5oimvrmNdXuOMLajgWF1LttIqUyMeX7b7c5JSrW16vzvRdjHZSZx1eyR/PGTPZRUHA2+sPsKxRw/rkT8jDPUY1PYjXDM+Oxk9n7b1GORkqEgEJ9IJvCpEGITsB54X0q5KgD79R/PeuyDcbqmY+/shPvuG/RCFX5hCo8p6GEairEcgRw8BXj4Yfj6a5Xzbg5cmgJUVaUGk4FxZ87g1FHD6JJqAQa/iItTpsIfxx4EslIcTMxOJjbaRu7U8XDWWfBf/9X9ek5qHJ0SGmPjmVpe6vzHnTuhtZXUlHhqG9vY8M1R5sg650xZUOZLSvcLbl6e6nsfqY4m950/nqxkB9sPHiPWHuRQjHk+eQq74cyZYNSWLyxU8wxMxx7TTpeEXas/HfImDnp2g5RyDzA1AG0ZOJ6hmEA49qIi/9cZHSymgHuGYgI1s/VExeFQX6zBOva0NDVpKS9P5bm7VgF0DaF89pl6z+Jiro8/wud7ajl1dO8Ld7vhsvSgG56OPUjcOnc0Ow8eI8oRCx995PaaGQ4BKP70f6Hzlyr8aRTzSh2Rzp5yJXyzo5vchd08z12PS36+umiacfY+5kckOew8csnJXP/C+uA7dptNtd0zFFNWpu5NYbfbVU17w7FPLPkXkw+205LYYwgy4IRJtaZB4pkVMxjHnpICV12l8rMHGqfvL56hGPPiFMgB2hMRIdQszcG6XSFUCps3XIX9889VDfyYGM6blMmKJac687b9IT+/5xJ90DMrJkgsPDkHTvb+Wk6KEuVEm2TUN9tVUbKpU9UYhN1OSvZwMIR9TlybOre7utQ57U3Y8/Jg1Sq/HTvAWeOGc+vZo+kMxXJ0Xkr3Ulam+ue6BGRRUbdjL1jxZ95raoKX7hjy5kWesA82FCMEvPpqYNrlL94GT8Nw4NSSvPWWz2JSAcHMTNm9W1V8vPNOQNXnnnGSn2EYk5EjYc0aVee9vBy++13l/pqaQiLsvWEuqjElO5Eo2aXKMZx8skr1mziRtCT1esGweDIxxhiam9XAoy/H3tSkyhHb7X4vObl0fgAnCvYHL4ttUFamZiy7fnfHjVOzUCsq1IX/4YeD0rzIE/bBDp6GAm+OXcfXA4M5kDVUxMYqEXr3XXXunXrqwPc1apT6eW/OaB03Ts32hJCEYnojyWGnMCOBs07OV/M8PvxQCds//wnLlnVXeJxdmA6HjJj08eO+hd0MvXzxhRq/CPdfq95qspeVOcMwJkVF6nv9xBPq8RVXBKV5kSHsUVHKaQfCsYcCz8FT7ditRX6+cqowOGG/8Ua1r9xc5divuQZ+9Sv1Wpg5doAP7zpL5RaceSa8/LJ6culSePhhUrap2dtzCofBMRdhh96FffNmtfBGuOPp2Ds6VBjtwgvdtzMzY5YvV5lUgSr13Qdhfln0EyGUS7eqsHsbPNWO3TqY8eBRo/wOIXglMREuvljVbb/qKpWJYjq9MHPsoGYjCyFUmx0OePFF+OUvwWZjdmE6F0/L5XsTMp1ZJL0Ju/kZdnX5FV8POZ4x9j17VFaeZw0ps65/a2vQ3DpEimMHp7DrUIwm2JhuczBu3RMh4LHHnJOQwtCxd7N4sSq34FJCOD0hhieuKFYPzAk9vQl7drbqs5TWEPaEBDjislqWZ0aMSWamOnYNDXD55UFrXmQ4dlADLoHIYw8FevDU2phCFOgQwqxZamo6hLewQ+914T3zvr0Ju93unC9gFWF3deymsHs6diFUttDpp7sXExxitGMPB7Rjtzbml/nMIchPfvxxNStzaminigwKz1CMr5nVeXmqRpMVhN0zFFNWpjKkvIXM3ngjeKnTBpHj2K0cY9eDp9bmggtUJdChmOKfm6vqFln5fPAnxg7OkFY4L95i4pkV4y0jxiQry72QYBDQwh4OmO01T3jt2K2Fzeb7S63xX9hNp24Fx26GYqRUt+3bw+oc0KGYcMBmU23Wjl0Tifgr7AsXqlBMkN3tgEhMVPWk2tpUad5jx7SwDwlWduzgvu6pTnfURBL+Cvv3vqduVsC1Jvt2oyRxGAl7ZIZirObYwX3dUx2K0UQS3oTdZnOW27YirjXZtxiLiGhhHwJcQzFWdew6FKOJROx2lRXiKuxxccEpiT1UuNZkX7lSzTDNygptm1yIHGG3ch47KIeuB081kYgQyrV7CruVMR37/v2qpPHixSFtjieRI+wxMeqE6ey0fihGO3ZNpBGpwv7WW6pOjBb2ISImxplXakVRNAdPu7pUOEk7dk0k4SnsVj+/zVDMm2+qLJ45c0LbHg8iS9iPGSuAW1HYTcfe1qYeW7EPGo0vItWxHzmiKjoGeWZpX0SWsJuO3YqhGHPwNIwXstZoBoyrsLe0RI6wQ9iFYSBAwi6EmC+E2CGE2C2EWBaIffabSHDszc16IWtNZBJpjt0MxcTFhWXu/aCFXQgRBTwNLAAmAlcJISYOdr/9JiZGxafNv62GGYoxHbsVL04ajS8iTdhNx37uuc48/TAiEDNPZwO7pZR7AIQQrwOLgW0B2Lf/uIq5FUXRHDzVjl0TiUSasMfGwpIlcPXVoW6JVwIh7LlApcvjKqDHELEQ4hbgFoCRQ7G4sNWFXTt2TSQTacIuBPz+96FuhU+CNngqpVwupZwppZw5fCiK/LhOT7ZiKEYPnmoimUgT9jAnEMK+H3Cts5lnPBdcIsGxNzdrx66JTLSwB5VACPuXwFghRKEQIga4EvhbAPbbPyJB2KV0ZvZox66JJExhl1ILexAYdIxdStkhhPgx8A8gCnhBSvn1oFvWX1yF3aqhGIC6OnWvhV0TScTHq3Ifra26FlIQCEg9dinlSmBlIPY1YCLBsYNT2K3YB43GF2ZK4JEj6l479iElsmaeevvbKpgnen29uteORhNJmMJeW6vutbAPKZEp7FZ0u6aQHz2q7q3YB43GF+aEHi3sQUELe7jgGYrRjl0TSWjHHlQiR9gjIY8ddIxdE5loYQ8qkSPs2rFrNOGLFvagEpCsmLAg0gZPrdgHH7S3t1NVVUWLOflKExAcDgd5eXnYrbAotBb2oKKFPVxwdeyxsdZe6NeDqqoqkpKSKCgoQERQv0KJlJLa2lqqqqooLCwMdXP6Rgt7UIm8UIzdDjYLdstV2CMsDNPS0sKwYcO0qAcQIQTDhg2zzq8gT2GPsHM83LCgAvrAFHYrunVwHzy14hhBH2hRDzyW+ky1Yw8qkSfsVhVF08G0t2s3o4k8tLAHFS3s4YLriW7VPpxAJBpLo1VXV3PppZf2uu2TTz7JcbOyIXD++edTZ2Y/nSiY57cW9qAQecJu1VCMq0vXjj0kdHZ29vt/cnJyeOutt3rdxlPYV65cSWpqar/fy9LYbOq81rVigkLkZMWYKV9Wdbt2O0RFqQp4kSzsd94JpaWB3WdxMTz5ZK+bVFRUMH/+fGbMmMHGjRuZNGkSL7/8MhMnTuSKK67ggw8+YOnSpcyaNYvbbruNmpoa4uPjee655xg/fjx79+7l6quvprGxkcUuq9JXVFSwcOFCtm7dSmdnJ/fccw+rVq3CZrNx8803I6WkurqauXPnkpGRwdq1aykoKKCkpISMjAyeeOIJXnjhBQBuuukm7rzzTioqKliwYAGnn346n332Gbm5ubz77rvEWV0M4+Od6w1YvS9hjnbs4YQp6Fa9OIU5O3bs4NZbb6WsrIzk5GR+byxtNmzYMDZu3MiVV17JLbfcwm9/+1s2bNjA448/zq233grAHXfcwZIlS9iyZQvZ2dle9798+XIqKiooLS1l8+bNXHPNNdx+++3k5OSwdu1a1q5d67b9hg0bePHFF1m3bh1ffPEFzz33HF999RUAu3bt4rbbbuPrr78mNTWVFStWDOEnEyTMOHt0tLpphozI+XStHmMHJexNTZHt2Ptw1kNJfn4+p512GgDXXnstv/nNbwC44oorAGhsbOSzzz7jsssu6/6fVmNx8X//+9/d4nrddddxzz339Nj/mjVr+NGPfkS0IVrp6em9tufTTz/loosuIsEokHXxxRfzySefsGjRIgoLCykuLgZgxowZVFRUDLTb4YMp7NqtDzla2MMJ84S3ch/CGM/0QPOxKaxdXV2kpqZS6iNUFMz0wliXcyAqKorm5uagvfeQoYU9aOhQTDhhOvVIduwhZN++fXz++ecAvPrqq5x++ulurycnJ1NYWMibb74JqNmdmzZtAuC0007j9ddfB+CVV17xuv9zzz2XZ599lo6ODgCOGAOFSUlJHDOXPHThjDPO4J133uH48eM0NTXx17/+lTPOOCMAPQ1TtLAHjcgTdiu7Xe3Yh5SioiKefvppJkyYwNGjR1myZEmPbV555RWef/55pk6dyqRJk3j33XcBeOqpp3j66aeZMmUK+/d7X6v9pptuYuTIkZx88slMnTqVV199FYBbbrmF+fPnM3fuXLftp0+fzg9/+ENmz57NnDlzuOmmm5g2bVqAex1GmMKujcvQI6Uc8A34BbAfKDVu5/vzfzNmzJABp7NTSpDywgsDv+9gMWuW6sMNN4S6JQFl27ZtoW6C3Lt3r5w0aVKomxFwwuGz9ZtFi9T5XVwc6pZYFqBE+qGxgYix/1pK+XgA9jM4bDY10m5lt6tDMZpIRodigkbkhGJA5YJbWdh1KGbIKCgoYOvWraFuxomNFvagEQhh/7EQYrMQ4gUhRJqvjYQQtwghSoQQJTU1NQF4Wy/ExOjBU40mXNHCHjT6FHYhxBohxFYvt8XAM8BooBg4APzK136klMullDOllDOHDx8esA64MWKEulkV7dg1kYwW9qDRZ4xdSvk9f3YkhHgOeG/QLRoMH30EyckhbcKg0I5dE8loYQ8agwrFCCFc51ZfBIQ2iJmTA0bVPUuiSwpoIhljIpgW9qFnsDH2/yeE2CKE2AzMBX4SgDaduJgnvHbsAaWurq67LsxA8KzO6IuPPvqIhQsX9rpNaWkpK1euHHBbLI127EFjUMIupbxOSjlFSnmylHKRlPJAoBp2QqJDMUNCsITdH7Swo8/vIBA5tWIigRNg8PTBv3/NtuqGgO5zYk4y//fCST5fX7ZsGeXl5RQXF3Puuefy2GOP8dhjj/HGG2/Q2trKRRddxIMPPkhTUxOXX345VVVVdHZ28rOf/YxDhw71KLvryqpVq7jzzjuJj493K1Gwfv167rjjDlpaWoiLi+PFF1+ksLCQn//85zQ3N/Ppp59y7733UlhY2GO7oqKigH4+YYN27EFDC3s4oR37kPDoo4+ydevW7uJeq1evZteuXaxfvx4pJYsWLeLjjz+mpqaGnJwc3n//fQDq6+tJSUnhiSeeYO3atWRkZLjtt6WlhZtvvpl//vOfjBkzprtKJMD48eP55JNPiI6OZs2aNdx3332sWLGChx56iJKSEn73u98B0NDQ4HW7iEQLe9DQwh5OnACDp70562CxevVqVq9e3V2XpbGxkV27dnHGGWfw05/+lHvuuYeFCxf2WZBr+/btFBYWMnbsWECVAl6+fDmgLgrXX389u3btQghBe3u71334u11EoIU9aETWzFOrowdPg4KUknvvvZfS0lJKS0vZvXs3N954I+PGjWPjxo1MmTKFBx54gIceemjA7/Gzn/2MuXPnsnXrVv7+97/TYq4cNMDtIgIt7EFDC3s4cQI49lDgWTb3vPPO44UXXqCxsRGA/fv3c/jwYaqrq4mPj+faa6/l7rvvZuPGjV7/32T8+PFUVFRQXl4OwGuvvdb9Wn19Pbm5uQC89NJLPtvia7uIRAt70NDCHk5oxz4kDBs2jNNOO43Jkydz9913M2/ePK6++mpOPfVUpkyZwqWXXsqxY8fYsmULs2fPpri4mAcffJAHHngA8F121+FwsHz5ci644AKmT5/OCJdZz0uXLuXee+9l2rRp3fXZAebOncu2bdsoLi7mL3/5i8/tIpIJE+Cuu2DevFC3JOIRqhJkcJk5c6YsKSkJ+vuGPUePwqOPwn//t3Nx7gigrKyMCRMmhLoZEYn+bE8shBAbpJQz+9pOD56GE2lp8MtfhroVGo3G4uhQjEaj0UQYWtg1QSEUIb9IR3+mGl9oYdcMOQ6Hg9raWi1EAURKSW1tLQ490K7xgo6xa4acvLw8qqqqGLIFVk5QHA4HeXl5oW6GJgzRwq4Zcux2O4WFhaFuhkZzwqBDMRqNRhNhaGHXaDSaCEMLu0aj0UQYIZl5KoSoAb4Z4L9nAN8GsDmhRPclfImk/ui+hCcD6ctJUsrhfW0UEmEfDEKIEn+m1FoB3ZfwJZL6o/sSngxlX3QoRqPRaCIMLewajUYTYVhR2JeHugEBRPclfImk/ui+hCdD1hfLxdg1Go1G0ztWdOwajUaj6QUt7BqNRhNhWErYhRDzhRA7hBC7hRDLQt2e/iCEyBdCrBVCbBNCfC2EuMN4Pl0I8YEQYpdxnxbqtvqLECJKCPGVEOI943GhEGKdcXz+IoSICXUb/UEIkSqEeEsIsV0IUSaEONWqx0UI8RPj/NoqhHhNCOGw0nERQrwghDgshNjq8pzXYyEUvzH6tVkIMT10Le+Jj748Zpxnm4UQfxVCpLq8dq/Rlx1CiPMG896WEXYhRBTwNLAAmAhcJYSYGNpW9YsO4KdSyonAKcBtRvuXAR9KKccCHxqPrcIdQJnL418Cv5ZSjgGOAjeGpFX95ylglZRyPDAV1SfLHRchRC5wOzBTSjkZiAKuxFrH5SVgvsdzvo7FAmCscbsFeCZIbfSXl+jZlw+AyVLKk4GdwL0AhhZcCUwy/uf3huYNCMsIOzAb2C2l3COlbANeBxaHuE1+I6U8IKXcaPx9DCUeuag+/MnY7E/A90PTwv4hhMgDLgD+aDwWwDnAW8YmluiLECIFOBN4HkBK2SalrMOixwVVsTVOCBENxAMHsNBxkVJ+DBzxeNrXsVgMvCwVXwCpQojs4LS0b7z1RUq5Wkpprlr+BWDWXV4MvC6lbJVS7gV2ozRvQFhJ2HOBSpfHVcZzlkMIUQBMA9YBmVLKA8ZLB4HMEDWrvzwJLAW6jMfDgDqXk9Yqx6cQqAFeNMJKfxRCJGDB4yKl3A88DuxDCXo9sAFrHhdXfB0Lq2vCDcD/Gn8HtC9WEvaIQAiRCKwA7pRSNri+JlXuadjnnwohFgKHpZQbQt2WABANTAeekVJOA5rwCLtY6LikoZxfIZADJNAzFGBprHIs+kIIcT8qPPvKUOzfSsK+H8h3eZxnPGcZhBB2lKi/IqV823j6kPnz0bg/HKr29YPTgEVCiApUSOwcVJw61QgBgHWOTxVQJaVcZzx+CyX0Vjwu3wP2SilrpJTtwNuoY2XF4+KKr2NhSU0QQvwQWAhcI50TiQLaFysJ+5fAWGOEPwY10PC3ELfJb4wY9PNAmZTyCZeX/gZcb/x9PfBusNvWX6SU90op86SUBajj8E8p5TXAWuBSYzOr9OUgUCmEKDKe+i6wDQseF1QI5hQhRLxxvpl9sdxx8cDXsfgb8AMjO+YUoN4lZBOWCCHmo0KYi6SUx11e+htwpRAiVghRiBoQXj/gN5JSWuYGnI8aSS4H7g91e/rZ9tNRPyE3A6XG7XxUbPpDYBewBkgPdVv72a+zgfeMv0cZJ+Nu4E0gNtTt87MPxUCJcWzeAdKselyAB4HtwFbgf4BYKx0X4DXU+EA76tfUjb6OBSBQmXLlwBZUNlDI+9BHX3ajYummBvzBZfv7jb7sABYM5r11SQGNRqOJMKwUitFoNBqNH2hh12g0mghDC7tGo9FEGFrYNRqNJsLQwq7RaDQRhhZ2jUajiTC0sGs0Gk2E8f8BOkqb9/Ip9m4AAAAASUVORK5CYII="/>
              <p:cNvSpPr>
                <a:spLocks noChangeAspect="1" noChangeArrowheads="1"/>
              </p:cNvSpPr>
              <p:nvPr/>
            </p:nvSpPr>
            <p:spPr bwMode="auto">
              <a:xfrm>
                <a:off x="168275" y="-144463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03819" y="-144463"/>
                <a:ext cx="3562350" cy="2514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41919" y="2278577"/>
                <a:ext cx="3600450" cy="2514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41919" y="4793177"/>
                <a:ext cx="3600450" cy="2514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모서리가 둥근 직사각형 9"/>
            <p:cNvSpPr/>
            <p:nvPr/>
          </p:nvSpPr>
          <p:spPr>
            <a:xfrm>
              <a:off x="639971" y="1597492"/>
              <a:ext cx="2068038" cy="38179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회귀분석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65" y="1909458"/>
            <a:ext cx="1986686" cy="140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2359540" y="1533720"/>
            <a:ext cx="1986685" cy="366543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MLP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11" y="1914745"/>
            <a:ext cx="2029657" cy="144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4347744" y="1548201"/>
            <a:ext cx="2076092" cy="366544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Simple RNN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555" y="1901696"/>
            <a:ext cx="2074065" cy="147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6425829" y="1535152"/>
            <a:ext cx="2076092" cy="366544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GRU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675" y="1856245"/>
            <a:ext cx="2069978" cy="146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모서리가 둥근 직사각형 40"/>
          <p:cNvSpPr/>
          <p:nvPr/>
        </p:nvSpPr>
        <p:spPr>
          <a:xfrm>
            <a:off x="8511675" y="1546136"/>
            <a:ext cx="2076092" cy="366544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LSTM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410" y="6169951"/>
            <a:ext cx="160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RMSE: 16.95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48932" y="6169591"/>
            <a:ext cx="160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RMSE: 13.55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08284" y="6159034"/>
            <a:ext cx="160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RMSE: 12.62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11262" y="6159034"/>
            <a:ext cx="160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RMSE: 10.93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817021" y="6147159"/>
            <a:ext cx="160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RMSE: 11.51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611517" y="2207141"/>
            <a:ext cx="160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팔당</a:t>
            </a:r>
            <a:r>
              <a:rPr lang="ko-KR" altLang="en-US" dirty="0"/>
              <a:t>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611517" y="3834437"/>
            <a:ext cx="160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노량진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611517" y="5243322"/>
            <a:ext cx="160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가양</a:t>
            </a:r>
            <a:endParaRPr lang="ko-KR" altLang="en-US" dirty="0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96" y="3266714"/>
            <a:ext cx="2086557" cy="145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21" y="4624750"/>
            <a:ext cx="2111693" cy="147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88" y="3300823"/>
            <a:ext cx="2056891" cy="143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403" y="4648500"/>
            <a:ext cx="2086557" cy="145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288" y="3316089"/>
            <a:ext cx="2059331" cy="14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60" y="4667876"/>
            <a:ext cx="2058814" cy="143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690" y="3280275"/>
            <a:ext cx="2180827" cy="152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921" y="4696588"/>
            <a:ext cx="2079732" cy="145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4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 및 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Chl</a:t>
            </a:r>
            <a:r>
              <a:rPr lang="en-US" altLang="ko-KR" dirty="0" smtClean="0"/>
              <a:t>-a </a:t>
            </a:r>
            <a:r>
              <a:rPr lang="ko-KR" altLang="en-US" dirty="0" smtClean="0"/>
              <a:t>의 변화 추세와 큰 값을 잘 예측함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회귀분석</a:t>
            </a:r>
            <a:r>
              <a:rPr lang="en-US" altLang="ko-KR" dirty="0" smtClean="0"/>
              <a:t>, ARIMA</a:t>
            </a:r>
            <a:r>
              <a:rPr lang="ko-KR" altLang="en-US" dirty="0" smtClean="0"/>
              <a:t>의 지연예측과 비교됨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데이터가 더 모일 경우 </a:t>
            </a:r>
            <a:r>
              <a:rPr lang="en-US" altLang="ko-KR" dirty="0" smtClean="0"/>
              <a:t>RMSE</a:t>
            </a:r>
            <a:r>
              <a:rPr lang="ko-KR" altLang="en-US" dirty="0" smtClean="0"/>
              <a:t>를 더 줄일 수 있을 것으로 기대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학습을 진행하며 </a:t>
            </a:r>
            <a:r>
              <a:rPr lang="en-US" altLang="ko-KR" dirty="0" smtClean="0"/>
              <a:t>Validation set</a:t>
            </a:r>
            <a:r>
              <a:rPr lang="ko-KR" altLang="en-US" dirty="0" smtClean="0"/>
              <a:t>의 비율을 줄이면서 </a:t>
            </a:r>
            <a:r>
              <a:rPr lang="en-US" altLang="ko-KR" dirty="0" err="1" smtClean="0"/>
              <a:t>trainging</a:t>
            </a:r>
            <a:r>
              <a:rPr lang="en-US" altLang="ko-KR" dirty="0" smtClean="0"/>
              <a:t> set </a:t>
            </a:r>
            <a:r>
              <a:rPr lang="ko-KR" altLang="en-US" dirty="0" smtClean="0"/>
              <a:t>의 크기를 조금씩 늘릴 때마다 </a:t>
            </a:r>
            <a:r>
              <a:rPr lang="en-US" altLang="ko-KR" dirty="0" smtClean="0"/>
              <a:t>RMSE</a:t>
            </a:r>
            <a:r>
              <a:rPr lang="ko-KR" altLang="en-US" dirty="0" smtClean="0"/>
              <a:t>가 크게 줄어들었음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 값의 예측 성능이 좋으므로 </a:t>
            </a:r>
            <a:r>
              <a:rPr lang="ko-KR" altLang="en-US" dirty="0" err="1" smtClean="0"/>
              <a:t>녹조</a:t>
            </a:r>
            <a:r>
              <a:rPr lang="ko-KR" altLang="en-US" dirty="0" smtClean="0"/>
              <a:t> 예측에 활용 가능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--------------------------------------------------------------------------------</a:t>
            </a:r>
          </a:p>
          <a:p>
            <a:pPr lvl="1"/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Hyperparameter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tuning </a:t>
            </a:r>
          </a:p>
          <a:p>
            <a:pPr lvl="1"/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Staful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RNN 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적용시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예측력 향상 기대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8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</TotalTime>
  <Words>582</Words>
  <Application>Microsoft Office PowerPoint</Application>
  <PresentationFormat>사용자 지정</PresentationFormat>
  <Paragraphs>112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데이터 기반 한강 수질 예측</vt:lpstr>
      <vt:lpstr>연구의 필요성 및 목적</vt:lpstr>
      <vt:lpstr>Input변수 </vt:lpstr>
      <vt:lpstr>모형</vt:lpstr>
      <vt:lpstr>결과 </vt:lpstr>
      <vt:lpstr>요약 및 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 빅데이터 분석 및 서비스 개발</dc:title>
  <dc:creator>Sung Won Kang</dc:creator>
  <cp:lastModifiedBy>KEI</cp:lastModifiedBy>
  <cp:revision>337</cp:revision>
  <cp:lastPrinted>2017-06-28T06:21:50Z</cp:lastPrinted>
  <dcterms:created xsi:type="dcterms:W3CDTF">2017-03-13T05:01:48Z</dcterms:created>
  <dcterms:modified xsi:type="dcterms:W3CDTF">2018-10-04T04:54:56Z</dcterms:modified>
</cp:coreProperties>
</file>