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450" r:id="rId3"/>
    <p:sldId id="454" r:id="rId4"/>
    <p:sldId id="453" r:id="rId5"/>
    <p:sldId id="451" r:id="rId6"/>
    <p:sldId id="445" r:id="rId7"/>
    <p:sldId id="446" r:id="rId8"/>
    <p:sldId id="452" r:id="rId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89055" autoAdjust="0"/>
  </p:normalViewPr>
  <p:slideViewPr>
    <p:cSldViewPr snapToGrid="0" snapToObjects="1">
      <p:cViewPr varScale="1">
        <p:scale>
          <a:sx n="74" d="100"/>
          <a:sy n="74" d="100"/>
        </p:scale>
        <p:origin x="-120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2018-05-09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2018-05-09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데이터 기반 한강 수질 예측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2018. </a:t>
            </a:r>
            <a:r>
              <a:rPr kumimoji="1" lang="en-US" altLang="ko-KR" dirty="0" smtClean="0"/>
              <a:t>05. 10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빅데이터과</a:t>
            </a:r>
            <a:r>
              <a:rPr kumimoji="1" lang="ko-KR" altLang="en-US" dirty="0" err="1"/>
              <a:t>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progress seminar</a:t>
            </a:r>
          </a:p>
          <a:p>
            <a:r>
              <a:rPr kumimoji="1" lang="ko-KR" altLang="en-US" dirty="0" smtClean="0"/>
              <a:t>홍 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589176"/>
              </p:ext>
            </p:extLst>
          </p:nvPr>
        </p:nvGraphicFramePr>
        <p:xfrm>
          <a:off x="3380053" y="2164443"/>
          <a:ext cx="2057400" cy="4191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freq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섬강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노량진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팔당댐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삼봉리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안성천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임진강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아라천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안양천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가평천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공릉천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0311" y="1404039"/>
            <a:ext cx="271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자료 대상 </a:t>
            </a:r>
            <a:r>
              <a:rPr lang="ko-KR" altLang="en-US" dirty="0" err="1" smtClean="0"/>
              <a:t>위치별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19926"/>
              </p:ext>
            </p:extLst>
          </p:nvPr>
        </p:nvGraphicFramePr>
        <p:xfrm>
          <a:off x="6302828" y="2165350"/>
          <a:ext cx="2057400" cy="4191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freq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노량진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섬강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팔당댐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안성천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삼봉리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임진강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경안천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안양천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중랑천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가평천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공릉천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02828" y="1404038"/>
            <a:ext cx="271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 </a:t>
            </a:r>
            <a:r>
              <a:rPr lang="ko-KR" altLang="en-US" dirty="0" smtClean="0"/>
              <a:t>자료 대상 </a:t>
            </a:r>
            <a:r>
              <a:rPr lang="ko-KR" altLang="en-US" dirty="0" err="1" smtClean="0"/>
              <a:t>위치별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057" y="2107363"/>
            <a:ext cx="269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2010-01-07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2017-12-30 </a:t>
            </a:r>
            <a:r>
              <a:rPr lang="ko-KR" altLang="en-US" dirty="0" smtClean="0"/>
              <a:t>까지 전체 </a:t>
            </a:r>
            <a:r>
              <a:rPr lang="ko-KR" altLang="en-US" dirty="0" err="1" smtClean="0"/>
              <a:t>있어야할</a:t>
            </a:r>
            <a:r>
              <a:rPr lang="ko-KR" altLang="en-US" dirty="0" smtClean="0"/>
              <a:t> 자료 수 </a:t>
            </a:r>
            <a:r>
              <a:rPr lang="en-US" altLang="ko-KR" dirty="0" smtClean="0"/>
              <a:t>: 417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90857" y="2754085"/>
            <a:ext cx="328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TOC, </a:t>
            </a:r>
            <a:r>
              <a:rPr lang="en-US" altLang="ko-KR" sz="1200" dirty="0" err="1" smtClean="0"/>
              <a:t>Penol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missing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90854" y="3169193"/>
            <a:ext cx="328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TOC, </a:t>
            </a:r>
            <a:r>
              <a:rPr lang="en-US" altLang="ko-KR" sz="1200" dirty="0" err="1" smtClean="0"/>
              <a:t>Penol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missing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490857" y="3419841"/>
            <a:ext cx="328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TOC, </a:t>
            </a:r>
            <a:r>
              <a:rPr lang="en-US" altLang="ko-KR" sz="1200" dirty="0" err="1" smtClean="0"/>
              <a:t>Penol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missing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490857" y="3598200"/>
            <a:ext cx="328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</a:t>
            </a:r>
            <a:r>
              <a:rPr lang="en-US" altLang="ko-KR" sz="1200" dirty="0" err="1" smtClean="0"/>
              <a:t>Penol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missing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490854" y="3809883"/>
            <a:ext cx="328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TOC, </a:t>
            </a:r>
            <a:r>
              <a:rPr lang="en-US" altLang="ko-KR" sz="1200" dirty="0" err="1" smtClean="0"/>
              <a:t>Penol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missing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490857" y="4024584"/>
            <a:ext cx="3287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</a:t>
            </a:r>
            <a:r>
              <a:rPr lang="en-US" altLang="ko-KR" sz="1000" dirty="0" err="1" smtClean="0"/>
              <a:t>Penol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Tcol</a:t>
            </a:r>
            <a:r>
              <a:rPr lang="en-US" altLang="ko-KR" sz="1000" dirty="0" smtClean="0"/>
              <a:t>, DTN, NH3N, DTP, </a:t>
            </a:r>
            <a:r>
              <a:rPr lang="en-US" altLang="ko-KR" sz="1000" dirty="0" err="1" smtClean="0"/>
              <a:t>Phosph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Chl</a:t>
            </a:r>
            <a:r>
              <a:rPr lang="en-US" altLang="ko-KR" sz="1000" dirty="0" smtClean="0"/>
              <a:t>-a, </a:t>
            </a:r>
            <a:r>
              <a:rPr lang="en-US" altLang="ko-KR" sz="1000" dirty="0" err="1" smtClean="0"/>
              <a:t>fetalCo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관측값</a:t>
            </a:r>
            <a:r>
              <a:rPr lang="ko-KR" altLang="en-US" sz="1000" dirty="0" smtClean="0"/>
              <a:t> 없음 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90854" y="4637197"/>
            <a:ext cx="328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&lt;- TOC, </a:t>
            </a:r>
            <a:r>
              <a:rPr lang="en-US" altLang="ko-KR" sz="1200" dirty="0" err="1" smtClean="0"/>
              <a:t>Penol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missing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964382" y="5244147"/>
            <a:ext cx="2340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TOC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missing </a:t>
            </a:r>
            <a:r>
              <a:rPr lang="ko-KR" altLang="en-US" dirty="0" smtClean="0"/>
              <a:t>이 있는 자료들은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월부터 제대로 관측되기 시작됨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086" y="3558340"/>
            <a:ext cx="269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2011-09-10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2017-12-30 </a:t>
            </a:r>
            <a:r>
              <a:rPr lang="ko-KR" altLang="en-US" dirty="0" smtClean="0"/>
              <a:t>까지 전체 </a:t>
            </a:r>
            <a:r>
              <a:rPr lang="ko-KR" altLang="en-US" dirty="0" err="1" smtClean="0"/>
              <a:t>있어야할</a:t>
            </a:r>
            <a:r>
              <a:rPr lang="ko-KR" altLang="en-US" dirty="0" smtClean="0"/>
              <a:t> 자료 수 </a:t>
            </a:r>
            <a:r>
              <a:rPr lang="en-US" altLang="ko-KR" dirty="0" smtClean="0"/>
              <a:t>: 330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15091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TOC </a:t>
            </a:r>
            <a:r>
              <a:rPr lang="ko-KR" altLang="en-US" dirty="0" smtClean="0"/>
              <a:t>를 설명변수로 활용하는 것을 포기하고 </a:t>
            </a:r>
            <a:r>
              <a:rPr lang="en-US" altLang="ko-KR" dirty="0" smtClean="0"/>
              <a:t>2010-1</a:t>
            </a:r>
            <a:r>
              <a:rPr lang="ko-KR" altLang="en-US" dirty="0" smtClean="0"/>
              <a:t>월부터 분석 </a:t>
            </a:r>
            <a:r>
              <a:rPr lang="en-US" altLang="ko-KR" dirty="0" smtClean="0"/>
              <a:t>vs</a:t>
            </a:r>
            <a:r>
              <a:rPr lang="en-US" altLang="ko-KR" dirty="0"/>
              <a:t> </a:t>
            </a:r>
            <a:r>
              <a:rPr lang="en-US" altLang="ko-KR" b="1" dirty="0"/>
              <a:t>TOC </a:t>
            </a:r>
            <a:r>
              <a:rPr lang="ko-KR" altLang="en-US" b="1" dirty="0"/>
              <a:t>를 설명변수로 </a:t>
            </a:r>
            <a:r>
              <a:rPr lang="ko-KR" altLang="en-US" b="1" dirty="0" smtClean="0"/>
              <a:t>활용하</a:t>
            </a:r>
            <a:r>
              <a:rPr lang="ko-KR" altLang="en-US" b="1" dirty="0"/>
              <a:t>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2011-9-10</a:t>
            </a:r>
            <a:r>
              <a:rPr lang="ko-KR" altLang="en-US" b="1" dirty="0" smtClean="0"/>
              <a:t>부터 분석 </a:t>
            </a:r>
            <a:r>
              <a:rPr lang="en-US" altLang="ko-KR" b="1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87</a:t>
            </a:r>
            <a:r>
              <a:rPr lang="ko-KR" altLang="en-US" dirty="0" smtClean="0"/>
              <a:t>개 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설명변수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23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1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부영양화지수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2481"/>
            <a:ext cx="5743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1" y="5758543"/>
            <a:ext cx="793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환경부</a:t>
            </a:r>
            <a:r>
              <a:rPr lang="en-US" altLang="ko-KR" dirty="0" smtClean="0"/>
              <a:t>(2006), </a:t>
            </a:r>
            <a:r>
              <a:rPr lang="ko-KR" altLang="en-US" dirty="0" err="1" smtClean="0"/>
              <a:t>물환경종합평가방법</a:t>
            </a:r>
            <a:r>
              <a:rPr lang="ko-KR" altLang="en-US" dirty="0" smtClean="0"/>
              <a:t> 개발 조사연구</a:t>
            </a:r>
            <a:r>
              <a:rPr lang="en-US" altLang="ko-KR" dirty="0" smtClean="0"/>
              <a:t>(III) </a:t>
            </a:r>
            <a:r>
              <a:rPr lang="ko-KR" altLang="en-US" dirty="0" smtClean="0"/>
              <a:t>최종보고서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부영양화조사</a:t>
            </a:r>
            <a:r>
              <a:rPr lang="ko-KR" altLang="en-US" dirty="0" smtClean="0"/>
              <a:t> 및 평가체계 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91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선행연구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한국정보화진흥원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낙동강 유역 </a:t>
            </a:r>
            <a:r>
              <a:rPr lang="ko-KR" altLang="en-US" dirty="0" err="1" smtClean="0"/>
              <a:t>녹조</a:t>
            </a:r>
            <a:r>
              <a:rPr lang="ko-KR" altLang="en-US" dirty="0" smtClean="0"/>
              <a:t> 발생 예측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SVM, Random forest, RNN, </a:t>
            </a:r>
            <a:r>
              <a:rPr lang="ko-KR" altLang="en-US" dirty="0" smtClean="0"/>
              <a:t>선형회귀모형</a:t>
            </a:r>
            <a:endParaRPr lang="en-US" altLang="ko-KR" dirty="0" smtClean="0"/>
          </a:p>
          <a:p>
            <a:r>
              <a:rPr lang="en-US" altLang="ko-KR" dirty="0" err="1" smtClean="0"/>
              <a:t>Rankovic</a:t>
            </a:r>
            <a:r>
              <a:rPr lang="en-US" altLang="ko-KR" dirty="0" smtClean="0"/>
              <a:t> et al. (2012) </a:t>
            </a:r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기반 </a:t>
            </a:r>
            <a:r>
              <a:rPr lang="en-US" altLang="ko-KR" dirty="0" err="1" smtClean="0"/>
              <a:t>Gruža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저수지 용존산소량 예측</a:t>
            </a:r>
            <a:endParaRPr lang="en-US" altLang="ko-KR" dirty="0" smtClean="0"/>
          </a:p>
          <a:p>
            <a:r>
              <a:rPr lang="en-US" altLang="ko-KR" dirty="0" smtClean="0"/>
              <a:t>Xu et al. (2012)</a:t>
            </a:r>
          </a:p>
          <a:p>
            <a:pPr lvl="1"/>
            <a:r>
              <a:rPr lang="ko-KR" altLang="en-US" dirty="0" smtClean="0"/>
              <a:t>시공간분석 기반 </a:t>
            </a:r>
            <a:r>
              <a:rPr lang="en-US" altLang="ko-KR" dirty="0" err="1" smtClean="0"/>
              <a:t>Zhangweinan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 용존산소량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4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수질 </a:t>
            </a:r>
            <a:r>
              <a:rPr lang="ko-KR" altLang="en-US" dirty="0" err="1" smtClean="0"/>
              <a:t>일반측정망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err="1" smtClean="0"/>
              <a:t>물환경정보시스템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800" b="1" dirty="0" smtClean="0"/>
              <a:t>수소이온농도</a:t>
            </a:r>
            <a:r>
              <a:rPr lang="en-US" altLang="ko-KR" sz="1800" b="1" dirty="0" smtClean="0"/>
              <a:t>(pH)</a:t>
            </a:r>
            <a:r>
              <a:rPr lang="en-US" altLang="ko-KR" sz="1800" dirty="0" smtClean="0"/>
              <a:t>, </a:t>
            </a:r>
            <a:r>
              <a:rPr lang="ko-KR" altLang="en-US" sz="1800" b="1" u="sng" dirty="0" smtClean="0">
                <a:solidFill>
                  <a:srgbClr val="C00000"/>
                </a:solidFill>
              </a:rPr>
              <a:t>용존산소량</a:t>
            </a:r>
            <a:r>
              <a:rPr lang="en-US" altLang="ko-KR" sz="1800" b="1" u="sng" dirty="0" smtClean="0">
                <a:solidFill>
                  <a:srgbClr val="C00000"/>
                </a:solidFill>
              </a:rPr>
              <a:t>(DO)</a:t>
            </a:r>
            <a:r>
              <a:rPr lang="en-US" altLang="ko-KR" sz="1800" dirty="0" smtClean="0"/>
              <a:t>, BOD, COD, </a:t>
            </a:r>
            <a:r>
              <a:rPr lang="ko-KR" altLang="en-US" sz="1800" dirty="0" smtClean="0"/>
              <a:t>부유물질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총질소</a:t>
            </a:r>
            <a:r>
              <a:rPr lang="en-US" altLang="ko-KR" sz="1800" dirty="0" smtClean="0"/>
              <a:t>(TN), </a:t>
            </a:r>
            <a:r>
              <a:rPr lang="ko-KR" altLang="en-US" sz="1800" b="1" dirty="0" smtClean="0"/>
              <a:t>총인</a:t>
            </a:r>
            <a:r>
              <a:rPr lang="en-US" altLang="ko-KR" sz="1800" b="1" dirty="0" smtClean="0"/>
              <a:t>(TP)</a:t>
            </a:r>
            <a:r>
              <a:rPr lang="en-US" altLang="ko-KR" sz="1800" dirty="0" smtClean="0"/>
              <a:t>, TOC, </a:t>
            </a:r>
            <a:r>
              <a:rPr lang="ko-KR" altLang="en-US" sz="1800" b="1" dirty="0" smtClean="0"/>
              <a:t>수온</a:t>
            </a:r>
            <a:r>
              <a:rPr lang="en-US" altLang="ko-KR" sz="1800" dirty="0" smtClean="0"/>
              <a:t>, </a:t>
            </a:r>
            <a:r>
              <a:rPr lang="ko-KR" altLang="en-US" sz="1800" b="1" dirty="0" smtClean="0"/>
              <a:t>전기전도도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총대장균군수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용존총질소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암모니아성질소</a:t>
            </a:r>
            <a:r>
              <a:rPr lang="en-US" altLang="ko-KR" sz="1800" b="1" dirty="0" smtClean="0"/>
              <a:t>(NH3-N)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질산성질소</a:t>
            </a:r>
            <a:r>
              <a:rPr lang="en-US" altLang="ko-KR" sz="1800" b="1" dirty="0" smtClean="0"/>
              <a:t>(NO3-N)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용존총인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인산염인</a:t>
            </a:r>
            <a:r>
              <a:rPr lang="en-US" altLang="ko-KR" sz="1800" dirty="0" smtClean="0"/>
              <a:t>, </a:t>
            </a:r>
            <a:r>
              <a:rPr lang="ko-KR" altLang="en-US" sz="1800" b="1" dirty="0" err="1" smtClean="0"/>
              <a:t>클로로필</a:t>
            </a:r>
            <a:r>
              <a:rPr lang="en-US" altLang="ko-KR" sz="1800" b="1" dirty="0" smtClean="0"/>
              <a:t>-a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분원성대장균군수</a:t>
            </a:r>
            <a:endParaRPr lang="en-US" altLang="ko-KR" sz="1800" dirty="0" smtClean="0"/>
          </a:p>
          <a:p>
            <a:r>
              <a:rPr lang="ko-KR" altLang="en-US" dirty="0" smtClean="0"/>
              <a:t>기상자료</a:t>
            </a:r>
            <a:endParaRPr lang="en-US" altLang="ko-KR" dirty="0" smtClean="0"/>
          </a:p>
          <a:p>
            <a:pPr lvl="1"/>
            <a:r>
              <a:rPr lang="ko-KR" altLang="en-US" sz="1800" b="1" dirty="0" smtClean="0"/>
              <a:t>강우량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습도</a:t>
            </a:r>
            <a:r>
              <a:rPr lang="en-US" altLang="ko-KR" sz="1800" b="1" dirty="0" smtClean="0"/>
              <a:t>, </a:t>
            </a:r>
            <a:r>
              <a:rPr lang="ko-KR" altLang="en-US" sz="1800" dirty="0" smtClean="0"/>
              <a:t>기온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en-US" altLang="ko-KR" dirty="0" smtClean="0"/>
              <a:t>2010-2017 </a:t>
            </a:r>
            <a:r>
              <a:rPr lang="ko-KR" altLang="en-US" dirty="0" smtClean="0"/>
              <a:t>수도권 수질 측정지역 주해상도 자료이용  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7081"/>
              </p:ext>
            </p:extLst>
          </p:nvPr>
        </p:nvGraphicFramePr>
        <p:xfrm>
          <a:off x="2419350" y="4894487"/>
          <a:ext cx="2370364" cy="18319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2218"/>
                <a:gridCol w="948146"/>
              </a:tblGrid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가용자료 개수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측정소 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400</a:t>
                      </a:r>
                      <a:r>
                        <a:rPr lang="ko-KR" altLang="en-US" sz="1100" u="none" strike="noStrike" dirty="0">
                          <a:effectLst/>
                        </a:rPr>
                        <a:t>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350-400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300-350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200-300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151</a:t>
                      </a:r>
                      <a:r>
                        <a:rPr lang="ko-KR" altLang="en-US" sz="1100" u="none" strike="noStrike">
                          <a:effectLst/>
                        </a:rPr>
                        <a:t>미만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1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0457" y="4927144"/>
            <a:ext cx="524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350</a:t>
            </a:r>
            <a:r>
              <a:rPr lang="ko-KR" altLang="en-US" dirty="0" smtClean="0"/>
              <a:t>개 이상의 자료를 사용 가능한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 측정소 대상으로 예측 진행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나머지 자료는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설명변수로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RNN, GRU (or LSTM)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KNN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시공간자료분석모</a:t>
            </a:r>
            <a:r>
              <a:rPr lang="ko-KR" altLang="en-US" dirty="0"/>
              <a:t>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AutoEncoder</a:t>
            </a:r>
            <a:endParaRPr lang="en-US" altLang="ko-KR" dirty="0" smtClean="0"/>
          </a:p>
          <a:p>
            <a:r>
              <a:rPr lang="ko-KR" altLang="en-US" dirty="0" smtClean="0"/>
              <a:t>분석언어</a:t>
            </a:r>
            <a:r>
              <a:rPr lang="en-US" altLang="ko-KR" dirty="0" smtClean="0"/>
              <a:t>: python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r>
              <a:rPr lang="ko-KR" altLang="en-US" dirty="0" smtClean="0"/>
              <a:t>선형회귀모형</a:t>
            </a:r>
            <a:r>
              <a:rPr lang="en-US" altLang="ko-KR" dirty="0" smtClean="0"/>
              <a:t>, VARMA </a:t>
            </a:r>
            <a:r>
              <a:rPr lang="ko-KR" altLang="en-US" dirty="0" smtClean="0"/>
              <a:t>대비 우수한 예측 결과 예상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5515" y="2144194"/>
            <a:ext cx="2024743" cy="2034302"/>
            <a:chOff x="6897189" y="413085"/>
            <a:chExt cx="4656936" cy="4269824"/>
          </a:xfrm>
        </p:grpSpPr>
        <p:grpSp>
          <p:nvGrpSpPr>
            <p:cNvPr id="5" name="그룹 4"/>
            <p:cNvGrpSpPr/>
            <p:nvPr/>
          </p:nvGrpSpPr>
          <p:grpSpPr>
            <a:xfrm>
              <a:off x="6897189" y="413085"/>
              <a:ext cx="990110" cy="4269824"/>
              <a:chOff x="5551641" y="1889209"/>
              <a:chExt cx="990110" cy="4269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419346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3041337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직선 화살표 연결선 7"/>
              <p:cNvCxnSpPr>
                <a:stCxn id="6" idx="0"/>
                <a:endCxn id="7" idx="4"/>
              </p:cNvCxnSpPr>
              <p:nvPr/>
            </p:nvCxnSpPr>
            <p:spPr>
              <a:xfrm flipV="1">
                <a:off x="5933594" y="3833425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1889209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직사각형 9"/>
              <p:cNvSpPr/>
              <p:nvPr/>
            </p:nvSpPr>
            <p:spPr>
              <a:xfrm>
                <a:off x="6271721" y="2825313"/>
                <a:ext cx="270030" cy="2700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구부러진 연결선 10"/>
              <p:cNvCxnSpPr/>
              <p:nvPr/>
            </p:nvCxnSpPr>
            <p:spPr>
              <a:xfrm rot="16200000" flipH="1">
                <a:off x="5954730" y="3048383"/>
                <a:ext cx="396044" cy="381952"/>
              </a:xfrm>
              <a:prstGeom prst="curvedConnector4">
                <a:avLst>
                  <a:gd name="adj1" fmla="val -57721"/>
                  <a:gd name="adj2" fmla="val 134459"/>
                </a:avLst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7" idx="0"/>
                <a:endCxn id="9" idx="4"/>
              </p:cNvCxnSpPr>
              <p:nvPr/>
            </p:nvCxnSpPr>
            <p:spPr>
              <a:xfrm flipV="1">
                <a:off x="5933594" y="2681297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타원 12"/>
                  <p:cNvSpPr/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2400" b="1" dirty="0"/>
                  </a:p>
                </p:txBody>
              </p:sp>
            </mc:Choice>
            <mc:Fallback xmlns="">
              <p:sp>
                <p:nvSpPr>
                  <p:cNvPr id="14" name="타원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641" y="5366945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/>
              <p:cNvCxnSpPr>
                <a:stCxn id="13" idx="0"/>
                <a:endCxn id="6" idx="4"/>
              </p:cNvCxnSpPr>
              <p:nvPr/>
            </p:nvCxnSpPr>
            <p:spPr>
              <a:xfrm flipV="1">
                <a:off x="5933594" y="4985553"/>
                <a:ext cx="0" cy="38139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887299" y="2537320"/>
              <a:ext cx="3666826" cy="174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sz="1200" dirty="0" smtClean="0"/>
                <a:t>k-means</a:t>
              </a:r>
              <a:r>
                <a:rPr lang="en-US" altLang="ko-KR" dirty="0" smtClean="0"/>
                <a:t>, </a:t>
              </a:r>
              <a:r>
                <a:rPr lang="ko-KR" altLang="en-US" sz="1200" dirty="0" smtClean="0"/>
                <a:t>시공간자료분석</a:t>
              </a:r>
              <a:endParaRPr lang="en-US" altLang="ko-KR" sz="12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37984" y="1457402"/>
              <a:ext cx="2645825" cy="109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ANN, RNN </a:t>
              </a:r>
              <a:r>
                <a:rPr lang="en-US" altLang="ko-KR" sz="1400" dirty="0"/>
                <a:t>,</a:t>
              </a:r>
              <a:r>
                <a:rPr lang="en-US" altLang="ko-KR" sz="1400" dirty="0" smtClean="0"/>
                <a:t> GRU </a:t>
              </a:r>
              <a:endParaRPr lang="ko-KR" altLang="en-US" sz="1400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36" y="1953781"/>
            <a:ext cx="4359936" cy="259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8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예상소요기간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자료수집 및 전처리 </a:t>
            </a:r>
            <a:r>
              <a:rPr lang="en-US" altLang="ko-KR" dirty="0" smtClean="0"/>
              <a:t>; 3</a:t>
            </a:r>
            <a:r>
              <a:rPr lang="ko-KR" altLang="en-US" dirty="0" smtClean="0"/>
              <a:t>월</a:t>
            </a:r>
            <a:endParaRPr lang="en-US" altLang="ko-KR" dirty="0"/>
          </a:p>
          <a:p>
            <a:pPr lvl="1"/>
            <a:r>
              <a:rPr lang="ko-KR" altLang="en-US" dirty="0" smtClean="0"/>
              <a:t>도메인 분석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결측값</a:t>
            </a:r>
            <a:r>
              <a:rPr lang="ko-KR" altLang="en-US" dirty="0" smtClean="0"/>
              <a:t> 보간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이상치 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대체</a:t>
            </a:r>
            <a:endParaRPr lang="en-US" altLang="ko-KR" dirty="0" smtClean="0"/>
          </a:p>
          <a:p>
            <a:r>
              <a:rPr lang="ko-KR" altLang="en-US" dirty="0" smtClean="0"/>
              <a:t>자료분석 </a:t>
            </a:r>
            <a:r>
              <a:rPr lang="en-US" altLang="ko-KR" dirty="0" smtClean="0"/>
              <a:t>; 4-8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Simple ANN, RNN ; 4-6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GRU, KNN ; 5-6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시공간자료분석 </a:t>
            </a:r>
            <a:r>
              <a:rPr lang="en-US" altLang="ko-KR" dirty="0" smtClean="0"/>
              <a:t>; 5-6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중간보고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AutoEncoder</a:t>
            </a:r>
            <a:r>
              <a:rPr lang="en-US" altLang="ko-KR" dirty="0" smtClean="0"/>
              <a:t> ; 7-8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보고서 작성 </a:t>
            </a:r>
            <a:r>
              <a:rPr lang="en-US" altLang="ko-KR" dirty="0" smtClean="0"/>
              <a:t>; </a:t>
            </a:r>
            <a:r>
              <a:rPr lang="en-US" altLang="ko-KR" dirty="0"/>
              <a:t>6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548</Words>
  <Application>Microsoft Office PowerPoint</Application>
  <PresentationFormat>사용자 지정</PresentationFormat>
  <Paragraphs>204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데이터 기반 한강 수질 예측</vt:lpstr>
      <vt:lpstr>전처리</vt:lpstr>
      <vt:lpstr>전처리</vt:lpstr>
      <vt:lpstr>전처리; 부영양화지수</vt:lpstr>
      <vt:lpstr>선행연구</vt:lpstr>
      <vt:lpstr>Datasets</vt:lpstr>
      <vt:lpstr>Methodology</vt:lpstr>
      <vt:lpstr>예상소요기간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284</cp:revision>
  <cp:lastPrinted>2017-06-28T06:21:50Z</cp:lastPrinted>
  <dcterms:created xsi:type="dcterms:W3CDTF">2017-03-13T05:01:48Z</dcterms:created>
  <dcterms:modified xsi:type="dcterms:W3CDTF">2018-05-09T08:56:04Z</dcterms:modified>
</cp:coreProperties>
</file>