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0"/>
  </p:notesMasterIdLst>
  <p:sldIdLst>
    <p:sldId id="256" r:id="rId2"/>
    <p:sldId id="445" r:id="rId3"/>
    <p:sldId id="453" r:id="rId4"/>
    <p:sldId id="450" r:id="rId5"/>
    <p:sldId id="454" r:id="rId6"/>
    <p:sldId id="455" r:id="rId7"/>
    <p:sldId id="456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7" autoAdjust="0"/>
    <p:restoredTop sz="89055" autoAdjust="0"/>
  </p:normalViewPr>
  <p:slideViewPr>
    <p:cSldViewPr snapToGrid="0" snapToObjects="1">
      <p:cViewPr>
        <p:scale>
          <a:sx n="75" d="100"/>
          <a:sy n="75" d="100"/>
        </p:scale>
        <p:origin x="-197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DA0A6E-4663-B348-AECB-A8F6C4E0942D}" type="datetimeFigureOut">
              <a:rPr kumimoji="1" lang="ko-KR" altLang="en-US" smtClean="0"/>
              <a:t>2018-06-07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243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2018-06-07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18" Type="http://schemas.openxmlformats.org/officeDocument/2006/relationships/image" Target="../media/image250.png"/><Relationship Id="rId26" Type="http://schemas.openxmlformats.org/officeDocument/2006/relationships/image" Target="../media/image33.png"/><Relationship Id="rId3" Type="http://schemas.openxmlformats.org/officeDocument/2006/relationships/image" Target="../media/image23.png"/><Relationship Id="rId21" Type="http://schemas.openxmlformats.org/officeDocument/2006/relationships/image" Target="../media/image28.png"/><Relationship Id="rId7" Type="http://schemas.openxmlformats.org/officeDocument/2006/relationships/image" Target="../media/image25.png"/><Relationship Id="rId12" Type="http://schemas.openxmlformats.org/officeDocument/2006/relationships/image" Target="../media/image190.png"/><Relationship Id="rId17" Type="http://schemas.openxmlformats.org/officeDocument/2006/relationships/image" Target="../media/image240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0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24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220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0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0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38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37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3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 smtClean="0"/>
              <a:t>데이터 기반 한강 수질 예측</a:t>
            </a: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59222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2018. 06. 07</a:t>
            </a:r>
          </a:p>
          <a:p>
            <a:r>
              <a:rPr kumimoji="1" lang="ko-KR" altLang="en-US" dirty="0" err="1" smtClean="0"/>
              <a:t>빅데이터과</a:t>
            </a:r>
            <a:r>
              <a:rPr kumimoji="1" lang="ko-KR" altLang="en-US" dirty="0" err="1"/>
              <a:t>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progress seminar</a:t>
            </a:r>
          </a:p>
          <a:p>
            <a:r>
              <a:rPr kumimoji="1" lang="ko-KR" altLang="en-US" dirty="0" smtClean="0"/>
              <a:t>홍 한 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기술통계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" y="189769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26" y="189769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4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기술통계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" y="1752124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73" y="1752124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0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기술통계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0687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20" y="169068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8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1260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60" y="1812607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6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기술통계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3" y="179609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58" y="179609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6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ANN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RNN, GRU (or LSTM)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KNN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시공간자료분석모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AutoEncoder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/>
              <a:t>분석언어</a:t>
            </a:r>
            <a:r>
              <a:rPr lang="en-US" altLang="ko-KR" dirty="0" smtClean="0"/>
              <a:t>: python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1695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Methodology; ANN, KNN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/>
              <p:cNvSpPr/>
              <p:nvPr/>
            </p:nvSpPr>
            <p:spPr>
              <a:xfrm>
                <a:off x="4230073" y="5534214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073" y="5534214"/>
                <a:ext cx="828039" cy="835203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/>
              <p:cNvSpPr/>
              <p:nvPr/>
            </p:nvSpPr>
            <p:spPr>
              <a:xfrm>
                <a:off x="3992750" y="4277807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750" y="4277807"/>
                <a:ext cx="828039" cy="83520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21" idx="4"/>
          </p:cNvCxnSpPr>
          <p:nvPr/>
        </p:nvCxnSpPr>
        <p:spPr>
          <a:xfrm flipH="1" flipV="1">
            <a:off x="4406770" y="5113010"/>
            <a:ext cx="637890" cy="4212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/>
              <p:cNvSpPr/>
              <p:nvPr/>
            </p:nvSpPr>
            <p:spPr>
              <a:xfrm>
                <a:off x="5164734" y="5549170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734" y="5549170"/>
                <a:ext cx="828039" cy="83520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/>
              <p:cNvSpPr/>
              <p:nvPr/>
            </p:nvSpPr>
            <p:spPr>
              <a:xfrm>
                <a:off x="5317121" y="4277803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" name="타원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121" y="4277803"/>
                <a:ext cx="828039" cy="83520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endCxn id="25" idx="4"/>
          </p:cNvCxnSpPr>
          <p:nvPr/>
        </p:nvCxnSpPr>
        <p:spPr>
          <a:xfrm flipH="1" flipV="1">
            <a:off x="5731141" y="5113006"/>
            <a:ext cx="261632" cy="448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/>
              <p:cNvSpPr/>
              <p:nvPr/>
            </p:nvSpPr>
            <p:spPr>
              <a:xfrm>
                <a:off x="6145160" y="5539010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7" name="타원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0" y="5539010"/>
                <a:ext cx="828039" cy="835203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6709009" y="4246491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009" y="4246491"/>
                <a:ext cx="828039" cy="83520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stCxn id="27" idx="0"/>
            <a:endCxn id="28" idx="4"/>
          </p:cNvCxnSpPr>
          <p:nvPr/>
        </p:nvCxnSpPr>
        <p:spPr>
          <a:xfrm flipV="1">
            <a:off x="6559180" y="5081694"/>
            <a:ext cx="563849" cy="45731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/>
              <p:cNvSpPr/>
              <p:nvPr/>
            </p:nvSpPr>
            <p:spPr>
              <a:xfrm>
                <a:off x="10755024" y="5520806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0" name="타원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024" y="5520806"/>
                <a:ext cx="828039" cy="83520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/>
              <p:cNvSpPr/>
              <p:nvPr/>
            </p:nvSpPr>
            <p:spPr>
              <a:xfrm>
                <a:off x="11211526" y="4277807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1,1−100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1" name="타원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526" y="4277807"/>
                <a:ext cx="828039" cy="835203"/>
              </a:xfrm>
              <a:prstGeom prst="ellipse">
                <a:avLst/>
              </a:prstGeom>
              <a:blipFill>
                <a:blip r:embed="rId10"/>
                <a:stretch>
                  <a:fillRect l="-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30" idx="0"/>
            <a:endCxn id="31" idx="4"/>
          </p:cNvCxnSpPr>
          <p:nvPr/>
        </p:nvCxnSpPr>
        <p:spPr>
          <a:xfrm flipV="1">
            <a:off x="11169044" y="5113010"/>
            <a:ext cx="456502" cy="40779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8883355" y="4569311"/>
            <a:ext cx="908147" cy="175959"/>
            <a:chOff x="5197212" y="3284984"/>
            <a:chExt cx="837808" cy="166876"/>
          </a:xfrm>
        </p:grpSpPr>
        <p:sp>
          <p:nvSpPr>
            <p:cNvPr id="54" name="타원 53"/>
            <p:cNvSpPr/>
            <p:nvPr/>
          </p:nvSpPr>
          <p:spPr>
            <a:xfrm>
              <a:off x="5197212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532678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5868144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173705" y="5956611"/>
            <a:ext cx="544516" cy="102935"/>
            <a:chOff x="5197212" y="3284984"/>
            <a:chExt cx="837808" cy="166876"/>
          </a:xfrm>
        </p:grpSpPr>
        <p:sp>
          <p:nvSpPr>
            <p:cNvPr id="51" name="타원 50"/>
            <p:cNvSpPr/>
            <p:nvPr/>
          </p:nvSpPr>
          <p:spPr>
            <a:xfrm>
              <a:off x="5197212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532678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5868144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직선 화살표 연결선 34"/>
          <p:cNvCxnSpPr>
            <a:stCxn id="20" idx="0"/>
            <a:endCxn id="25" idx="4"/>
          </p:cNvCxnSpPr>
          <p:nvPr/>
        </p:nvCxnSpPr>
        <p:spPr>
          <a:xfrm flipV="1">
            <a:off x="4644093" y="5113006"/>
            <a:ext cx="1087048" cy="4212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0" idx="0"/>
            <a:endCxn id="28" idx="4"/>
          </p:cNvCxnSpPr>
          <p:nvPr/>
        </p:nvCxnSpPr>
        <p:spPr>
          <a:xfrm flipV="1">
            <a:off x="4644093" y="5081694"/>
            <a:ext cx="2478936" cy="4525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0" idx="0"/>
            <a:endCxn id="31" idx="4"/>
          </p:cNvCxnSpPr>
          <p:nvPr/>
        </p:nvCxnSpPr>
        <p:spPr>
          <a:xfrm flipV="1">
            <a:off x="4644093" y="5113010"/>
            <a:ext cx="6981453" cy="4212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4" idx="0"/>
            <a:endCxn id="21" idx="4"/>
          </p:cNvCxnSpPr>
          <p:nvPr/>
        </p:nvCxnSpPr>
        <p:spPr>
          <a:xfrm flipH="1" flipV="1">
            <a:off x="4406770" y="5113010"/>
            <a:ext cx="1171984" cy="4361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4" idx="0"/>
            <a:endCxn id="28" idx="4"/>
          </p:cNvCxnSpPr>
          <p:nvPr/>
        </p:nvCxnSpPr>
        <p:spPr>
          <a:xfrm flipV="1">
            <a:off x="5578754" y="5081694"/>
            <a:ext cx="1544275" cy="467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4" idx="0"/>
            <a:endCxn id="31" idx="4"/>
          </p:cNvCxnSpPr>
          <p:nvPr/>
        </p:nvCxnSpPr>
        <p:spPr>
          <a:xfrm flipV="1">
            <a:off x="5578754" y="5113010"/>
            <a:ext cx="6046792" cy="4361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7" idx="0"/>
            <a:endCxn id="25" idx="4"/>
          </p:cNvCxnSpPr>
          <p:nvPr/>
        </p:nvCxnSpPr>
        <p:spPr>
          <a:xfrm flipH="1" flipV="1">
            <a:off x="5731141" y="5113006"/>
            <a:ext cx="828039" cy="4260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7" idx="0"/>
            <a:endCxn id="25" idx="4"/>
          </p:cNvCxnSpPr>
          <p:nvPr/>
        </p:nvCxnSpPr>
        <p:spPr>
          <a:xfrm flipH="1" flipV="1">
            <a:off x="5731141" y="5113006"/>
            <a:ext cx="828039" cy="4260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7" idx="0"/>
            <a:endCxn id="31" idx="4"/>
          </p:cNvCxnSpPr>
          <p:nvPr/>
        </p:nvCxnSpPr>
        <p:spPr>
          <a:xfrm flipV="1">
            <a:off x="6559180" y="5113010"/>
            <a:ext cx="5066366" cy="4260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1" idx="4"/>
          </p:cNvCxnSpPr>
          <p:nvPr/>
        </p:nvCxnSpPr>
        <p:spPr>
          <a:xfrm flipH="1" flipV="1">
            <a:off x="4406770" y="5113010"/>
            <a:ext cx="6650623" cy="37958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0" idx="0"/>
            <a:endCxn id="25" idx="4"/>
          </p:cNvCxnSpPr>
          <p:nvPr/>
        </p:nvCxnSpPr>
        <p:spPr>
          <a:xfrm flipH="1" flipV="1">
            <a:off x="5731141" y="5113006"/>
            <a:ext cx="5437903" cy="407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0"/>
            <a:endCxn id="28" idx="4"/>
          </p:cNvCxnSpPr>
          <p:nvPr/>
        </p:nvCxnSpPr>
        <p:spPr>
          <a:xfrm flipH="1" flipV="1">
            <a:off x="7123029" y="5081694"/>
            <a:ext cx="4046015" cy="4391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/>
              <p:cNvSpPr/>
              <p:nvPr/>
            </p:nvSpPr>
            <p:spPr>
              <a:xfrm>
                <a:off x="4008447" y="2549450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1~10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타원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47" y="2549450"/>
                <a:ext cx="828039" cy="83520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/>
              <p:cNvSpPr/>
              <p:nvPr/>
            </p:nvSpPr>
            <p:spPr>
              <a:xfrm>
                <a:off x="7445963" y="1106826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2" name="타원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63" y="1106826"/>
                <a:ext cx="828039" cy="83520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/>
              <p:cNvSpPr/>
              <p:nvPr/>
            </p:nvSpPr>
            <p:spPr>
              <a:xfrm>
                <a:off x="5332818" y="2549446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1~10,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818" y="2549446"/>
                <a:ext cx="828039" cy="83520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/>
              <p:cNvSpPr/>
              <p:nvPr/>
            </p:nvSpPr>
            <p:spPr>
              <a:xfrm>
                <a:off x="6724706" y="2518134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1~10,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4" name="타원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06" y="2518134"/>
                <a:ext cx="828039" cy="83520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/>
              <p:cNvSpPr/>
              <p:nvPr/>
            </p:nvSpPr>
            <p:spPr>
              <a:xfrm>
                <a:off x="11227223" y="2549450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1~10,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1−100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5" name="타원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223" y="2549450"/>
                <a:ext cx="828039" cy="835203"/>
              </a:xfrm>
              <a:prstGeom prst="ellipse">
                <a:avLst/>
              </a:prstGeom>
              <a:blipFill>
                <a:blip r:embed="rId15"/>
                <a:stretch>
                  <a:fillRect l="-21739" r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그룹 85"/>
          <p:cNvGrpSpPr/>
          <p:nvPr/>
        </p:nvGrpSpPr>
        <p:grpSpPr>
          <a:xfrm>
            <a:off x="8883354" y="2935368"/>
            <a:ext cx="908147" cy="175959"/>
            <a:chOff x="5197212" y="3284984"/>
            <a:chExt cx="837808" cy="166876"/>
          </a:xfrm>
        </p:grpSpPr>
        <p:sp>
          <p:nvSpPr>
            <p:cNvPr id="87" name="타원 86"/>
            <p:cNvSpPr/>
            <p:nvPr/>
          </p:nvSpPr>
          <p:spPr>
            <a:xfrm>
              <a:off x="5197212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5532678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5868144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직선 화살표 연결선 89"/>
          <p:cNvCxnSpPr>
            <a:stCxn id="81" idx="0"/>
            <a:endCxn id="82" idx="4"/>
          </p:cNvCxnSpPr>
          <p:nvPr/>
        </p:nvCxnSpPr>
        <p:spPr>
          <a:xfrm flipV="1">
            <a:off x="4422467" y="1942029"/>
            <a:ext cx="3437516" cy="6074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3" idx="0"/>
            <a:endCxn id="82" idx="4"/>
          </p:cNvCxnSpPr>
          <p:nvPr/>
        </p:nvCxnSpPr>
        <p:spPr>
          <a:xfrm flipV="1">
            <a:off x="5746838" y="1942029"/>
            <a:ext cx="2113145" cy="6074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5" idx="0"/>
            <a:endCxn id="82" idx="4"/>
          </p:cNvCxnSpPr>
          <p:nvPr/>
        </p:nvCxnSpPr>
        <p:spPr>
          <a:xfrm flipH="1" flipV="1">
            <a:off x="7859983" y="1942029"/>
            <a:ext cx="3781260" cy="6074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rot="5400000">
            <a:off x="4116003" y="3749140"/>
            <a:ext cx="582406" cy="137674"/>
            <a:chOff x="5197212" y="3284984"/>
            <a:chExt cx="837808" cy="166876"/>
          </a:xfrm>
        </p:grpSpPr>
        <p:sp>
          <p:nvSpPr>
            <p:cNvPr id="95" name="타원 94"/>
            <p:cNvSpPr/>
            <p:nvPr/>
          </p:nvSpPr>
          <p:spPr>
            <a:xfrm>
              <a:off x="5197212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5532678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5868144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 rot="5400000">
            <a:off x="5439937" y="3733413"/>
            <a:ext cx="582406" cy="137674"/>
            <a:chOff x="5197212" y="3284984"/>
            <a:chExt cx="837808" cy="166876"/>
          </a:xfrm>
        </p:grpSpPr>
        <p:sp>
          <p:nvSpPr>
            <p:cNvPr id="112" name="타원 111"/>
            <p:cNvSpPr/>
            <p:nvPr/>
          </p:nvSpPr>
          <p:spPr>
            <a:xfrm>
              <a:off x="5197212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5532678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868144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 rot="5400000">
            <a:off x="6847523" y="3749139"/>
            <a:ext cx="582406" cy="137674"/>
            <a:chOff x="5197212" y="3284984"/>
            <a:chExt cx="837808" cy="166876"/>
          </a:xfrm>
        </p:grpSpPr>
        <p:sp>
          <p:nvSpPr>
            <p:cNvPr id="116" name="타원 115"/>
            <p:cNvSpPr/>
            <p:nvPr/>
          </p:nvSpPr>
          <p:spPr>
            <a:xfrm>
              <a:off x="5197212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5532678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5868144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 rot="5400000">
            <a:off x="11334343" y="3749139"/>
            <a:ext cx="582406" cy="137674"/>
            <a:chOff x="5197212" y="3284984"/>
            <a:chExt cx="837808" cy="166876"/>
          </a:xfrm>
        </p:grpSpPr>
        <p:sp>
          <p:nvSpPr>
            <p:cNvPr id="120" name="타원 119"/>
            <p:cNvSpPr/>
            <p:nvPr/>
          </p:nvSpPr>
          <p:spPr>
            <a:xfrm>
              <a:off x="5197212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5532678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5868144" y="3284984"/>
              <a:ext cx="166876" cy="166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1920493" y="1376180"/>
            <a:ext cx="1743075" cy="5233989"/>
            <a:chOff x="798952" y="1376180"/>
            <a:chExt cx="1743075" cy="5233989"/>
          </a:xfrm>
        </p:grpSpPr>
        <p:grpSp>
          <p:nvGrpSpPr>
            <p:cNvPr id="6" name="그룹 5"/>
            <p:cNvGrpSpPr/>
            <p:nvPr/>
          </p:nvGrpSpPr>
          <p:grpSpPr>
            <a:xfrm>
              <a:off x="798952" y="1376180"/>
              <a:ext cx="1743075" cy="5233989"/>
              <a:chOff x="1800225" y="838199"/>
              <a:chExt cx="1571625" cy="500539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800225" y="838199"/>
                <a:ext cx="1571625" cy="50053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2253987" y="979593"/>
                <a:ext cx="707885" cy="4757555"/>
                <a:chOff x="4283759" y="836712"/>
                <a:chExt cx="764114" cy="54006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타원 8"/>
                    <p:cNvSpPr/>
                    <p:nvPr/>
                  </p:nvSpPr>
                  <p:spPr>
                    <a:xfrm>
                      <a:off x="4283968" y="5445224"/>
                      <a:ext cx="763905" cy="7920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2800" b="1" i="1" smtClean="0"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ko-KR" altLang="en-US" sz="2800" b="1" dirty="0"/>
                    </a:p>
                  </p:txBody>
                </p:sp>
              </mc:Choice>
              <mc:Fallback xmlns="">
                <p:sp>
                  <p:nvSpPr>
                    <p:cNvPr id="9" name="타원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3968" y="5445224"/>
                      <a:ext cx="763905" cy="792088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타원 9"/>
                    <p:cNvSpPr/>
                    <p:nvPr/>
                  </p:nvSpPr>
                  <p:spPr>
                    <a:xfrm>
                      <a:off x="4283968" y="4293096"/>
                      <a:ext cx="763905" cy="7920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800" dirty="0"/>
                    </a:p>
                  </p:txBody>
                </p:sp>
              </mc:Choice>
              <mc:Fallback xmlns="">
                <p:sp>
                  <p:nvSpPr>
                    <p:cNvPr id="10" name="타원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3968" y="4293096"/>
                      <a:ext cx="763905" cy="792088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직선 화살표 연결선 10"/>
                <p:cNvCxnSpPr>
                  <a:stCxn id="9" idx="0"/>
                  <a:endCxn id="10" idx="4"/>
                </p:cNvCxnSpPr>
                <p:nvPr/>
              </p:nvCxnSpPr>
              <p:spPr>
                <a:xfrm flipV="1">
                  <a:off x="4665921" y="5085184"/>
                  <a:ext cx="0" cy="36004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/>
                <p:cNvCxnSpPr/>
                <p:nvPr/>
              </p:nvCxnSpPr>
              <p:spPr>
                <a:xfrm flipV="1">
                  <a:off x="4665712" y="3933056"/>
                  <a:ext cx="0" cy="36004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/>
                <p:cNvCxnSpPr/>
                <p:nvPr/>
              </p:nvCxnSpPr>
              <p:spPr>
                <a:xfrm flipV="1">
                  <a:off x="4665712" y="2780928"/>
                  <a:ext cx="0" cy="36004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/>
                <p:cNvCxnSpPr/>
                <p:nvPr/>
              </p:nvCxnSpPr>
              <p:spPr>
                <a:xfrm flipV="1">
                  <a:off x="4665921" y="1628800"/>
                  <a:ext cx="0" cy="36004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타원 14"/>
                    <p:cNvSpPr/>
                    <p:nvPr/>
                  </p:nvSpPr>
                  <p:spPr>
                    <a:xfrm>
                      <a:off x="4283968" y="3140968"/>
                      <a:ext cx="763905" cy="7920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sz="2800" dirty="0"/>
                    </a:p>
                  </p:txBody>
                </p:sp>
              </mc:Choice>
              <mc:Fallback xmlns="">
                <p:sp>
                  <p:nvSpPr>
                    <p:cNvPr id="15" name="타원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3968" y="3140968"/>
                      <a:ext cx="763905" cy="792088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4283968" y="1988840"/>
                      <a:ext cx="763905" cy="7920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1~10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800" dirty="0"/>
                    </a:p>
                  </p:txBody>
                </p:sp>
              </mc:Choice>
              <mc:Fallback xmlns="">
                <p:sp>
                  <p:nvSpPr>
                    <p:cNvPr id="16" name="타원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3968" y="1988840"/>
                      <a:ext cx="763905" cy="792088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 r="-6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타원 16"/>
                    <p:cNvSpPr/>
                    <p:nvPr/>
                  </p:nvSpPr>
                  <p:spPr>
                    <a:xfrm>
                      <a:off x="4283759" y="836712"/>
                      <a:ext cx="763905" cy="7920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lang="ko-KR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타원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3759" y="836712"/>
                      <a:ext cx="763905" cy="792088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직사각형 131"/>
                <p:cNvSpPr/>
                <p:nvPr/>
              </p:nvSpPr>
              <p:spPr>
                <a:xfrm>
                  <a:off x="1678889" y="5473257"/>
                  <a:ext cx="4950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2" name="직사각형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889" y="5473257"/>
                  <a:ext cx="495071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직사각형 132"/>
                <p:cNvSpPr/>
                <p:nvPr/>
              </p:nvSpPr>
              <p:spPr>
                <a:xfrm>
                  <a:off x="1696998" y="2257150"/>
                  <a:ext cx="443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3" name="직사각형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998" y="2257150"/>
                  <a:ext cx="44307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타원 137"/>
              <p:cNvSpPr/>
              <p:nvPr/>
            </p:nvSpPr>
            <p:spPr>
              <a:xfrm>
                <a:off x="8922574" y="5532277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200" b="0" i="1" smtClean="0">
                              <a:latin typeface="Cambria Math"/>
                            </a:rPr>
                            <m:t>상류지점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8" name="타원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574" y="5532277"/>
                <a:ext cx="828039" cy="835203"/>
              </a:xfrm>
              <a:prstGeom prst="ellipse">
                <a:avLst/>
              </a:prstGeom>
              <a:blipFill rotWithShape="1">
                <a:blip r:embed="rId23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직선 화살표 연결선 143"/>
          <p:cNvCxnSpPr>
            <a:stCxn id="138" idx="0"/>
            <a:endCxn id="31" idx="4"/>
          </p:cNvCxnSpPr>
          <p:nvPr/>
        </p:nvCxnSpPr>
        <p:spPr>
          <a:xfrm flipV="1">
            <a:off x="9336594" y="5113010"/>
            <a:ext cx="2288952" cy="41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38" idx="0"/>
            <a:endCxn id="28" idx="4"/>
          </p:cNvCxnSpPr>
          <p:nvPr/>
        </p:nvCxnSpPr>
        <p:spPr>
          <a:xfrm flipH="1" flipV="1">
            <a:off x="7123029" y="5081694"/>
            <a:ext cx="2213565" cy="45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76189" y="2237825"/>
                <a:ext cx="1693797" cy="338554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ko-KR" sz="1600" b="1" i="1" smtClean="0">
                          <a:latin typeface="Cambria Math"/>
                        </a:rPr>
                        <m:t>𝒉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89" y="2237825"/>
                <a:ext cx="1693797" cy="338554"/>
              </a:xfrm>
              <a:prstGeom prst="rect">
                <a:avLst/>
              </a:prstGeom>
              <a:blipFill>
                <a:blip r:embed="rId2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18841" y="5302120"/>
                <a:ext cx="2206655" cy="584775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𝒉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𝑡𝑎𝑛h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⊺</m:t>
                              </m:r>
                            </m:sup>
                          </m:sSup>
                          <m:r>
                            <a:rPr lang="en-US" altLang="ko-KR" sz="16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6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600" b="1" i="0" smtClean="0">
                          <a:latin typeface="Cambria Math"/>
                        </a:rPr>
                        <m:t>  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𝒐𝒓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max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{0,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ko-KR" sz="1600" b="1" i="1" smtClean="0">
                          <a:latin typeface="Cambria Math"/>
                        </a:rPr>
                        <m:t>𝒙</m:t>
                      </m:r>
                      <m:r>
                        <a:rPr lang="en-US" altLang="ko-KR" sz="1600" b="1" i="1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𝒃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41" y="5302120"/>
                <a:ext cx="2206655" cy="584775"/>
              </a:xfrm>
              <a:prstGeom prst="rect">
                <a:avLst/>
              </a:prstGeom>
              <a:blipFill>
                <a:blip r:embed="rId25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8400474" y="1225850"/>
                <a:ext cx="1774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DO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or </a:t>
                </a:r>
                <a:r>
                  <a:rPr lang="ko-KR" altLang="en-US" sz="1400" dirty="0" err="1" smtClean="0"/>
                  <a:t>부영양화지수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/>
                  <a:t>  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474" y="1225850"/>
                <a:ext cx="1774522" cy="523220"/>
              </a:xfrm>
              <a:prstGeom prst="rect">
                <a:avLst/>
              </a:prstGeom>
              <a:blipFill rotWithShape="1">
                <a:blip r:embed="rId26"/>
                <a:stretch>
                  <a:fillRect l="-687" t="-1163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타원 98"/>
              <p:cNvSpPr/>
              <p:nvPr/>
            </p:nvSpPr>
            <p:spPr>
              <a:xfrm>
                <a:off x="7986454" y="5532278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/>
                            </a:rPr>
                            <m:t>해면기압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9" name="타원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54" y="5532278"/>
                <a:ext cx="828039" cy="835203"/>
              </a:xfrm>
              <a:prstGeom prst="ellipse">
                <a:avLst/>
              </a:prstGeom>
              <a:blipFill rotWithShape="1">
                <a:blip r:embed="rId27"/>
                <a:stretch>
                  <a:fillRect l="-15942" r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타원 104"/>
              <p:cNvSpPr/>
              <p:nvPr/>
            </p:nvSpPr>
            <p:spPr>
              <a:xfrm>
                <a:off x="9842302" y="5541604"/>
                <a:ext cx="828039" cy="8352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200" b="0" i="1" smtClean="0">
                              <a:latin typeface="Cambria Math"/>
                            </a:rPr>
                            <m:t>상류지점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5" name="타원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302" y="5541604"/>
                <a:ext cx="828039" cy="835203"/>
              </a:xfrm>
              <a:prstGeom prst="ellipse">
                <a:avLst/>
              </a:prstGeom>
              <a:blipFill rotWithShape="1">
                <a:blip r:embed="rId28"/>
                <a:stretch>
                  <a:fillRect l="-13139" r="-5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6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Methodology; </a:t>
            </a:r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527470" y="602383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23139" y="1772659"/>
            <a:ext cx="9541132" cy="4429804"/>
            <a:chOff x="198334" y="2418453"/>
            <a:chExt cx="9541132" cy="4429804"/>
          </a:xfrm>
        </p:grpSpPr>
        <p:grpSp>
          <p:nvGrpSpPr>
            <p:cNvPr id="6" name="그룹 5"/>
            <p:cNvGrpSpPr/>
            <p:nvPr/>
          </p:nvGrpSpPr>
          <p:grpSpPr>
            <a:xfrm>
              <a:off x="1458546" y="2859557"/>
              <a:ext cx="8280920" cy="3096344"/>
              <a:chOff x="755576" y="2132856"/>
              <a:chExt cx="8280920" cy="309634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347864" y="2132856"/>
                <a:ext cx="5688632" cy="3096344"/>
                <a:chOff x="3347864" y="2132856"/>
                <a:chExt cx="5688632" cy="3096344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4528175" y="2132856"/>
                  <a:ext cx="763905" cy="3096344"/>
                  <a:chOff x="4024119" y="2132856"/>
                  <a:chExt cx="763905" cy="3096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타원 50"/>
                      <p:cNvSpPr/>
                      <p:nvPr/>
                    </p:nvSpPr>
                    <p:spPr>
                      <a:xfrm>
                        <a:off x="4024119" y="4437112"/>
                        <a:ext cx="763905" cy="79208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ko-KR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37" name="타원 3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24119" y="4437112"/>
                        <a:ext cx="763905" cy="792088"/>
                      </a:xfrm>
                      <a:prstGeom prst="ellipse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타원 51"/>
                      <p:cNvSpPr/>
                      <p:nvPr/>
                    </p:nvSpPr>
                    <p:spPr>
                      <a:xfrm>
                        <a:off x="4024119" y="3284984"/>
                        <a:ext cx="763905" cy="79208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8" name="타원 3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24119" y="3284984"/>
                        <a:ext cx="763905" cy="792088"/>
                      </a:xfrm>
                      <a:prstGeom prst="ellipse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직선 화살표 연결선 52"/>
                  <p:cNvCxnSpPr>
                    <a:stCxn id="51" idx="0"/>
                    <a:endCxn id="52" idx="4"/>
                  </p:cNvCxnSpPr>
                  <p:nvPr/>
                </p:nvCxnSpPr>
                <p:spPr>
                  <a:xfrm flipV="1">
                    <a:off x="4406072" y="4077072"/>
                    <a:ext cx="0" cy="360040"/>
                  </a:xfrm>
                  <a:prstGeom prst="straightConnector1">
                    <a:avLst/>
                  </a:prstGeom>
                  <a:ln>
                    <a:tailEnd type="triangle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화살표 연결선 53"/>
                  <p:cNvCxnSpPr/>
                  <p:nvPr/>
                </p:nvCxnSpPr>
                <p:spPr>
                  <a:xfrm flipV="1">
                    <a:off x="4405863" y="2924944"/>
                    <a:ext cx="0" cy="360040"/>
                  </a:xfrm>
                  <a:prstGeom prst="straightConnector1">
                    <a:avLst/>
                  </a:prstGeom>
                  <a:ln>
                    <a:tailEnd type="triangle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타원 54"/>
                      <p:cNvSpPr/>
                      <p:nvPr/>
                    </p:nvSpPr>
                    <p:spPr>
                      <a:xfrm>
                        <a:off x="4024119" y="2132856"/>
                        <a:ext cx="763905" cy="79208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1" name="타원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24119" y="2132856"/>
                        <a:ext cx="763905" cy="792088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5796136" y="2132856"/>
                  <a:ext cx="763905" cy="3096344"/>
                  <a:chOff x="4024119" y="2132856"/>
                  <a:chExt cx="763905" cy="3096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타원 45"/>
                      <p:cNvSpPr/>
                      <p:nvPr/>
                    </p:nvSpPr>
                    <p:spPr>
                      <a:xfrm>
                        <a:off x="4024119" y="4437112"/>
                        <a:ext cx="763905" cy="79208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ko-KR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32" name="타원 3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24119" y="4437112"/>
                        <a:ext cx="763905" cy="792088"/>
                      </a:xfrm>
                      <a:prstGeom prst="ellipse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타원 46"/>
                      <p:cNvSpPr/>
                      <p:nvPr/>
                    </p:nvSpPr>
                    <p:spPr>
                      <a:xfrm>
                        <a:off x="4024119" y="3284984"/>
                        <a:ext cx="763905" cy="79208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3" name="타원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24119" y="3284984"/>
                        <a:ext cx="763905" cy="792088"/>
                      </a:xfrm>
                      <a:prstGeom prst="ellipse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직선 화살표 연결선 47"/>
                  <p:cNvCxnSpPr>
                    <a:stCxn id="46" idx="0"/>
                    <a:endCxn id="47" idx="4"/>
                  </p:cNvCxnSpPr>
                  <p:nvPr/>
                </p:nvCxnSpPr>
                <p:spPr>
                  <a:xfrm flipV="1">
                    <a:off x="4406072" y="4077072"/>
                    <a:ext cx="0" cy="360040"/>
                  </a:xfrm>
                  <a:prstGeom prst="straightConnector1">
                    <a:avLst/>
                  </a:prstGeom>
                  <a:ln>
                    <a:tailEnd type="triangle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화살표 연결선 48"/>
                  <p:cNvCxnSpPr/>
                  <p:nvPr/>
                </p:nvCxnSpPr>
                <p:spPr>
                  <a:xfrm flipV="1">
                    <a:off x="4405863" y="2924944"/>
                    <a:ext cx="0" cy="360040"/>
                  </a:xfrm>
                  <a:prstGeom prst="straightConnector1">
                    <a:avLst/>
                  </a:prstGeom>
                  <a:ln>
                    <a:tailEnd type="triangle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타원 49"/>
                      <p:cNvSpPr/>
                      <p:nvPr/>
                    </p:nvSpPr>
                    <p:spPr>
                      <a:xfrm>
                        <a:off x="4024119" y="2132856"/>
                        <a:ext cx="763905" cy="79208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6" name="타원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24119" y="2132856"/>
                        <a:ext cx="763905" cy="792088"/>
                      </a:xfrm>
                      <a:prstGeom prst="ellipse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4" name="그룹 33"/>
                <p:cNvGrpSpPr/>
                <p:nvPr/>
              </p:nvGrpSpPr>
              <p:grpSpPr>
                <a:xfrm>
                  <a:off x="7092280" y="2132856"/>
                  <a:ext cx="763905" cy="3096344"/>
                  <a:chOff x="4024119" y="2132856"/>
                  <a:chExt cx="763905" cy="3096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타원 40"/>
                      <p:cNvSpPr/>
                      <p:nvPr/>
                    </p:nvSpPr>
                    <p:spPr>
                      <a:xfrm>
                        <a:off x="4024119" y="4437112"/>
                        <a:ext cx="763905" cy="79208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ko-KR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27" name="타원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24119" y="4437112"/>
                        <a:ext cx="763905" cy="792088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타원 41"/>
                      <p:cNvSpPr/>
                      <p:nvPr/>
                    </p:nvSpPr>
                    <p:spPr>
                      <a:xfrm>
                        <a:off x="4024119" y="3284984"/>
                        <a:ext cx="763905" cy="79208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+1)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8" name="타원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24119" y="3284984"/>
                        <a:ext cx="763905" cy="792088"/>
                      </a:xfrm>
                      <a:prstGeom prst="ellipse">
                        <a:avLst/>
                      </a:prstGeom>
                      <a:blipFill rotWithShape="1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3" name="직선 화살표 연결선 42"/>
                  <p:cNvCxnSpPr>
                    <a:stCxn id="41" idx="0"/>
                    <a:endCxn id="42" idx="4"/>
                  </p:cNvCxnSpPr>
                  <p:nvPr/>
                </p:nvCxnSpPr>
                <p:spPr>
                  <a:xfrm flipV="1">
                    <a:off x="4406072" y="4077072"/>
                    <a:ext cx="0" cy="360040"/>
                  </a:xfrm>
                  <a:prstGeom prst="straightConnector1">
                    <a:avLst/>
                  </a:prstGeom>
                  <a:ln>
                    <a:tailEnd type="triangle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화살표 연결선 43"/>
                  <p:cNvCxnSpPr/>
                  <p:nvPr/>
                </p:nvCxnSpPr>
                <p:spPr>
                  <a:xfrm flipV="1">
                    <a:off x="4405863" y="2924944"/>
                    <a:ext cx="0" cy="360040"/>
                  </a:xfrm>
                  <a:prstGeom prst="straightConnector1">
                    <a:avLst/>
                  </a:prstGeom>
                  <a:ln>
                    <a:tailEnd type="triangle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타원 44"/>
                      <p:cNvSpPr/>
                      <p:nvPr/>
                    </p:nvSpPr>
                    <p:spPr>
                      <a:xfrm>
                        <a:off x="4024119" y="2132856"/>
                        <a:ext cx="763905" cy="79208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+1)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1" name="타원 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24119" y="2132856"/>
                        <a:ext cx="763905" cy="792088"/>
                      </a:xfrm>
                      <a:prstGeom prst="ellipse">
                        <a:avLst/>
                      </a:prstGeom>
                      <a:blipFill rotWithShape="1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5" name="직선 화살표 연결선 34"/>
                <p:cNvCxnSpPr>
                  <a:stCxn id="52" idx="6"/>
                  <a:endCxn id="47" idx="2"/>
                </p:cNvCxnSpPr>
                <p:nvPr/>
              </p:nvCxnSpPr>
              <p:spPr>
                <a:xfrm>
                  <a:off x="5292080" y="3681028"/>
                  <a:ext cx="504056" cy="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/>
                <p:cNvCxnSpPr>
                  <a:stCxn id="47" idx="6"/>
                  <a:endCxn id="42" idx="2"/>
                </p:cNvCxnSpPr>
                <p:nvPr/>
              </p:nvCxnSpPr>
              <p:spPr>
                <a:xfrm>
                  <a:off x="6560041" y="3681028"/>
                  <a:ext cx="532239" cy="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타원 36"/>
                    <p:cNvSpPr/>
                    <p:nvPr/>
                  </p:nvSpPr>
                  <p:spPr>
                    <a:xfrm>
                      <a:off x="3347864" y="3284984"/>
                      <a:ext cx="763905" cy="792088"/>
                    </a:xfrm>
                    <a:prstGeom prst="ellipse">
                      <a:avLst/>
                    </a:prstGeom>
                    <a:ln>
                      <a:prstDash val="sys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16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(…)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1600" dirty="0"/>
                    </a:p>
                  </p:txBody>
                </p:sp>
              </mc:Choice>
              <mc:Fallback xmlns="">
                <p:sp>
                  <p:nvSpPr>
                    <p:cNvPr id="23" name="타원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7864" y="3284984"/>
                      <a:ext cx="763905" cy="792088"/>
                    </a:xfrm>
                    <a:prstGeom prst="ellipse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  <a:ln>
                      <a:prstDash val="sysDash"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타원 37"/>
                    <p:cNvSpPr/>
                    <p:nvPr/>
                  </p:nvSpPr>
                  <p:spPr>
                    <a:xfrm>
                      <a:off x="8272591" y="3284984"/>
                      <a:ext cx="763905" cy="792088"/>
                    </a:xfrm>
                    <a:prstGeom prst="ellipse">
                      <a:avLst/>
                    </a:prstGeom>
                    <a:ln>
                      <a:prstDash val="sys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16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(…)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1600" dirty="0"/>
                    </a:p>
                  </p:txBody>
                </p:sp>
              </mc:Choice>
              <mc:Fallback xmlns="">
                <p:sp>
                  <p:nvSpPr>
                    <p:cNvPr id="24" name="타원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2591" y="3284984"/>
                      <a:ext cx="763905" cy="792088"/>
                    </a:xfrm>
                    <a:prstGeom prst="ellipse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  <a:ln>
                      <a:prstDash val="sysDash"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직선 화살표 연결선 38"/>
                <p:cNvCxnSpPr>
                  <a:stCxn id="37" idx="6"/>
                  <a:endCxn id="52" idx="2"/>
                </p:cNvCxnSpPr>
                <p:nvPr/>
              </p:nvCxnSpPr>
              <p:spPr>
                <a:xfrm>
                  <a:off x="4111769" y="3681028"/>
                  <a:ext cx="416406" cy="0"/>
                </a:xfrm>
                <a:prstGeom prst="straightConnector1">
                  <a:avLst/>
                </a:prstGeom>
                <a:ln>
                  <a:prstDash val="sysDot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/>
                <p:cNvCxnSpPr>
                  <a:stCxn id="42" idx="6"/>
                  <a:endCxn id="38" idx="2"/>
                </p:cNvCxnSpPr>
                <p:nvPr/>
              </p:nvCxnSpPr>
              <p:spPr>
                <a:xfrm>
                  <a:off x="7856185" y="3681028"/>
                  <a:ext cx="416406" cy="0"/>
                </a:xfrm>
                <a:prstGeom prst="straightConnector1">
                  <a:avLst/>
                </a:prstGeom>
                <a:ln>
                  <a:prstDash val="sysDot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타원 23"/>
                  <p:cNvSpPr/>
                  <p:nvPr/>
                </p:nvSpPr>
                <p:spPr>
                  <a:xfrm>
                    <a:off x="755576" y="4437112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4437112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타원 24"/>
                  <p:cNvSpPr/>
                  <p:nvPr/>
                </p:nvSpPr>
                <p:spPr>
                  <a:xfrm>
                    <a:off x="755576" y="3284984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latin typeface="Cambria Math"/>
                            </a:rPr>
                            <m:t>𝒉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3284984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직선 화살표 연결선 25"/>
              <p:cNvCxnSpPr>
                <a:stCxn id="24" idx="0"/>
                <a:endCxn id="25" idx="4"/>
              </p:cNvCxnSpPr>
              <p:nvPr/>
            </p:nvCxnSpPr>
            <p:spPr>
              <a:xfrm flipV="1">
                <a:off x="1137529" y="4077072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V="1">
                <a:off x="1137320" y="2924944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타원 27"/>
                  <p:cNvSpPr/>
                  <p:nvPr/>
                </p:nvSpPr>
                <p:spPr>
                  <a:xfrm>
                    <a:off x="755576" y="2132856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14" name="타원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132856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직사각형 28"/>
              <p:cNvSpPr/>
              <p:nvPr/>
            </p:nvSpPr>
            <p:spPr>
              <a:xfrm>
                <a:off x="1475656" y="3068960"/>
                <a:ext cx="270030" cy="2700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구부러진 연결선 29"/>
              <p:cNvCxnSpPr/>
              <p:nvPr/>
            </p:nvCxnSpPr>
            <p:spPr>
              <a:xfrm rot="16200000" flipH="1">
                <a:off x="1158665" y="3292030"/>
                <a:ext cx="396044" cy="381952"/>
              </a:xfrm>
              <a:prstGeom prst="curvedConnector4">
                <a:avLst>
                  <a:gd name="adj1" fmla="val -57721"/>
                  <a:gd name="adj2" fmla="val 134459"/>
                </a:avLst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2195736" y="3681028"/>
                <a:ext cx="720080" cy="1"/>
              </a:xfrm>
              <a:prstGeom prst="straightConnector1">
                <a:avLst/>
              </a:prstGeom>
              <a:ln w="222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1356663" y="4818287"/>
                  <a:ext cx="5661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663" y="4818287"/>
                  <a:ext cx="56611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2313641" y="3827019"/>
                  <a:ext cx="6093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641" y="3827019"/>
                  <a:ext cx="60939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/>
                <p:cNvSpPr/>
                <p:nvPr/>
              </p:nvSpPr>
              <p:spPr>
                <a:xfrm>
                  <a:off x="1450151" y="3692494"/>
                  <a:ext cx="4475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직사각형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151" y="3692494"/>
                  <a:ext cx="44755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5146162" y="4818287"/>
                  <a:ext cx="5661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162" y="4818287"/>
                  <a:ext cx="56611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6410189" y="4818287"/>
                  <a:ext cx="5661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직사각형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189" y="4818287"/>
                  <a:ext cx="56611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7697219" y="4818287"/>
                  <a:ext cx="5661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직사각형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219" y="4818287"/>
                  <a:ext cx="56611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4708831" y="4073857"/>
                  <a:ext cx="6093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직사각형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831" y="4073857"/>
                  <a:ext cx="609398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5889708" y="4073857"/>
                  <a:ext cx="6093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직사각형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708" y="4073857"/>
                  <a:ext cx="60939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/>
                <p:cNvSpPr/>
                <p:nvPr/>
              </p:nvSpPr>
              <p:spPr>
                <a:xfrm>
                  <a:off x="7185852" y="4073857"/>
                  <a:ext cx="6093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5852" y="4073857"/>
                  <a:ext cx="609398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8462659" y="4073857"/>
                  <a:ext cx="6093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직사각형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659" y="4073857"/>
                  <a:ext cx="609398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5231145" y="3692494"/>
                  <a:ext cx="4475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직사각형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145" y="3692494"/>
                  <a:ext cx="447558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직사각형 17"/>
            <p:cNvSpPr/>
            <p:nvPr/>
          </p:nvSpPr>
          <p:spPr>
            <a:xfrm>
              <a:off x="6527524" y="3690541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7815778" y="3690541"/>
                  <a:ext cx="4475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778" y="3690541"/>
                  <a:ext cx="44755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2821536" y="4484916"/>
              <a:ext cx="130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Unfold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334" y="2913628"/>
              <a:ext cx="13476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DO or TSI</a:t>
              </a:r>
              <a:r>
                <a:rPr lang="en-US" altLang="ko-KR" sz="800" dirty="0"/>
                <a:t>KO</a:t>
              </a:r>
              <a:r>
                <a:rPr lang="en-US" altLang="ko-KR" sz="1400" dirty="0"/>
                <a:t> or </a:t>
              </a:r>
              <a:r>
                <a:rPr lang="ko-KR" altLang="en-US" sz="1400" dirty="0"/>
                <a:t>부영양화지수</a:t>
              </a:r>
              <a:r>
                <a:rPr lang="en-US" altLang="ko-KR" sz="1400" dirty="0"/>
                <a:t>   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6492" y="4915254"/>
                  <a:ext cx="854333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/>
                    <a:t>pH</a:t>
                  </a:r>
                </a:p>
                <a:p>
                  <a:pPr algn="ctr"/>
                  <a:r>
                    <a:rPr lang="en-US" altLang="ko-KR" sz="1400" dirty="0" smtClean="0"/>
                    <a:t>TN</a:t>
                  </a:r>
                </a:p>
                <a:p>
                  <a:pPr algn="ctr"/>
                  <a:r>
                    <a:rPr lang="en-US" altLang="ko-KR" sz="1400" dirty="0" smtClean="0"/>
                    <a:t>TP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ko-KR" sz="1400" dirty="0" smtClean="0"/>
                </a:p>
                <a:p>
                  <a:pPr algn="ctr"/>
                  <a:r>
                    <a:rPr lang="ko-KR" altLang="en-US" sz="1400" dirty="0" smtClean="0"/>
                    <a:t>습도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92" y="4915254"/>
                  <a:ext cx="854333" cy="1169551"/>
                </a:xfrm>
                <a:prstGeom prst="rect">
                  <a:avLst/>
                </a:prstGeom>
                <a:blipFill>
                  <a:blip r:embed="rId29"/>
                  <a:stretch>
                    <a:fillRect t="-521"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29589" y="5653571"/>
                  <a:ext cx="854333" cy="1194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400" dirty="0" smtClean="0"/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ko-KR" sz="14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습도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589" y="5653571"/>
                  <a:ext cx="854333" cy="119468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232732" y="2418453"/>
                  <a:ext cx="17745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DO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ko-KR" sz="1400" dirty="0"/>
                    <a:t> or TSI</a:t>
                  </a:r>
                  <a:r>
                    <a:rPr lang="en-US" altLang="ko-KR" sz="800" dirty="0"/>
                    <a:t>KO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ko-KR" sz="1400" dirty="0"/>
                    <a:t> or </a:t>
                  </a:r>
                  <a:r>
                    <a:rPr lang="ko-KR" altLang="en-US" sz="1400" dirty="0"/>
                    <a:t>부영양화지수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ko-KR" sz="1400" dirty="0"/>
                    <a:t>  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2732" y="2418453"/>
                  <a:ext cx="1774522" cy="523220"/>
                </a:xfrm>
                <a:prstGeom prst="rect">
                  <a:avLst/>
                </a:prstGeom>
                <a:blipFill>
                  <a:blip r:embed="rId31"/>
                  <a:stretch>
                    <a:fillRect l="-1031" t="-2326" b="-104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08587" y="5797280"/>
                <a:ext cx="3980765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tanh</m:t>
                      </m:r>
                      <m:r>
                        <a:rPr lang="en-US" altLang="ko-KR" b="0" i="1" smtClean="0">
                          <a:latin typeface="Cambria Math"/>
                        </a:rPr>
                        <m:t>⁡(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  <m:sup>
                          <m:r>
                            <a:rPr lang="en-US" altLang="ko-KR" b="1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ko-KR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1" i="1" smtClean="0">
                          <a:latin typeface="Cambria Math"/>
                        </a:rPr>
                        <m:t>𝒃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587" y="5797280"/>
                <a:ext cx="3980765" cy="395045"/>
              </a:xfrm>
              <a:prstGeom prst="rect">
                <a:avLst/>
              </a:prstGeom>
              <a:blipFill>
                <a:blip r:embed="rId3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146754" y="5424955"/>
                <a:ext cx="2031714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1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b="1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54" y="5424955"/>
                <a:ext cx="2031714" cy="387927"/>
              </a:xfrm>
              <a:prstGeom prst="rect">
                <a:avLst/>
              </a:prstGeom>
              <a:blipFill>
                <a:blip r:embed="rId3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5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Methodology; </a:t>
            </a:r>
            <a:r>
              <a:rPr lang="en-US" altLang="ko-KR" dirty="0" smtClean="0"/>
              <a:t>GRU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83" y="1812956"/>
            <a:ext cx="42576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2822605"/>
            <a:ext cx="4943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22881" y="4461133"/>
                <a:ext cx="8543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pH</a:t>
                </a:r>
              </a:p>
              <a:p>
                <a:pPr algn="ctr"/>
                <a:r>
                  <a:rPr lang="en-US" altLang="ko-KR" sz="1400" dirty="0" smtClean="0"/>
                  <a:t>TN</a:t>
                </a:r>
              </a:p>
              <a:p>
                <a:pPr algn="ctr"/>
                <a:r>
                  <a:rPr lang="en-US" altLang="ko-KR" sz="1400" dirty="0" smtClean="0"/>
                  <a:t>TP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강우량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습도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81" y="4461133"/>
                <a:ext cx="854333" cy="1384995"/>
              </a:xfrm>
              <a:prstGeom prst="rect">
                <a:avLst/>
              </a:prstGeom>
              <a:blipFill>
                <a:blip r:embed="rId4"/>
                <a:stretch>
                  <a:fillRect t="-881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4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수질 </a:t>
            </a:r>
            <a:r>
              <a:rPr lang="ko-KR" altLang="en-US" dirty="0" err="1" smtClean="0"/>
              <a:t>일반측정망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(from </a:t>
            </a:r>
            <a:r>
              <a:rPr lang="ko-KR" altLang="en-US" dirty="0" err="1" smtClean="0"/>
              <a:t>물환경정보시스템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sz="1800" b="1" dirty="0" smtClean="0"/>
              <a:t>수소이온농도</a:t>
            </a:r>
            <a:r>
              <a:rPr lang="en-US" altLang="ko-KR" sz="1800" b="1" dirty="0" smtClean="0"/>
              <a:t>(pH)</a:t>
            </a:r>
            <a:r>
              <a:rPr lang="en-US" altLang="ko-KR" sz="1800" dirty="0" smtClean="0"/>
              <a:t>, </a:t>
            </a:r>
            <a:r>
              <a:rPr lang="ko-KR" altLang="en-US" sz="1800" b="1" u="sng" dirty="0" smtClean="0">
                <a:solidFill>
                  <a:srgbClr val="C00000"/>
                </a:solidFill>
              </a:rPr>
              <a:t>용존산소량</a:t>
            </a:r>
            <a:r>
              <a:rPr lang="en-US" altLang="ko-KR" sz="1800" b="1" u="sng" dirty="0" smtClean="0">
                <a:solidFill>
                  <a:srgbClr val="C00000"/>
                </a:solidFill>
              </a:rPr>
              <a:t>(DO)</a:t>
            </a:r>
            <a:r>
              <a:rPr lang="en-US" altLang="ko-KR" sz="1800" dirty="0" smtClean="0"/>
              <a:t>, BOD, COD, </a:t>
            </a:r>
            <a:r>
              <a:rPr lang="ko-KR" altLang="en-US" sz="1800" dirty="0" smtClean="0"/>
              <a:t>부유물질</a:t>
            </a:r>
            <a:r>
              <a:rPr lang="en-US" altLang="ko-KR" sz="1800" dirty="0" smtClean="0"/>
              <a:t>(SS), </a:t>
            </a:r>
            <a:r>
              <a:rPr lang="ko-KR" altLang="en-US" sz="1800" dirty="0" err="1" smtClean="0"/>
              <a:t>총질소</a:t>
            </a:r>
            <a:r>
              <a:rPr lang="en-US" altLang="ko-KR" sz="1800" dirty="0" smtClean="0"/>
              <a:t>(TN), </a:t>
            </a:r>
            <a:r>
              <a:rPr lang="ko-KR" altLang="en-US" sz="1800" b="1" dirty="0" smtClean="0"/>
              <a:t>총인</a:t>
            </a:r>
            <a:r>
              <a:rPr lang="en-US" altLang="ko-KR" sz="1800" b="1" dirty="0" smtClean="0"/>
              <a:t>(TP)</a:t>
            </a:r>
            <a:r>
              <a:rPr lang="en-US" altLang="ko-KR" sz="1800" dirty="0" smtClean="0"/>
              <a:t>, </a:t>
            </a:r>
            <a:r>
              <a:rPr lang="ko-KR" altLang="en-US" sz="1800" b="1" dirty="0" smtClean="0"/>
              <a:t>수온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waterTemp</a:t>
            </a:r>
            <a:r>
              <a:rPr lang="en-US" altLang="ko-KR" sz="1800" b="1" dirty="0" smtClean="0"/>
              <a:t>)</a:t>
            </a:r>
            <a:r>
              <a:rPr lang="en-US" altLang="ko-KR" sz="1800" dirty="0" smtClean="0"/>
              <a:t>, </a:t>
            </a:r>
            <a:r>
              <a:rPr lang="ko-KR" altLang="en-US" sz="1800" b="1" dirty="0" smtClean="0"/>
              <a:t>전기전도도</a:t>
            </a:r>
            <a:r>
              <a:rPr lang="en-US" altLang="ko-KR" sz="1800" b="1" dirty="0" smtClean="0"/>
              <a:t>(EC)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총대장균군수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Tcol</a:t>
            </a:r>
            <a:r>
              <a:rPr lang="en-US" altLang="ko-KR" sz="1800" dirty="0" smtClean="0"/>
              <a:t>), </a:t>
            </a:r>
            <a:r>
              <a:rPr lang="ko-KR" altLang="en-US" sz="1800" dirty="0" err="1" smtClean="0"/>
              <a:t>용존총질소</a:t>
            </a:r>
            <a:r>
              <a:rPr lang="en-US" altLang="ko-KR" sz="1800" dirty="0" smtClean="0"/>
              <a:t>(DTN), </a:t>
            </a:r>
            <a:r>
              <a:rPr lang="ko-KR" altLang="en-US" sz="1800" b="1" dirty="0" err="1" smtClean="0"/>
              <a:t>암모니아성질소</a:t>
            </a:r>
            <a:r>
              <a:rPr lang="en-US" altLang="ko-KR" sz="1800" b="1" dirty="0" smtClean="0"/>
              <a:t>(NH3-N)</a:t>
            </a:r>
            <a:r>
              <a:rPr lang="en-US" altLang="ko-KR" sz="1800" dirty="0" smtClean="0"/>
              <a:t>, </a:t>
            </a:r>
            <a:r>
              <a:rPr lang="ko-KR" altLang="en-US" sz="1800" b="1" dirty="0" err="1" smtClean="0"/>
              <a:t>질산성질소</a:t>
            </a:r>
            <a:r>
              <a:rPr lang="en-US" altLang="ko-KR" sz="1800" b="1" dirty="0" smtClean="0"/>
              <a:t>(NO3-N)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용존총인</a:t>
            </a:r>
            <a:r>
              <a:rPr lang="en-US" altLang="ko-KR" sz="1800" dirty="0" smtClean="0"/>
              <a:t>(DTP), </a:t>
            </a:r>
            <a:r>
              <a:rPr lang="ko-KR" altLang="en-US" sz="1800" dirty="0" err="1" smtClean="0"/>
              <a:t>인산염인</a:t>
            </a:r>
            <a:r>
              <a:rPr lang="en-US" altLang="ko-KR" sz="1800" dirty="0" smtClean="0"/>
              <a:t>(Phosphate), </a:t>
            </a:r>
            <a:r>
              <a:rPr lang="ko-KR" altLang="en-US" sz="1800" b="1" dirty="0" err="1" smtClean="0"/>
              <a:t>클로로필</a:t>
            </a:r>
            <a:r>
              <a:rPr lang="en-US" altLang="ko-KR" sz="1800" b="1" dirty="0" smtClean="0"/>
              <a:t>-a(</a:t>
            </a:r>
            <a:r>
              <a:rPr lang="en-US" altLang="ko-KR" sz="1800" b="1" dirty="0" err="1" smtClean="0"/>
              <a:t>Chl</a:t>
            </a:r>
            <a:r>
              <a:rPr lang="en-US" altLang="ko-KR" sz="1800" b="1" dirty="0" smtClean="0"/>
              <a:t>-a)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분원성대장균군수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fecalCol</a:t>
            </a:r>
            <a:r>
              <a:rPr lang="en-US" altLang="ko-KR" sz="1800" dirty="0" smtClean="0"/>
              <a:t>)</a:t>
            </a:r>
          </a:p>
          <a:p>
            <a:r>
              <a:rPr lang="ko-KR" altLang="en-US" dirty="0" smtClean="0"/>
              <a:t>기상자료</a:t>
            </a:r>
            <a:r>
              <a:rPr lang="en-US" altLang="ko-KR" dirty="0" smtClean="0"/>
              <a:t>(from </a:t>
            </a:r>
            <a:r>
              <a:rPr lang="ko-KR" altLang="en-US" dirty="0" smtClean="0"/>
              <a:t>기상자료개방포털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800" dirty="0" smtClean="0"/>
              <a:t>강우량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습도</a:t>
            </a:r>
            <a:r>
              <a:rPr lang="en-US" altLang="ko-KR" sz="1800" b="1" dirty="0" smtClean="0"/>
              <a:t>, </a:t>
            </a:r>
            <a:r>
              <a:rPr lang="ko-KR" altLang="en-US" sz="1800" dirty="0" smtClean="0"/>
              <a:t>해면기압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한국정보화진흥원의</a:t>
            </a:r>
            <a:r>
              <a:rPr lang="ko-KR" altLang="en-US" sz="1800" dirty="0" smtClean="0"/>
              <a:t> 낙동강 </a:t>
            </a:r>
            <a:r>
              <a:rPr lang="en-US" altLang="ko-KR" sz="1800" dirty="0" err="1" smtClean="0"/>
              <a:t>Chl</a:t>
            </a:r>
            <a:r>
              <a:rPr lang="en-US" altLang="ko-KR" sz="1800" dirty="0" smtClean="0"/>
              <a:t>-a </a:t>
            </a:r>
            <a:r>
              <a:rPr lang="ko-KR" altLang="en-US" sz="1800" dirty="0" smtClean="0"/>
              <a:t>예측모형에서 주요 변수로 판단</a:t>
            </a:r>
            <a:r>
              <a:rPr lang="en-US" altLang="ko-KR" sz="1800" dirty="0" smtClean="0"/>
              <a:t>)</a:t>
            </a:r>
          </a:p>
          <a:p>
            <a:pPr lvl="2"/>
            <a:endParaRPr lang="en-US" altLang="ko-KR" sz="1600" dirty="0" smtClean="0"/>
          </a:p>
          <a:p>
            <a:pPr lvl="3"/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부영양화지수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2481"/>
            <a:ext cx="57435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1" y="5758543"/>
            <a:ext cx="79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환경부</a:t>
            </a:r>
            <a:r>
              <a:rPr lang="en-US" altLang="ko-KR" dirty="0" smtClean="0"/>
              <a:t>(2006), </a:t>
            </a:r>
            <a:r>
              <a:rPr lang="ko-KR" altLang="en-US" dirty="0" err="1" smtClean="0"/>
              <a:t>물환경종합평가방법</a:t>
            </a:r>
            <a:r>
              <a:rPr lang="ko-KR" altLang="en-US" dirty="0" smtClean="0"/>
              <a:t> 개발 조사연구</a:t>
            </a:r>
            <a:r>
              <a:rPr lang="en-US" altLang="ko-KR" dirty="0" smtClean="0"/>
              <a:t>(III) </a:t>
            </a:r>
            <a:r>
              <a:rPr lang="ko-KR" altLang="en-US" dirty="0" smtClean="0"/>
              <a:t>최종보고서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부영양화조사</a:t>
            </a:r>
            <a:r>
              <a:rPr lang="ko-KR" altLang="en-US" dirty="0" smtClean="0"/>
              <a:t> 및 평가체계 연구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9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</a:t>
            </a:r>
            <a:r>
              <a:rPr lang="ko-KR" altLang="en-US" dirty="0"/>
              <a:t>리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89835"/>
              </p:ext>
            </p:extLst>
          </p:nvPr>
        </p:nvGraphicFramePr>
        <p:xfrm>
          <a:off x="3873484" y="2165350"/>
          <a:ext cx="2057400" cy="41910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freq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노량진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섬강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경안천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팔당댐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안성천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경안천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삼봉리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임진강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경안천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안양천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중랑천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가평천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공릉천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37257" y="1615161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위치별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6057" y="2107363"/>
            <a:ext cx="269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2010-01-07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2017-12-30 </a:t>
            </a:r>
            <a:r>
              <a:rPr lang="ko-KR" altLang="en-US" dirty="0" smtClean="0"/>
              <a:t>까지 전체 </a:t>
            </a:r>
            <a:r>
              <a:rPr lang="ko-KR" altLang="en-US" dirty="0" err="1" smtClean="0"/>
              <a:t>있어야할</a:t>
            </a:r>
            <a:r>
              <a:rPr lang="ko-KR" altLang="en-US" dirty="0" smtClean="0"/>
              <a:t> 자료 수 </a:t>
            </a:r>
            <a:r>
              <a:rPr lang="en-US" altLang="ko-KR" dirty="0" smtClean="0"/>
              <a:t>: 417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4735" y="3376848"/>
            <a:ext cx="3862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TOC </a:t>
            </a:r>
            <a:r>
              <a:rPr lang="ko-KR" altLang="en-US" b="1" dirty="0" smtClean="0"/>
              <a:t>를 설명변수로 활용하는 것을 포기하고 </a:t>
            </a:r>
            <a:r>
              <a:rPr lang="en-US" altLang="ko-KR" b="1" dirty="0" smtClean="0"/>
              <a:t>2010-1</a:t>
            </a:r>
            <a:r>
              <a:rPr lang="ko-KR" altLang="en-US" b="1" dirty="0" smtClean="0"/>
              <a:t>월부터 분석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/>
              <a:t> </a:t>
            </a:r>
            <a:r>
              <a:rPr lang="en-US" altLang="ko-KR" dirty="0" smtClean="0"/>
              <a:t>TOC, </a:t>
            </a:r>
            <a:r>
              <a:rPr lang="en-US" altLang="ko-KR" dirty="0" err="1" smtClean="0"/>
              <a:t>Penol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ko-KR" altLang="en-US" dirty="0"/>
              <a:t>설명변수로 </a:t>
            </a:r>
            <a:r>
              <a:rPr lang="ko-KR" altLang="en-US" dirty="0" smtClean="0"/>
              <a:t>활용하</a:t>
            </a:r>
            <a:r>
              <a:rPr lang="ko-KR" altLang="en-US" dirty="0"/>
              <a:t>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2011-9-10</a:t>
            </a:r>
            <a:r>
              <a:rPr lang="ko-KR" altLang="en-US" dirty="0" smtClean="0"/>
              <a:t>부터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87</a:t>
            </a:r>
            <a:r>
              <a:rPr lang="ko-KR" altLang="en-US" dirty="0" smtClean="0"/>
              <a:t>개 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설명변수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4129" y="1615161"/>
            <a:ext cx="3411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수질측정주요지점 </a:t>
            </a:r>
            <a:r>
              <a:rPr lang="ko-KR" altLang="en-US" sz="1200" dirty="0" err="1" smtClean="0"/>
              <a:t>물환경정보시스템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(http</a:t>
            </a:r>
            <a:r>
              <a:rPr lang="en-US" altLang="ko-KR" sz="1200" dirty="0"/>
              <a:t>://</a:t>
            </a:r>
            <a:r>
              <a:rPr lang="en-US" altLang="ko-KR" sz="1200" dirty="0" smtClean="0"/>
              <a:t>water.nier.go.kr/main/mainContent.do)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29" y="2343839"/>
            <a:ext cx="5533961" cy="343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4053383" y="2151702"/>
            <a:ext cx="2032337" cy="2591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121622" y="4162567"/>
            <a:ext cx="20198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아래쪽 화살표 37"/>
          <p:cNvSpPr/>
          <p:nvPr/>
        </p:nvSpPr>
        <p:spPr>
          <a:xfrm>
            <a:off x="7601820" y="4525567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>
            <a:off x="7722132" y="4599808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7965972" y="4591565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8030360" y="4667142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>
            <a:off x="8097735" y="4423659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>
            <a:off x="8177363" y="4637732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>
            <a:off x="8233138" y="4728102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8385538" y="4864016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8457546" y="4888709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7832240" y="5155409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4121622" y="3230880"/>
            <a:ext cx="3863247" cy="2100763"/>
            <a:chOff x="4121622" y="3230880"/>
            <a:chExt cx="3863247" cy="2100763"/>
          </a:xfrm>
        </p:grpSpPr>
        <p:sp>
          <p:nvSpPr>
            <p:cNvPr id="36" name="타원 35"/>
            <p:cNvSpPr/>
            <p:nvPr/>
          </p:nvSpPr>
          <p:spPr>
            <a:xfrm>
              <a:off x="4121622" y="3230880"/>
              <a:ext cx="2019869" cy="21655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7751618" y="5115089"/>
              <a:ext cx="233251" cy="21655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444129" y="5783024"/>
            <a:ext cx="3633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가양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노량진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팔당댐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경안천</a:t>
            </a:r>
            <a:r>
              <a:rPr lang="en-US" altLang="ko-KR" sz="1050" dirty="0" smtClean="0"/>
              <a:t>5, </a:t>
            </a:r>
            <a:r>
              <a:rPr lang="ko-KR" altLang="en-US" sz="1050" dirty="0" err="1" smtClean="0"/>
              <a:t>삼봉리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강상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강천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섬강</a:t>
            </a:r>
            <a:r>
              <a:rPr lang="en-US" altLang="ko-KR" sz="1050" dirty="0" smtClean="0"/>
              <a:t>4-1, </a:t>
            </a:r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안성천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28" y="1424253"/>
            <a:ext cx="4064221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472914" y="1981064"/>
            <a:ext cx="3004717" cy="2035195"/>
            <a:chOff x="2169165" y="2344515"/>
            <a:chExt cx="3004717" cy="2035195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165" y="2344515"/>
              <a:ext cx="3004717" cy="2035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아래쪽 화살표 19"/>
            <p:cNvSpPr/>
            <p:nvPr/>
          </p:nvSpPr>
          <p:spPr>
            <a:xfrm>
              <a:off x="2775175" y="2823710"/>
              <a:ext cx="72008" cy="22837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아래쪽 화살표 20"/>
            <p:cNvSpPr/>
            <p:nvPr/>
          </p:nvSpPr>
          <p:spPr>
            <a:xfrm>
              <a:off x="2983519" y="2937899"/>
              <a:ext cx="72008" cy="22837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아래쪽 화살표 21"/>
            <p:cNvSpPr/>
            <p:nvPr/>
          </p:nvSpPr>
          <p:spPr>
            <a:xfrm>
              <a:off x="3423357" y="2937899"/>
              <a:ext cx="72008" cy="22837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아래쪽 화살표 22"/>
            <p:cNvSpPr/>
            <p:nvPr/>
          </p:nvSpPr>
          <p:spPr>
            <a:xfrm>
              <a:off x="3541640" y="3063663"/>
              <a:ext cx="72008" cy="22837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아래쪽 화살표 23"/>
            <p:cNvSpPr/>
            <p:nvPr/>
          </p:nvSpPr>
          <p:spPr>
            <a:xfrm>
              <a:off x="3816609" y="3017363"/>
              <a:ext cx="72008" cy="22837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3671523" y="2601720"/>
              <a:ext cx="72008" cy="22837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25"/>
            <p:cNvSpPr/>
            <p:nvPr/>
          </p:nvSpPr>
          <p:spPr>
            <a:xfrm>
              <a:off x="3905100" y="3177852"/>
              <a:ext cx="72008" cy="22837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4148169" y="3440955"/>
              <a:ext cx="72008" cy="22837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4310214" y="3494778"/>
              <a:ext cx="72008" cy="22837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3175895" y="3946191"/>
              <a:ext cx="72008" cy="22837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087334" y="1910992"/>
            <a:ext cx="2851325" cy="20351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53603" y="1608919"/>
            <a:ext cx="33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수질자료 관측지점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44828" y="1045141"/>
            <a:ext cx="403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기상자료 관측지점</a:t>
            </a:r>
            <a:r>
              <a:rPr lang="en-US" altLang="ko-KR" dirty="0" smtClean="0"/>
              <a:t>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51127" y="4025116"/>
            <a:ext cx="3633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가양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노량진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팔당댐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경안천</a:t>
            </a:r>
            <a:r>
              <a:rPr lang="en-US" altLang="ko-KR" sz="1050" dirty="0" smtClean="0"/>
              <a:t>5, </a:t>
            </a:r>
            <a:r>
              <a:rPr lang="ko-KR" altLang="en-US" sz="1050" dirty="0" err="1" smtClean="0"/>
              <a:t>삼봉리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강상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강천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섬강</a:t>
            </a:r>
            <a:r>
              <a:rPr lang="en-US" altLang="ko-KR" sz="1050" dirty="0" smtClean="0"/>
              <a:t>4-1, </a:t>
            </a:r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안성천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09049" y="2109001"/>
            <a:ext cx="48349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인천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서울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관악수원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양평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원주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충주</a:t>
            </a:r>
            <a:r>
              <a:rPr lang="en-US" altLang="ko-KR" sz="1050" dirty="0" smtClean="0"/>
              <a:t>, 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천안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06273"/>
              </p:ext>
            </p:extLst>
          </p:nvPr>
        </p:nvGraphicFramePr>
        <p:xfrm>
          <a:off x="2472914" y="4464814"/>
          <a:ext cx="2946400" cy="24307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73100"/>
                <a:gridCol w="1130300"/>
                <a:gridCol w="114300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location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longitude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latitude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경안천</a:t>
                      </a:r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127.304817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37.436144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팔당댐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127.285051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37.527818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삼봉리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127.326546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37.597443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127.488532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37.474873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127.552017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37.402458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127.676340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37.269077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섬강</a:t>
                      </a:r>
                      <a:r>
                        <a:rPr lang="en-US" altLang="ko-KR" sz="1100" u="none" strike="noStrike">
                          <a:effectLst/>
                        </a:rPr>
                        <a:t>4-1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127.746065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37.242565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안성천</a:t>
                      </a:r>
                      <a:r>
                        <a:rPr lang="en-US" altLang="ko-KR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127.088484 </a:t>
                      </a:r>
                      <a:endParaRPr lang="en-US" altLang="ko-KR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36.982368 </a:t>
                      </a:r>
                      <a:endParaRPr lang="en-US" altLang="ko-KR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126.844667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37.566445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노량진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126.966518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37.517459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28293"/>
              </p:ext>
            </p:extLst>
          </p:nvPr>
        </p:nvGraphicFramePr>
        <p:xfrm>
          <a:off x="6296251" y="4440614"/>
          <a:ext cx="3619500" cy="24307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73100"/>
                <a:gridCol w="673100"/>
                <a:gridCol w="1130300"/>
                <a:gridCol w="114300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location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지점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longitude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latitude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37.4453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126.9658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37.5714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126.6249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37.4777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126.9853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37.2723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양평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127.4945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37.4886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127.4842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37.264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127.9466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37.3376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충주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127.9527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36.9704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128.1943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37.1593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천안</a:t>
                      </a:r>
                      <a:endParaRPr lang="ko-KR" alt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232</a:t>
                      </a:r>
                      <a:endParaRPr lang="en-US" altLang="ko-KR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127.1191</a:t>
                      </a:r>
                      <a:endParaRPr lang="en-US" altLang="ko-KR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36.7796</a:t>
                      </a:r>
                      <a:endParaRPr lang="en-US" altLang="ko-KR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7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1" y="2223975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93" y="1542143"/>
            <a:ext cx="55102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형 설명선 5"/>
          <p:cNvSpPr/>
          <p:nvPr/>
        </p:nvSpPr>
        <p:spPr>
          <a:xfrm>
            <a:off x="9347200" y="3434080"/>
            <a:ext cx="2018506" cy="4267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Long memory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69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" y="223932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07" y="223932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" y="214153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20" y="214153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3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" y="184689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40" y="1846898"/>
            <a:ext cx="5510213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4739</TotalTime>
  <Words>856</Words>
  <Application>Microsoft Office PowerPoint</Application>
  <PresentationFormat>사용자 지정</PresentationFormat>
  <Paragraphs>271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데이터 기반 한강 수질 예측</vt:lpstr>
      <vt:lpstr>Datasets</vt:lpstr>
      <vt:lpstr>전처리; 부영양화지수</vt:lpstr>
      <vt:lpstr>전처리</vt:lpstr>
      <vt:lpstr>전처리</vt:lpstr>
      <vt:lpstr>기술통계: 변수 Graph</vt:lpstr>
      <vt:lpstr>기술통계: 변수 Graph</vt:lpstr>
      <vt:lpstr>기술통계: 변수 Graph</vt:lpstr>
      <vt:lpstr>기술통계: 변수 Graph</vt:lpstr>
      <vt:lpstr>기술통계: 변수 Graph</vt:lpstr>
      <vt:lpstr>기술통계: 변수 Graph</vt:lpstr>
      <vt:lpstr>기술통계: 변수 Graph</vt:lpstr>
      <vt:lpstr>기술통계: 변수 Graph</vt:lpstr>
      <vt:lpstr>기술통계: 변수 Graph</vt:lpstr>
      <vt:lpstr>Methodology</vt:lpstr>
      <vt:lpstr>Methodology; ANN, KNN </vt:lpstr>
      <vt:lpstr>Methodology; RNN</vt:lpstr>
      <vt:lpstr>Methodology; GRU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Home</cp:lastModifiedBy>
  <cp:revision>309</cp:revision>
  <cp:lastPrinted>2017-06-28T06:21:50Z</cp:lastPrinted>
  <dcterms:created xsi:type="dcterms:W3CDTF">2017-03-13T05:01:48Z</dcterms:created>
  <dcterms:modified xsi:type="dcterms:W3CDTF">2018-06-06T17:06:25Z</dcterms:modified>
</cp:coreProperties>
</file>