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445" r:id="rId3"/>
    <p:sldId id="470" r:id="rId4"/>
    <p:sldId id="467" r:id="rId5"/>
    <p:sldId id="468" r:id="rId6"/>
    <p:sldId id="469" r:id="rId7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 Won Kang" initials="SW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89055" autoAdjust="0"/>
  </p:normalViewPr>
  <p:slideViewPr>
    <p:cSldViewPr snapToGrid="0" snapToObjects="1">
      <p:cViewPr varScale="1">
        <p:scale>
          <a:sx n="104" d="100"/>
          <a:sy n="104" d="100"/>
        </p:scale>
        <p:origin x="-80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9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9DA0A6E-4663-B348-AECB-A8F6C4E0942D}" type="datetimeFigureOut">
              <a:rPr kumimoji="1" lang="ko-KR" altLang="en-US" smtClean="0"/>
              <a:t>2018-10-04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C3E2458-1522-6045-95EE-2560C899E8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46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E2458-1522-6045-95EE-2560C899E8D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24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CC83-8337-064F-BF5A-B6A8CA99F0B6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2538-4CCC-F147-866B-6B40C4159E20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50E0-B466-6D4E-8840-82DB1731899F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1914-A1F0-9A42-8B11-379DF8599A22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12567"/>
          </a:xfrm>
        </p:spPr>
        <p:txBody>
          <a:bodyPr wrap="square" tIns="72000" bIns="72000">
            <a:normAutofit/>
          </a:bodyPr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5BD0-210D-2942-A031-ED43D92BF2D1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ED5F-D75F-994B-8D08-9BD13B37D236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A283-1DF9-964A-899A-A0640AB30649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CCF3-6E8D-C147-B775-5FDFC16B76CD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A3C-B9F4-8F42-A34B-06B59E47A5C8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BF3A-F522-E840-8B2F-0097F4E55F52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24BD-250D-0244-AD2D-CFB3353CC0B4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342D-CE56-AC41-ACB4-F1332A63EEAA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CE2-6AFF-6E47-BF58-32B352E8A900}" type="datetime1">
              <a:rPr lang="ko-KR" altLang="en-US" smtClean="0"/>
              <a:t>2018-10-04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9" r:id="rId10"/>
    <p:sldLayoutId id="2147483697" r:id="rId11"/>
    <p:sldLayoutId id="2147483698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0.png"/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26" Type="http://schemas.openxmlformats.org/officeDocument/2006/relationships/image" Target="../media/image10.png"/><Relationship Id="rId21" Type="http://schemas.openxmlformats.org/officeDocument/2006/relationships/image" Target="../media/image28.png"/><Relationship Id="rId3" Type="http://schemas.openxmlformats.org/officeDocument/2006/relationships/image" Target="../media/image3.png"/><Relationship Id="rId17" Type="http://schemas.openxmlformats.org/officeDocument/2006/relationships/image" Target="../media/image240.png"/><Relationship Id="rId25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0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1.png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4.png"/><Relationship Id="rId15" Type="http://schemas.openxmlformats.org/officeDocument/2006/relationships/image" Target="../media/image220.png"/><Relationship Id="rId23" Type="http://schemas.openxmlformats.org/officeDocument/2006/relationships/image" Target="../media/image8.png"/><Relationship Id="rId28" Type="http://schemas.openxmlformats.org/officeDocument/2006/relationships/image" Target="../media/image12.png"/><Relationship Id="rId19" Type="http://schemas.openxmlformats.org/officeDocument/2006/relationships/image" Target="../media/image26.png"/><Relationship Id="rId10" Type="http://schemas.openxmlformats.org/officeDocument/2006/relationships/image" Target="../media/image170.png"/><Relationship Id="rId22" Type="http://schemas.openxmlformats.org/officeDocument/2006/relationships/image" Target="../media/image29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Relationship Id="rId14" Type="http://schemas.openxmlformats.org/officeDocument/2006/relationships/image" Target="../media/image210.png"/><Relationship Id="rId27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40.png"/><Relationship Id="rId21" Type="http://schemas.openxmlformats.org/officeDocument/2006/relationships/image" Target="../media/image19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8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22.png"/><Relationship Id="rId32" Type="http://schemas.openxmlformats.org/officeDocument/2006/relationships/image" Target="../media/image37.png"/><Relationship Id="rId5" Type="http://schemas.openxmlformats.org/officeDocument/2006/relationships/image" Target="../media/image42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30.png"/><Relationship Id="rId10" Type="http://schemas.openxmlformats.org/officeDocument/2006/relationships/image" Target="../media/image47.png"/><Relationship Id="rId19" Type="http://schemas.openxmlformats.org/officeDocument/2006/relationships/image" Target="../media/image1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 smtClean="0"/>
              <a:t>데이터 기반 한강 수질 예측</a:t>
            </a:r>
            <a:endParaRPr kumimoji="1" lang="ko-KR" altLang="en-US" sz="4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859222"/>
            <a:ext cx="9144000" cy="1655762"/>
          </a:xfrm>
        </p:spPr>
        <p:txBody>
          <a:bodyPr/>
          <a:lstStyle/>
          <a:p>
            <a:r>
              <a:rPr kumimoji="1" lang="en-US" altLang="ko-KR" dirty="0" smtClean="0"/>
              <a:t>2018. </a:t>
            </a:r>
            <a:r>
              <a:rPr kumimoji="1" lang="en-US" altLang="ko-KR" dirty="0" smtClean="0"/>
              <a:t>08</a:t>
            </a:r>
            <a:r>
              <a:rPr kumimoji="1" lang="en-US" altLang="ko-KR" dirty="0" smtClean="0"/>
              <a:t>. </a:t>
            </a:r>
            <a:r>
              <a:rPr kumimoji="1" lang="en-US" altLang="ko-KR" dirty="0" smtClean="0"/>
              <a:t>02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빅데이터과</a:t>
            </a:r>
            <a:r>
              <a:rPr kumimoji="1" lang="ko-KR" altLang="en-US" dirty="0" err="1"/>
              <a:t>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progress seminar</a:t>
            </a:r>
          </a:p>
          <a:p>
            <a:r>
              <a:rPr kumimoji="1" lang="ko-KR" altLang="en-US" dirty="0" smtClean="0"/>
              <a:t>홍 한 움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연구의 필요성 및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4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수질 </a:t>
            </a:r>
            <a:r>
              <a:rPr lang="ko-KR" altLang="en-US" dirty="0" err="1" smtClean="0"/>
              <a:t>일반측정망</a:t>
            </a:r>
            <a:r>
              <a:rPr lang="ko-KR" altLang="en-US" dirty="0" smtClean="0"/>
              <a:t> </a:t>
            </a:r>
            <a:r>
              <a:rPr lang="en-US" altLang="ko-KR" dirty="0" smtClean="0"/>
              <a:t>(from </a:t>
            </a:r>
            <a:r>
              <a:rPr lang="ko-KR" altLang="en-US" dirty="0" err="1" smtClean="0"/>
              <a:t>물환경정보시스템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수소이온농도</a:t>
            </a:r>
            <a:r>
              <a:rPr lang="en-US" altLang="ko-KR" sz="1800" dirty="0" smtClean="0"/>
              <a:t>(pH), </a:t>
            </a:r>
            <a:r>
              <a:rPr lang="ko-KR" altLang="en-US" sz="1800" u="sng" dirty="0" smtClean="0"/>
              <a:t>용존산소량</a:t>
            </a:r>
            <a:r>
              <a:rPr lang="en-US" altLang="ko-KR" sz="1800" u="sng" dirty="0" smtClean="0"/>
              <a:t>(DO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)</a:t>
            </a:r>
            <a:r>
              <a:rPr lang="en-US" altLang="ko-KR" sz="1800" dirty="0" smtClean="0"/>
              <a:t>, BOD, COD, </a:t>
            </a:r>
            <a:r>
              <a:rPr lang="ko-KR" altLang="en-US" sz="1800" dirty="0" smtClean="0"/>
              <a:t>부유물질</a:t>
            </a:r>
            <a:r>
              <a:rPr lang="en-US" altLang="ko-KR" sz="1800" dirty="0" smtClean="0"/>
              <a:t>(SS), </a:t>
            </a:r>
            <a:r>
              <a:rPr lang="ko-KR" altLang="en-US" sz="1800" dirty="0" err="1" smtClean="0"/>
              <a:t>총질소</a:t>
            </a:r>
            <a:r>
              <a:rPr lang="en-US" altLang="ko-KR" sz="1800" dirty="0" smtClean="0"/>
              <a:t>(TN), </a:t>
            </a:r>
            <a:r>
              <a:rPr lang="ko-KR" altLang="en-US" sz="1800" dirty="0" smtClean="0"/>
              <a:t>총인</a:t>
            </a:r>
            <a:r>
              <a:rPr lang="en-US" altLang="ko-KR" sz="1800" dirty="0" smtClean="0"/>
              <a:t>(TP), </a:t>
            </a:r>
            <a:r>
              <a:rPr lang="ko-KR" altLang="en-US" sz="1800" dirty="0" smtClean="0"/>
              <a:t>수온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waterTemp</a:t>
            </a:r>
            <a:r>
              <a:rPr lang="en-US" altLang="ko-KR" sz="1800" dirty="0" smtClean="0"/>
              <a:t>), </a:t>
            </a:r>
            <a:r>
              <a:rPr lang="ko-KR" altLang="en-US" sz="1800" dirty="0" smtClean="0"/>
              <a:t>전기전도도</a:t>
            </a:r>
            <a:r>
              <a:rPr lang="en-US" altLang="ko-KR" sz="1800" dirty="0" smtClean="0"/>
              <a:t>(EC), </a:t>
            </a:r>
            <a:r>
              <a:rPr lang="ko-KR" altLang="en-US" sz="1800" dirty="0" err="1" smtClean="0"/>
              <a:t>총대장균군수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Tcol</a:t>
            </a:r>
            <a:r>
              <a:rPr lang="en-US" altLang="ko-KR" sz="1800" dirty="0" smtClean="0"/>
              <a:t>), </a:t>
            </a:r>
            <a:r>
              <a:rPr lang="ko-KR" altLang="en-US" sz="1800" dirty="0" err="1" smtClean="0"/>
              <a:t>용존총질소</a:t>
            </a:r>
            <a:r>
              <a:rPr lang="en-US" altLang="ko-KR" sz="1800" dirty="0" smtClean="0"/>
              <a:t>(DTN), </a:t>
            </a:r>
            <a:r>
              <a:rPr lang="ko-KR" altLang="en-US" sz="1800" dirty="0" err="1" smtClean="0"/>
              <a:t>암모니아성질소</a:t>
            </a:r>
            <a:r>
              <a:rPr lang="en-US" altLang="ko-KR" sz="1800" dirty="0" smtClean="0"/>
              <a:t>(NH3-N), </a:t>
            </a:r>
            <a:r>
              <a:rPr lang="ko-KR" altLang="en-US" sz="1800" dirty="0" err="1" smtClean="0"/>
              <a:t>질산성질소</a:t>
            </a:r>
            <a:r>
              <a:rPr lang="en-US" altLang="ko-KR" sz="1800" dirty="0" smtClean="0"/>
              <a:t>(NO3-N), </a:t>
            </a:r>
            <a:r>
              <a:rPr lang="ko-KR" altLang="en-US" sz="1800" dirty="0" err="1" smtClean="0"/>
              <a:t>용존총인</a:t>
            </a:r>
            <a:r>
              <a:rPr lang="en-US" altLang="ko-KR" sz="1800" dirty="0" smtClean="0"/>
              <a:t>(DTP), </a:t>
            </a:r>
            <a:r>
              <a:rPr lang="ko-KR" altLang="en-US" sz="1800" dirty="0" err="1" smtClean="0"/>
              <a:t>인산염인</a:t>
            </a:r>
            <a:r>
              <a:rPr lang="en-US" altLang="ko-KR" sz="1800" dirty="0" smtClean="0"/>
              <a:t>(Phosphate), </a:t>
            </a:r>
            <a:r>
              <a:rPr lang="ko-KR" altLang="en-US" sz="1800" b="1" dirty="0" err="1" smtClean="0"/>
              <a:t>클로로필</a:t>
            </a:r>
            <a:r>
              <a:rPr lang="en-US" altLang="ko-KR" sz="1800" b="1" dirty="0" smtClean="0"/>
              <a:t>-a(</a:t>
            </a:r>
            <a:r>
              <a:rPr lang="en-US" altLang="ko-KR" sz="1800" b="1" dirty="0" err="1" smtClean="0"/>
              <a:t>Chl</a:t>
            </a:r>
            <a:r>
              <a:rPr lang="en-US" altLang="ko-KR" sz="1800" b="1" dirty="0" smtClean="0"/>
              <a:t>-a)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분원성대장균군수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fecalCol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2400" b="1" dirty="0" smtClean="0"/>
              <a:t>수위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유량 </a:t>
            </a:r>
            <a:r>
              <a:rPr lang="en-US" altLang="ko-KR" sz="2400" b="1" dirty="0" smtClean="0"/>
              <a:t>(from </a:t>
            </a:r>
            <a:r>
              <a:rPr lang="ko-KR" altLang="en-US" sz="2400" b="1" dirty="0" smtClean="0"/>
              <a:t>한강홍수통제소</a:t>
            </a:r>
            <a:r>
              <a:rPr lang="en-US" altLang="ko-KR" sz="2400" b="1" dirty="0" smtClean="0"/>
              <a:t>)</a:t>
            </a:r>
          </a:p>
          <a:p>
            <a:r>
              <a:rPr lang="ko-KR" altLang="en-US" dirty="0" smtClean="0"/>
              <a:t>기상자료</a:t>
            </a:r>
            <a:r>
              <a:rPr lang="en-US" altLang="ko-KR" dirty="0" smtClean="0"/>
              <a:t>(from </a:t>
            </a:r>
            <a:r>
              <a:rPr lang="ko-KR" altLang="en-US" dirty="0" smtClean="0"/>
              <a:t>기상자료개방포털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800" b="1" dirty="0" smtClean="0"/>
              <a:t>평균기온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최고기온</a:t>
            </a:r>
            <a:endParaRPr lang="en-US" altLang="ko-KR" sz="1800" b="1" dirty="0" smtClean="0"/>
          </a:p>
          <a:p>
            <a:pPr lvl="1"/>
            <a:r>
              <a:rPr lang="ko-KR" altLang="en-US" sz="1800" b="1" dirty="0" err="1" smtClean="0"/>
              <a:t>일강수량</a:t>
            </a:r>
            <a:endParaRPr lang="en-US" altLang="ko-KR" sz="1800" b="1" dirty="0" smtClean="0"/>
          </a:p>
          <a:p>
            <a:pPr lvl="1"/>
            <a:r>
              <a:rPr lang="ko-KR" altLang="en-US" sz="1800" dirty="0" smtClean="0"/>
              <a:t>최대 풍속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평균 풍속</a:t>
            </a:r>
            <a:r>
              <a:rPr lang="en-US" altLang="ko-KR" sz="1800" dirty="0" smtClean="0"/>
              <a:t>, </a:t>
            </a:r>
            <a:r>
              <a:rPr lang="ko-KR" altLang="en-US" sz="1800" strike="sngStrike" dirty="0" smtClean="0"/>
              <a:t>최대 순간풍속</a:t>
            </a:r>
            <a:endParaRPr lang="en-US" altLang="ko-KR" sz="1800" strike="sngStrike" dirty="0" smtClean="0"/>
          </a:p>
          <a:p>
            <a:pPr lvl="1"/>
            <a:r>
              <a:rPr lang="ko-KR" altLang="en-US" sz="1800" dirty="0" smtClean="0"/>
              <a:t>최소 상대습도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평균 상대습도</a:t>
            </a:r>
            <a:r>
              <a:rPr lang="en-US" altLang="ko-KR" sz="1800" dirty="0" smtClean="0"/>
              <a:t>, </a:t>
            </a:r>
            <a:r>
              <a:rPr lang="ko-KR" altLang="en-US" sz="1800" strike="sngStrike" dirty="0" smtClean="0"/>
              <a:t>평균 증기압</a:t>
            </a:r>
            <a:endParaRPr lang="en-US" altLang="ko-KR" sz="1800" strike="sngStrike" dirty="0" smtClean="0"/>
          </a:p>
          <a:p>
            <a:pPr lvl="1"/>
            <a:r>
              <a:rPr lang="ko-KR" altLang="en-US" sz="1800" dirty="0" smtClean="0"/>
              <a:t>평균 현지기압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최저 해면기압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최고 해면기압</a:t>
            </a:r>
            <a:endParaRPr lang="en-US" altLang="ko-KR" sz="1800" dirty="0" smtClean="0"/>
          </a:p>
          <a:p>
            <a:pPr lvl="1"/>
            <a:r>
              <a:rPr lang="ko-KR" altLang="en-US" sz="1800" b="1" dirty="0" smtClean="0"/>
              <a:t>합계 일사량</a:t>
            </a:r>
            <a:r>
              <a:rPr lang="en-US" altLang="ko-KR" sz="1800" b="1" dirty="0" smtClean="0"/>
              <a:t>, </a:t>
            </a:r>
            <a:r>
              <a:rPr lang="ko-KR" altLang="en-US" sz="1800" strike="sngStrike" dirty="0" smtClean="0"/>
              <a:t>합계 일조 시간</a:t>
            </a:r>
            <a:r>
              <a:rPr lang="en-US" altLang="ko-KR" sz="1800" strike="sngStrike" dirty="0" smtClean="0"/>
              <a:t>, </a:t>
            </a:r>
            <a:r>
              <a:rPr lang="ko-KR" altLang="en-US" sz="1800" strike="sngStrike" dirty="0" err="1" smtClean="0"/>
              <a:t>가조시간</a:t>
            </a:r>
            <a:endParaRPr lang="en-US" altLang="ko-KR" sz="1800" strike="sngStrike" dirty="0"/>
          </a:p>
          <a:p>
            <a:pPr lvl="1"/>
            <a:r>
              <a:rPr lang="ko-KR" altLang="en-US" sz="1800" strike="sngStrike" dirty="0" smtClean="0"/>
              <a:t>눈</a:t>
            </a:r>
            <a:r>
              <a:rPr lang="en-US" altLang="ko-KR" sz="1800" strike="sngStrike" dirty="0" smtClean="0"/>
              <a:t>, </a:t>
            </a:r>
            <a:r>
              <a:rPr lang="ko-KR" altLang="en-US" sz="1800" strike="sngStrike" dirty="0" smtClean="0"/>
              <a:t>구름</a:t>
            </a:r>
            <a:r>
              <a:rPr lang="en-US" altLang="ko-KR" sz="1800" strike="sngStrike" dirty="0" smtClean="0"/>
              <a:t>, </a:t>
            </a:r>
            <a:r>
              <a:rPr lang="ko-KR" altLang="en-US" sz="1800" strike="sngStrike" dirty="0" smtClean="0"/>
              <a:t>지면∙ 지중온도</a:t>
            </a:r>
            <a:r>
              <a:rPr lang="en-US" altLang="ko-KR" sz="1800" strike="sngStrike" dirty="0" smtClean="0"/>
              <a:t>, </a:t>
            </a:r>
            <a:r>
              <a:rPr lang="ko-KR" altLang="en-US" sz="1800" strike="sngStrike" dirty="0" smtClean="0"/>
              <a:t>증발량</a:t>
            </a:r>
            <a:r>
              <a:rPr lang="en-US" altLang="ko-KR" sz="1800" strike="sngStrike" dirty="0" smtClean="0"/>
              <a:t>, </a:t>
            </a:r>
            <a:r>
              <a:rPr lang="ko-KR" altLang="en-US" sz="1800" strike="sngStrike" dirty="0" smtClean="0"/>
              <a:t>안개 </a:t>
            </a:r>
            <a:r>
              <a:rPr lang="ko-KR" altLang="en-US" sz="1800" strike="sngStrike" dirty="0" err="1" smtClean="0"/>
              <a:t>계속시간</a:t>
            </a:r>
            <a:endParaRPr lang="en-US" altLang="ko-KR" sz="1800" strike="sngStrike" dirty="0" smtClean="0"/>
          </a:p>
          <a:p>
            <a:pPr lvl="1"/>
            <a:endParaRPr lang="en-US" altLang="ko-KR" sz="1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분석 기간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2008-1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~ 2018</a:t>
            </a:r>
            <a:r>
              <a:rPr lang="ko-KR" altLang="en-US" dirty="0" smtClean="0"/>
              <a:t>년</a:t>
            </a:r>
            <a:r>
              <a:rPr lang="en-US" altLang="ko-KR" dirty="0" smtClean="0"/>
              <a:t>-5</a:t>
            </a:r>
            <a:r>
              <a:rPr lang="ko-KR" altLang="en-US" dirty="0" smtClean="0"/>
              <a:t>월</a:t>
            </a:r>
            <a:endParaRPr lang="en-US" altLang="ko-KR" dirty="0" smtClean="0"/>
          </a:p>
          <a:p>
            <a:r>
              <a:rPr lang="ko-KR" altLang="en-US" dirty="0" smtClean="0"/>
              <a:t>예측지점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노량진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팔당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  여름철 물놀이 지점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가양</a:t>
            </a:r>
            <a:r>
              <a:rPr lang="en-US" altLang="ko-KR" dirty="0" smtClean="0"/>
              <a:t>-</a:t>
            </a:r>
            <a:r>
              <a:rPr lang="ko-KR" altLang="en-US" dirty="0" smtClean="0"/>
              <a:t>잠실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물떠먹는곳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잠실</a:t>
            </a:r>
            <a:r>
              <a:rPr lang="en-US" altLang="ko-KR" dirty="0" smtClean="0"/>
              <a:t>-</a:t>
            </a:r>
            <a:r>
              <a:rPr lang="ko-KR" altLang="en-US" dirty="0" smtClean="0"/>
              <a:t>팔당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상류의 수질을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으로 활용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29" y="1277039"/>
            <a:ext cx="5533961" cy="343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44129" y="4716224"/>
            <a:ext cx="36332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가양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노량진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팔당댐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경안천</a:t>
            </a:r>
            <a:r>
              <a:rPr lang="en-US" altLang="ko-KR" sz="1050" dirty="0" smtClean="0"/>
              <a:t>5, </a:t>
            </a:r>
            <a:r>
              <a:rPr lang="ko-KR" altLang="en-US" sz="1050" dirty="0" err="1" smtClean="0"/>
              <a:t>삼봉리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강상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이포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강천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섬강</a:t>
            </a:r>
            <a:r>
              <a:rPr lang="en-US" altLang="ko-KR" sz="1050" dirty="0" smtClean="0"/>
              <a:t>4-1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7601820" y="3458767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7722132" y="3533008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7965972" y="3524765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8030360" y="3600342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8097735" y="3356859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177363" y="3570932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8233138" y="3661302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8385538" y="3797216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8457546" y="3821909"/>
            <a:ext cx="72008" cy="1359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293888" y="3762077"/>
            <a:ext cx="383562" cy="3914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695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Methodology; DMLP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50" name="그룹 149"/>
          <p:cNvGrpSpPr/>
          <p:nvPr/>
        </p:nvGrpSpPr>
        <p:grpSpPr>
          <a:xfrm>
            <a:off x="1920493" y="1376180"/>
            <a:ext cx="1743075" cy="5233989"/>
            <a:chOff x="798952" y="1376180"/>
            <a:chExt cx="1743075" cy="5233989"/>
          </a:xfrm>
        </p:grpSpPr>
        <p:grpSp>
          <p:nvGrpSpPr>
            <p:cNvPr id="6" name="그룹 5"/>
            <p:cNvGrpSpPr/>
            <p:nvPr/>
          </p:nvGrpSpPr>
          <p:grpSpPr>
            <a:xfrm>
              <a:off x="798952" y="1376180"/>
              <a:ext cx="1743075" cy="5233989"/>
              <a:chOff x="1800225" y="838199"/>
              <a:chExt cx="1571625" cy="500539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800225" y="838199"/>
                <a:ext cx="1571625" cy="5005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2253987" y="979593"/>
                <a:ext cx="707885" cy="4757555"/>
                <a:chOff x="4283759" y="836712"/>
                <a:chExt cx="764114" cy="54006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4283968" y="5445224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2800" b="1" i="1" smtClean="0"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ko-KR" altLang="en-US" sz="2800" b="1" dirty="0"/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5445224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4283968" y="4293096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4293096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직선 화살표 연결선 10"/>
                <p:cNvCxnSpPr>
                  <a:stCxn id="9" idx="0"/>
                  <a:endCxn id="10" idx="4"/>
                </p:cNvCxnSpPr>
                <p:nvPr/>
              </p:nvCxnSpPr>
              <p:spPr>
                <a:xfrm flipV="1">
                  <a:off x="4665921" y="5085184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/>
                <p:cNvCxnSpPr/>
                <p:nvPr/>
              </p:nvCxnSpPr>
              <p:spPr>
                <a:xfrm flipV="1">
                  <a:off x="4665712" y="3933056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/>
                <p:cNvCxnSpPr/>
                <p:nvPr/>
              </p:nvCxnSpPr>
              <p:spPr>
                <a:xfrm flipV="1">
                  <a:off x="4665712" y="2780928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화살표 연결선 13"/>
                <p:cNvCxnSpPr/>
                <p:nvPr/>
              </p:nvCxnSpPr>
              <p:spPr>
                <a:xfrm flipV="1">
                  <a:off x="4665921" y="1628800"/>
                  <a:ext cx="0" cy="36004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타원 14"/>
                    <p:cNvSpPr/>
                    <p:nvPr/>
                  </p:nvSpPr>
                  <p:spPr>
                    <a:xfrm>
                      <a:off x="4283968" y="3140968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5" name="타원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3140968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타원 15"/>
                    <p:cNvSpPr/>
                    <p:nvPr/>
                  </p:nvSpPr>
                  <p:spPr>
                    <a:xfrm>
                      <a:off x="4283968" y="1988840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1~10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6" name="타원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968" y="1988840"/>
                      <a:ext cx="763905" cy="792088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 r="-6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타원 16"/>
                    <p:cNvSpPr/>
                    <p:nvPr/>
                  </p:nvSpPr>
                  <p:spPr>
                    <a:xfrm>
                      <a:off x="4283759" y="836712"/>
                      <a:ext cx="763905" cy="79208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타원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3759" y="836712"/>
                      <a:ext cx="763905" cy="792088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직사각형 131"/>
                <p:cNvSpPr/>
                <p:nvPr/>
              </p:nvSpPr>
              <p:spPr>
                <a:xfrm>
                  <a:off x="1678889" y="5473257"/>
                  <a:ext cx="4950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>
                            <a:latin typeface="Cambria Math"/>
                          </a:rPr>
                          <m:t>𝑊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2" name="직사각형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889" y="5473257"/>
                  <a:ext cx="495071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직사각형 132"/>
                <p:cNvSpPr/>
                <p:nvPr/>
              </p:nvSpPr>
              <p:spPr>
                <a:xfrm>
                  <a:off x="1696998" y="2257150"/>
                  <a:ext cx="443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3" name="직사각형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98" y="2257150"/>
                  <a:ext cx="44307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376189" y="2237825"/>
                <a:ext cx="1693797" cy="338554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𝒉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89" y="2237825"/>
                <a:ext cx="1693797" cy="338554"/>
              </a:xfrm>
              <a:prstGeom prst="rect">
                <a:avLst/>
              </a:prstGeom>
              <a:blipFill>
                <a:blip r:embed="rId2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218841" y="5302120"/>
                <a:ext cx="2206655" cy="338554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/>
                        </a:rPr>
                        <m:t>𝒉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/>
                        </a:rPr>
                        <m:t>max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{0,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latin typeface="Cambria Math"/>
                            </a:rPr>
                            <m:t>𝑾</m:t>
                          </m:r>
                        </m:e>
                        <m:sup>
                          <m:r>
                            <a:rPr lang="en-US" altLang="ko-KR" sz="1600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r>
                        <a:rPr lang="en-US" altLang="ko-KR" sz="1600" b="1" i="1" smtClean="0">
                          <a:latin typeface="Cambria Math"/>
                        </a:rPr>
                        <m:t>𝒙</m:t>
                      </m:r>
                      <m:r>
                        <a:rPr lang="en-US" altLang="ko-KR" sz="1600" b="1" i="1">
                          <a:latin typeface="Cambria Math"/>
                        </a:rPr>
                        <m:t>+</m:t>
                      </m:r>
                      <m:r>
                        <a:rPr lang="en-US" altLang="ko-KR" sz="1600" b="1" i="1" smtClean="0">
                          <a:latin typeface="Cambria Math"/>
                        </a:rPr>
                        <m:t>𝒃</m:t>
                      </m:r>
                      <m:r>
                        <a:rPr lang="en-US" altLang="ko-KR" sz="1600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41" y="5302120"/>
                <a:ext cx="2206655" cy="338554"/>
              </a:xfrm>
              <a:prstGeom prst="rect">
                <a:avLst/>
              </a:prstGeom>
              <a:blipFill rotWithShape="1">
                <a:blip r:embed="rId25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3992750" y="1053650"/>
            <a:ext cx="8062512" cy="5330723"/>
            <a:chOff x="3992750" y="1053650"/>
            <a:chExt cx="8062512" cy="5330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/>
                <p:cNvSpPr/>
                <p:nvPr/>
              </p:nvSpPr>
              <p:spPr>
                <a:xfrm>
                  <a:off x="4230073" y="5534214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b="1" i="1" smtClean="0">
                                <a:latin typeface="Cambria Math"/>
                              </a:rPr>
                              <m:t>수질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" name="타원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073" y="5534214"/>
                  <a:ext cx="828039" cy="835203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3992750" y="4277807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50" y="4277807"/>
                  <a:ext cx="828039" cy="83520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/>
            <p:cNvCxnSpPr>
              <a:stCxn id="20" idx="0"/>
              <a:endCxn id="21" idx="4"/>
            </p:cNvCxnSpPr>
            <p:nvPr/>
          </p:nvCxnSpPr>
          <p:spPr>
            <a:xfrm flipH="1" flipV="1">
              <a:off x="4406770" y="5113010"/>
              <a:ext cx="237323" cy="4212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5164734" y="554917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/>
                              </a:rPr>
                              <m:t>기상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734" y="5549170"/>
                  <a:ext cx="828039" cy="835203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타원 24"/>
                <p:cNvSpPr/>
                <p:nvPr/>
              </p:nvSpPr>
              <p:spPr>
                <a:xfrm>
                  <a:off x="5317121" y="4277803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5" name="타원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121" y="4277803"/>
                  <a:ext cx="828039" cy="83520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타원 26"/>
                <p:cNvSpPr/>
                <p:nvPr/>
              </p:nvSpPr>
              <p:spPr>
                <a:xfrm>
                  <a:off x="9687413" y="5520804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b="1" i="1">
                                <a:latin typeface="Cambria Math"/>
                              </a:rPr>
                              <m:t>수질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−4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7" name="타원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413" y="5520804"/>
                  <a:ext cx="828039" cy="835203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l="-57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6709009" y="4246491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9009" y="4246491"/>
                  <a:ext cx="828039" cy="83520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stCxn id="27" idx="0"/>
              <a:endCxn id="28" idx="4"/>
            </p:cNvCxnSpPr>
            <p:nvPr/>
          </p:nvCxnSpPr>
          <p:spPr>
            <a:xfrm flipH="1" flipV="1">
              <a:off x="7123029" y="5081694"/>
              <a:ext cx="2978404" cy="43911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타원 29"/>
                <p:cNvSpPr/>
                <p:nvPr/>
              </p:nvSpPr>
              <p:spPr>
                <a:xfrm>
                  <a:off x="10755024" y="552080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/>
                              </a:rPr>
                              <m:t>수위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0" name="타원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5024" y="5520806"/>
                  <a:ext cx="828039" cy="835203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타원 30"/>
                <p:cNvSpPr/>
                <p:nvPr/>
              </p:nvSpPr>
              <p:spPr>
                <a:xfrm>
                  <a:off x="11211526" y="4277807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1,1−100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1" name="타원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1526" y="4277807"/>
                  <a:ext cx="828039" cy="835203"/>
                </a:xfrm>
                <a:prstGeom prst="ellipse">
                  <a:avLst/>
                </a:prstGeom>
                <a:blipFill>
                  <a:blip r:embed="rId10"/>
                  <a:stretch>
                    <a:fillRect l="-36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/>
            <p:cNvCxnSpPr>
              <a:stCxn id="30" idx="0"/>
              <a:endCxn id="31" idx="4"/>
            </p:cNvCxnSpPr>
            <p:nvPr/>
          </p:nvCxnSpPr>
          <p:spPr>
            <a:xfrm flipV="1">
              <a:off x="11169044" y="5113010"/>
              <a:ext cx="456502" cy="40779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8878139" y="4579190"/>
              <a:ext cx="823615" cy="169803"/>
              <a:chOff x="5197212" y="3284984"/>
              <a:chExt cx="837808" cy="166876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직선 화살표 연결선 34"/>
            <p:cNvCxnSpPr>
              <a:stCxn id="20" idx="0"/>
              <a:endCxn id="25" idx="4"/>
            </p:cNvCxnSpPr>
            <p:nvPr/>
          </p:nvCxnSpPr>
          <p:spPr>
            <a:xfrm flipV="1">
              <a:off x="4644093" y="5113006"/>
              <a:ext cx="1087048" cy="42120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0"/>
              <a:endCxn id="28" idx="4"/>
            </p:cNvCxnSpPr>
            <p:nvPr/>
          </p:nvCxnSpPr>
          <p:spPr>
            <a:xfrm flipV="1">
              <a:off x="4644093" y="5081694"/>
              <a:ext cx="2478936" cy="4525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0" idx="0"/>
              <a:endCxn id="31" idx="4"/>
            </p:cNvCxnSpPr>
            <p:nvPr/>
          </p:nvCxnSpPr>
          <p:spPr>
            <a:xfrm flipV="1">
              <a:off x="4644093" y="5113010"/>
              <a:ext cx="6981453" cy="4212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4" idx="0"/>
              <a:endCxn id="21" idx="4"/>
            </p:cNvCxnSpPr>
            <p:nvPr/>
          </p:nvCxnSpPr>
          <p:spPr>
            <a:xfrm flipH="1" flipV="1">
              <a:off x="4406770" y="5113010"/>
              <a:ext cx="1171984" cy="4361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4" idx="0"/>
              <a:endCxn id="28" idx="4"/>
            </p:cNvCxnSpPr>
            <p:nvPr/>
          </p:nvCxnSpPr>
          <p:spPr>
            <a:xfrm flipV="1">
              <a:off x="5578754" y="5081694"/>
              <a:ext cx="1544275" cy="467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4" idx="0"/>
              <a:endCxn id="31" idx="4"/>
            </p:cNvCxnSpPr>
            <p:nvPr/>
          </p:nvCxnSpPr>
          <p:spPr>
            <a:xfrm flipV="1">
              <a:off x="5578754" y="5113010"/>
              <a:ext cx="6046792" cy="43616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7" idx="0"/>
              <a:endCxn id="25" idx="4"/>
            </p:cNvCxnSpPr>
            <p:nvPr/>
          </p:nvCxnSpPr>
          <p:spPr>
            <a:xfrm flipH="1" flipV="1">
              <a:off x="5731141" y="5113006"/>
              <a:ext cx="4370292" cy="4077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27" idx="0"/>
              <a:endCxn id="25" idx="4"/>
            </p:cNvCxnSpPr>
            <p:nvPr/>
          </p:nvCxnSpPr>
          <p:spPr>
            <a:xfrm flipH="1" flipV="1">
              <a:off x="5731141" y="5113006"/>
              <a:ext cx="4370292" cy="4077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7" idx="0"/>
              <a:endCxn id="31" idx="4"/>
            </p:cNvCxnSpPr>
            <p:nvPr/>
          </p:nvCxnSpPr>
          <p:spPr>
            <a:xfrm flipV="1">
              <a:off x="10101433" y="5113010"/>
              <a:ext cx="1524113" cy="40779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21" idx="4"/>
            </p:cNvCxnSpPr>
            <p:nvPr/>
          </p:nvCxnSpPr>
          <p:spPr>
            <a:xfrm flipH="1" flipV="1">
              <a:off x="4406770" y="5113010"/>
              <a:ext cx="6650623" cy="37958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0" idx="0"/>
              <a:endCxn id="25" idx="4"/>
            </p:cNvCxnSpPr>
            <p:nvPr/>
          </p:nvCxnSpPr>
          <p:spPr>
            <a:xfrm flipH="1" flipV="1">
              <a:off x="5731141" y="5113006"/>
              <a:ext cx="5437903" cy="4078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0" idx="0"/>
              <a:endCxn id="28" idx="4"/>
            </p:cNvCxnSpPr>
            <p:nvPr/>
          </p:nvCxnSpPr>
          <p:spPr>
            <a:xfrm flipH="1" flipV="1">
              <a:off x="7123029" y="5081694"/>
              <a:ext cx="4046015" cy="4391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타원 80"/>
                <p:cNvSpPr/>
                <p:nvPr/>
              </p:nvSpPr>
              <p:spPr>
                <a:xfrm>
                  <a:off x="4008447" y="254945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1" name="타원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47" y="2549450"/>
                  <a:ext cx="828039" cy="83520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타원 81"/>
                <p:cNvSpPr/>
                <p:nvPr/>
              </p:nvSpPr>
              <p:spPr>
                <a:xfrm>
                  <a:off x="5788700" y="110682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1400" b="0" i="1" smtClean="0">
                                <a:latin typeface="Cambria Math"/>
                              </a:rPr>
                              <m:t>가양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82" name="타원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700" y="1106826"/>
                  <a:ext cx="828039" cy="835203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타원 82"/>
                <p:cNvSpPr/>
                <p:nvPr/>
              </p:nvSpPr>
              <p:spPr>
                <a:xfrm>
                  <a:off x="5332818" y="254944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3" name="타원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818" y="2549446"/>
                  <a:ext cx="828039" cy="83520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타원 83"/>
                <p:cNvSpPr/>
                <p:nvPr/>
              </p:nvSpPr>
              <p:spPr>
                <a:xfrm>
                  <a:off x="6724706" y="2518134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4" name="타원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706" y="2518134"/>
                  <a:ext cx="828039" cy="83520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타원 84"/>
                <p:cNvSpPr/>
                <p:nvPr/>
              </p:nvSpPr>
              <p:spPr>
                <a:xfrm>
                  <a:off x="11227223" y="254945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1~10,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1−100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85" name="타원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7223" y="2549450"/>
                  <a:ext cx="828039" cy="835203"/>
                </a:xfrm>
                <a:prstGeom prst="ellipse">
                  <a:avLst/>
                </a:prstGeom>
                <a:blipFill>
                  <a:blip r:embed="rId15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그룹 85"/>
            <p:cNvGrpSpPr/>
            <p:nvPr/>
          </p:nvGrpSpPr>
          <p:grpSpPr>
            <a:xfrm>
              <a:off x="8883354" y="2935368"/>
              <a:ext cx="908147" cy="175959"/>
              <a:chOff x="5197212" y="3284984"/>
              <a:chExt cx="837808" cy="16687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직선 화살표 연결선 89"/>
            <p:cNvCxnSpPr>
              <a:stCxn id="81" idx="0"/>
              <a:endCxn id="82" idx="4"/>
            </p:cNvCxnSpPr>
            <p:nvPr/>
          </p:nvCxnSpPr>
          <p:spPr>
            <a:xfrm flipV="1">
              <a:off x="4422467" y="1942029"/>
              <a:ext cx="1780253" cy="6074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stCxn id="83" idx="0"/>
              <a:endCxn id="82" idx="4"/>
            </p:cNvCxnSpPr>
            <p:nvPr/>
          </p:nvCxnSpPr>
          <p:spPr>
            <a:xfrm flipV="1">
              <a:off x="5746838" y="1942029"/>
              <a:ext cx="455882" cy="60741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85" idx="0"/>
              <a:endCxn id="82" idx="4"/>
            </p:cNvCxnSpPr>
            <p:nvPr/>
          </p:nvCxnSpPr>
          <p:spPr>
            <a:xfrm flipH="1" flipV="1">
              <a:off x="6202720" y="1942029"/>
              <a:ext cx="5438523" cy="60742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 rot="5400000">
              <a:off x="4116003" y="3749140"/>
              <a:ext cx="582406" cy="137674"/>
              <a:chOff x="5197212" y="3284984"/>
              <a:chExt cx="837808" cy="16687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 rot="5400000">
              <a:off x="5439937" y="3733413"/>
              <a:ext cx="582406" cy="137674"/>
              <a:chOff x="5197212" y="3284984"/>
              <a:chExt cx="837808" cy="166876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5400000">
              <a:off x="6847523" y="3749139"/>
              <a:ext cx="582406" cy="137674"/>
              <a:chOff x="5197212" y="3284984"/>
              <a:chExt cx="837808" cy="166876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 rot="5400000">
              <a:off x="11334343" y="3749139"/>
              <a:ext cx="582406" cy="137674"/>
              <a:chOff x="5197212" y="3284984"/>
              <a:chExt cx="837808" cy="166876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타원 137"/>
                <p:cNvSpPr/>
                <p:nvPr/>
              </p:nvSpPr>
              <p:spPr>
                <a:xfrm>
                  <a:off x="6210052" y="5532277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200" b="0" i="1" smtClean="0">
                                <a:latin typeface="Cambria Math"/>
                              </a:rPr>
                              <m:t>상류지점수질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38" name="타원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052" y="5532277"/>
                  <a:ext cx="828039" cy="835203"/>
                </a:xfrm>
                <a:prstGeom prst="ellipse">
                  <a:avLst/>
                </a:prstGeom>
                <a:blipFill rotWithShape="1">
                  <a:blip r:embed="rId23"/>
                  <a:stretch>
                    <a:fillRect l="-17391" r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직선 화살표 연결선 143"/>
            <p:cNvCxnSpPr>
              <a:stCxn id="138" idx="0"/>
              <a:endCxn id="31" idx="4"/>
            </p:cNvCxnSpPr>
            <p:nvPr/>
          </p:nvCxnSpPr>
          <p:spPr>
            <a:xfrm flipV="1">
              <a:off x="6624072" y="5113010"/>
              <a:ext cx="5001474" cy="41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>
              <a:stCxn id="138" idx="0"/>
              <a:endCxn id="28" idx="4"/>
            </p:cNvCxnSpPr>
            <p:nvPr/>
          </p:nvCxnSpPr>
          <p:spPr>
            <a:xfrm flipV="1">
              <a:off x="6624072" y="5081694"/>
              <a:ext cx="498957" cy="450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9628191" y="1376180"/>
              <a:ext cx="1774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클로로필</a:t>
              </a:r>
              <a:r>
                <a:rPr lang="en-US" altLang="ko-KR" sz="1400" dirty="0" smtClean="0"/>
                <a:t>-a</a:t>
              </a:r>
              <a:endParaRPr lang="ko-KR" altLang="en-US" sz="1400" dirty="0"/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8500112" y="5893105"/>
              <a:ext cx="668393" cy="117419"/>
              <a:chOff x="5197212" y="3284984"/>
              <a:chExt cx="837808" cy="166876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5197212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5532678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5868144" y="3284984"/>
                <a:ext cx="166876" cy="1668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타원 130"/>
                <p:cNvSpPr/>
                <p:nvPr/>
              </p:nvSpPr>
              <p:spPr>
                <a:xfrm>
                  <a:off x="7207564" y="5520805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1600" b="0" i="1" smtClean="0">
                                <a:latin typeface="Cambria Math"/>
                              </a:rPr>
                              <m:t>수위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31" name="타원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7564" y="5520805"/>
                  <a:ext cx="828039" cy="835203"/>
                </a:xfrm>
                <a:prstGeom prst="ellipse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타원 133"/>
                <p:cNvSpPr/>
                <p:nvPr/>
              </p:nvSpPr>
              <p:spPr>
                <a:xfrm>
                  <a:off x="7306780" y="1106826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1400" b="0" i="1" smtClean="0">
                                <a:latin typeface="Cambria Math"/>
                              </a:rPr>
                              <m:t>노량진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4" name="타원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780" y="1106826"/>
                  <a:ext cx="828039" cy="835203"/>
                </a:xfrm>
                <a:prstGeom prst="ellipse">
                  <a:avLst/>
                </a:prstGeom>
                <a:blipFill rotWithShape="1">
                  <a:blip r:embed="rId27"/>
                  <a:stretch>
                    <a:fillRect l="-2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타원 134"/>
                <p:cNvSpPr/>
                <p:nvPr/>
              </p:nvSpPr>
              <p:spPr>
                <a:xfrm>
                  <a:off x="8665685" y="1053650"/>
                  <a:ext cx="828039" cy="8352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1400" b="0" i="1" smtClean="0">
                                <a:latin typeface="Cambria Math"/>
                              </a:rPr>
                              <m:t>팔당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35" name="타원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685" y="1053650"/>
                  <a:ext cx="828039" cy="835203"/>
                </a:xfrm>
                <a:prstGeom prst="ellipse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직선 화살표 연결선 103"/>
            <p:cNvCxnSpPr>
              <a:stCxn id="81" idx="0"/>
              <a:endCxn id="134" idx="4"/>
            </p:cNvCxnSpPr>
            <p:nvPr/>
          </p:nvCxnSpPr>
          <p:spPr>
            <a:xfrm flipV="1">
              <a:off x="4422467" y="1942029"/>
              <a:ext cx="3298333" cy="607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81" idx="0"/>
              <a:endCxn id="135" idx="4"/>
            </p:cNvCxnSpPr>
            <p:nvPr/>
          </p:nvCxnSpPr>
          <p:spPr>
            <a:xfrm flipV="1">
              <a:off x="4422467" y="1888853"/>
              <a:ext cx="4657238" cy="66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3" idx="0"/>
              <a:endCxn id="134" idx="4"/>
            </p:cNvCxnSpPr>
            <p:nvPr/>
          </p:nvCxnSpPr>
          <p:spPr>
            <a:xfrm flipV="1">
              <a:off x="5746838" y="1942029"/>
              <a:ext cx="1973962" cy="6074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83" idx="0"/>
              <a:endCxn id="83" idx="0"/>
            </p:cNvCxnSpPr>
            <p:nvPr/>
          </p:nvCxnSpPr>
          <p:spPr>
            <a:xfrm>
              <a:off x="5746838" y="2549446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84" idx="0"/>
              <a:endCxn id="82" idx="4"/>
            </p:cNvCxnSpPr>
            <p:nvPr/>
          </p:nvCxnSpPr>
          <p:spPr>
            <a:xfrm flipH="1" flipV="1">
              <a:off x="6202720" y="1942029"/>
              <a:ext cx="936006" cy="57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84" idx="0"/>
              <a:endCxn id="134" idx="4"/>
            </p:cNvCxnSpPr>
            <p:nvPr/>
          </p:nvCxnSpPr>
          <p:spPr>
            <a:xfrm flipV="1">
              <a:off x="7138726" y="1942029"/>
              <a:ext cx="582074" cy="5761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/>
            <p:cNvCxnSpPr>
              <a:stCxn id="84" idx="0"/>
              <a:endCxn id="135" idx="4"/>
            </p:cNvCxnSpPr>
            <p:nvPr/>
          </p:nvCxnSpPr>
          <p:spPr>
            <a:xfrm flipV="1">
              <a:off x="7138726" y="1888853"/>
              <a:ext cx="1940979" cy="6292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/>
            <p:cNvCxnSpPr>
              <a:stCxn id="85" idx="0"/>
              <a:endCxn id="134" idx="4"/>
            </p:cNvCxnSpPr>
            <p:nvPr/>
          </p:nvCxnSpPr>
          <p:spPr>
            <a:xfrm flipH="1" flipV="1">
              <a:off x="7720800" y="1942029"/>
              <a:ext cx="3920443" cy="6074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/>
            <p:cNvCxnSpPr>
              <a:stCxn id="85" idx="0"/>
              <a:endCxn id="135" idx="4"/>
            </p:cNvCxnSpPr>
            <p:nvPr/>
          </p:nvCxnSpPr>
          <p:spPr>
            <a:xfrm flipH="1" flipV="1">
              <a:off x="9079705" y="1888853"/>
              <a:ext cx="2561538" cy="6605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6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Methodology; </a:t>
            </a:r>
            <a:r>
              <a:rPr lang="en-US" altLang="ko-KR" dirty="0" err="1" smtClean="0"/>
              <a:t>simpleRNN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27470" y="6023831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875639" y="2213763"/>
            <a:ext cx="5688632" cy="3096344"/>
            <a:chOff x="3347864" y="2132856"/>
            <a:chExt cx="5688632" cy="3096344"/>
          </a:xfrm>
        </p:grpSpPr>
        <p:grpSp>
          <p:nvGrpSpPr>
            <p:cNvPr id="32" name="그룹 31"/>
            <p:cNvGrpSpPr/>
            <p:nvPr/>
          </p:nvGrpSpPr>
          <p:grpSpPr>
            <a:xfrm>
              <a:off x="4528175" y="2132856"/>
              <a:ext cx="763905" cy="3096344"/>
              <a:chOff x="4024119" y="2132856"/>
              <a:chExt cx="763905" cy="30963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타원 50"/>
                  <p:cNvSpPr/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7" name="타원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타원 51"/>
                  <p:cNvSpPr/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8" name="타원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직선 화살표 연결선 52"/>
              <p:cNvCxnSpPr>
                <a:stCxn id="51" idx="0"/>
                <a:endCxn id="52" idx="4"/>
              </p:cNvCxnSpPr>
              <p:nvPr/>
            </p:nvCxnSpPr>
            <p:spPr>
              <a:xfrm flipV="1">
                <a:off x="4406072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/>
              <p:cNvCxnSpPr/>
              <p:nvPr/>
            </p:nvCxnSpPr>
            <p:spPr>
              <a:xfrm flipV="1">
                <a:off x="4405863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타원 54"/>
                  <p:cNvSpPr/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41" name="타원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그룹 32"/>
            <p:cNvGrpSpPr/>
            <p:nvPr/>
          </p:nvGrpSpPr>
          <p:grpSpPr>
            <a:xfrm>
              <a:off x="5796136" y="2132856"/>
              <a:ext cx="763905" cy="3096344"/>
              <a:chOff x="4024119" y="2132856"/>
              <a:chExt cx="763905" cy="30963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타원 45"/>
                  <p:cNvSpPr/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2" name="타원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타원 46"/>
                  <p:cNvSpPr/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3" name="타원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화살표 연결선 47"/>
              <p:cNvCxnSpPr>
                <a:stCxn id="46" idx="0"/>
                <a:endCxn id="47" idx="4"/>
              </p:cNvCxnSpPr>
              <p:nvPr/>
            </p:nvCxnSpPr>
            <p:spPr>
              <a:xfrm flipV="1">
                <a:off x="4406072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/>
              <p:nvPr/>
            </p:nvCxnSpPr>
            <p:spPr>
              <a:xfrm flipV="1">
                <a:off x="4405863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타원 49"/>
                  <p:cNvSpPr/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6" name="타원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그룹 33"/>
            <p:cNvGrpSpPr/>
            <p:nvPr/>
          </p:nvGrpSpPr>
          <p:grpSpPr>
            <a:xfrm>
              <a:off x="7092280" y="2132856"/>
              <a:ext cx="763905" cy="3096344"/>
              <a:chOff x="4024119" y="2132856"/>
              <a:chExt cx="763905" cy="30963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타원 40"/>
                  <p:cNvSpPr/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" name="타원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4437112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타원 41"/>
                  <p:cNvSpPr/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6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28" name="타원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3284984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/>
              <p:cNvCxnSpPr>
                <a:stCxn id="41" idx="0"/>
                <a:endCxn id="42" idx="4"/>
              </p:cNvCxnSpPr>
              <p:nvPr/>
            </p:nvCxnSpPr>
            <p:spPr>
              <a:xfrm flipV="1">
                <a:off x="4406072" y="4077072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V="1">
                <a:off x="4405863" y="2924944"/>
                <a:ext cx="0" cy="36004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타원 44"/>
                  <p:cNvSpPr/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600" b="0" i="1" smtClean="0"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1" name="타원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4119" y="2132856"/>
                    <a:ext cx="763905" cy="792088"/>
                  </a:xfrm>
                  <a:prstGeom prst="ellipse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직선 화살표 연결선 34"/>
            <p:cNvCxnSpPr>
              <a:stCxn id="52" idx="6"/>
              <a:endCxn id="47" idx="2"/>
            </p:cNvCxnSpPr>
            <p:nvPr/>
          </p:nvCxnSpPr>
          <p:spPr>
            <a:xfrm>
              <a:off x="5292080" y="3681028"/>
              <a:ext cx="50405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47" idx="6"/>
              <a:endCxn id="42" idx="2"/>
            </p:cNvCxnSpPr>
            <p:nvPr/>
          </p:nvCxnSpPr>
          <p:spPr>
            <a:xfrm>
              <a:off x="6560041" y="3681028"/>
              <a:ext cx="532239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36"/>
                <p:cNvSpPr/>
                <p:nvPr/>
              </p:nvSpPr>
              <p:spPr>
                <a:xfrm>
                  <a:off x="3347864" y="3284984"/>
                  <a:ext cx="763905" cy="792088"/>
                </a:xfrm>
                <a:prstGeom prst="ellips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(…)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284984"/>
                  <a:ext cx="763905" cy="792088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타원 37"/>
                <p:cNvSpPr/>
                <p:nvPr/>
              </p:nvSpPr>
              <p:spPr>
                <a:xfrm>
                  <a:off x="8272591" y="3284984"/>
                  <a:ext cx="763905" cy="792088"/>
                </a:xfrm>
                <a:prstGeom prst="ellips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600" b="1" i="1" smtClean="0">
                                <a:latin typeface="Cambria Math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/>
                              </a:rPr>
                              <m:t>(…)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2591" y="3284984"/>
                  <a:ext cx="763905" cy="792088"/>
                </a:xfrm>
                <a:prstGeom prst="ellipse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/>
            <p:cNvCxnSpPr>
              <a:stCxn id="37" idx="6"/>
              <a:endCxn id="52" idx="2"/>
            </p:cNvCxnSpPr>
            <p:nvPr/>
          </p:nvCxnSpPr>
          <p:spPr>
            <a:xfrm>
              <a:off x="4111769" y="3681028"/>
              <a:ext cx="416406" cy="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42" idx="6"/>
              <a:endCxn id="38" idx="2"/>
            </p:cNvCxnSpPr>
            <p:nvPr/>
          </p:nvCxnSpPr>
          <p:spPr>
            <a:xfrm>
              <a:off x="7856185" y="3681028"/>
              <a:ext cx="416406" cy="0"/>
            </a:xfrm>
            <a:prstGeom prst="straightConnector1">
              <a:avLst/>
            </a:prstGeom>
            <a:ln>
              <a:prstDash val="sysDot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/>
              <p:cNvSpPr/>
              <p:nvPr/>
            </p:nvSpPr>
            <p:spPr>
              <a:xfrm>
                <a:off x="2283351" y="4518019"/>
                <a:ext cx="763905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51" y="4518019"/>
                <a:ext cx="763905" cy="792088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타원 24"/>
              <p:cNvSpPr/>
              <p:nvPr/>
            </p:nvSpPr>
            <p:spPr>
              <a:xfrm>
                <a:off x="2283351" y="3365891"/>
                <a:ext cx="763905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/>
                        </a:rPr>
                        <m:t>𝒉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51" y="3365891"/>
                <a:ext cx="763905" cy="792088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stCxn id="24" idx="0"/>
            <a:endCxn id="25" idx="4"/>
          </p:cNvCxnSpPr>
          <p:nvPr/>
        </p:nvCxnSpPr>
        <p:spPr>
          <a:xfrm flipV="1">
            <a:off x="2665304" y="4157979"/>
            <a:ext cx="0" cy="3600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665095" y="3005851"/>
            <a:ext cx="0" cy="3600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타원 27"/>
              <p:cNvSpPr/>
              <p:nvPr/>
            </p:nvSpPr>
            <p:spPr>
              <a:xfrm>
                <a:off x="2283351" y="2213763"/>
                <a:ext cx="763905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51" y="2213763"/>
                <a:ext cx="763905" cy="792088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003431" y="3149867"/>
            <a:ext cx="270030" cy="2700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6200000" flipH="1">
            <a:off x="2686440" y="3372937"/>
            <a:ext cx="396044" cy="381952"/>
          </a:xfrm>
          <a:prstGeom prst="curvedConnector4">
            <a:avLst>
              <a:gd name="adj1" fmla="val -57721"/>
              <a:gd name="adj2" fmla="val 134459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723511" y="3761935"/>
            <a:ext cx="720080" cy="1"/>
          </a:xfrm>
          <a:prstGeom prst="straightConnector1">
            <a:avLst/>
          </a:prstGeom>
          <a:ln w="2222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2181468" y="4172493"/>
                <a:ext cx="56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68" y="4172493"/>
                <a:ext cx="56611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3138446" y="3181225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46" y="3181225"/>
                <a:ext cx="60939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2274956" y="3046700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956" y="3046700"/>
                <a:ext cx="44755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/>
              <p:cNvSpPr/>
              <p:nvPr/>
            </p:nvSpPr>
            <p:spPr>
              <a:xfrm>
                <a:off x="5970967" y="4172493"/>
                <a:ext cx="56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67" y="4172493"/>
                <a:ext cx="56611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7234994" y="4172493"/>
                <a:ext cx="56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94" y="4172493"/>
                <a:ext cx="56611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8522024" y="4172493"/>
                <a:ext cx="56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024" y="4172493"/>
                <a:ext cx="566117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5533636" y="3428063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36" y="3428063"/>
                <a:ext cx="609398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6714513" y="3428063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13" y="3428063"/>
                <a:ext cx="609398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8010657" y="3428063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657" y="3428063"/>
                <a:ext cx="609398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9287464" y="3428063"/>
                <a:ext cx="609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64" y="3428063"/>
                <a:ext cx="609398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6055950" y="3046700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50" y="3046700"/>
                <a:ext cx="447558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7352329" y="304474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8640583" y="3044747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583" y="3044747"/>
                <a:ext cx="447558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646341" y="3839122"/>
            <a:ext cx="13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Unfold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23139" y="2267834"/>
            <a:ext cx="1347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DO or TSI</a:t>
            </a:r>
            <a:r>
              <a:rPr lang="en-US" altLang="ko-KR" sz="800" dirty="0"/>
              <a:t>KO</a:t>
            </a:r>
            <a:r>
              <a:rPr lang="en-US" altLang="ko-KR" sz="1400" dirty="0"/>
              <a:t> or </a:t>
            </a:r>
            <a:r>
              <a:rPr lang="ko-KR" altLang="en-US" sz="1400" dirty="0"/>
              <a:t>부영양화지수</a:t>
            </a:r>
            <a:r>
              <a:rPr lang="en-US" altLang="ko-KR" sz="1400" dirty="0"/>
              <a:t>   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82965" y="4532992"/>
            <a:ext cx="115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수질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기상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상류수질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수위</a:t>
            </a:r>
            <a:endParaRPr lang="en-US" altLang="ko-KR" sz="1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819855" y="4697439"/>
                <a:ext cx="854333" cy="122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/>
                          </a:rPr>
                          <m:t>수질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기상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상류수질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수위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:endParaRPr lang="ko-KR" altLang="en-US" sz="14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55" y="4697439"/>
                <a:ext cx="854333" cy="1225335"/>
              </a:xfrm>
              <a:prstGeom prst="rect">
                <a:avLst/>
              </a:prstGeom>
              <a:blipFill rotWithShape="1">
                <a:blip r:embed="rId2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7057537" y="1772659"/>
                <a:ext cx="1774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DO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 or TSI</a:t>
                </a:r>
                <a:r>
                  <a:rPr lang="en-US" altLang="ko-KR" sz="800" dirty="0"/>
                  <a:t>KO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 or </a:t>
                </a:r>
                <a:r>
                  <a:rPr lang="ko-KR" altLang="en-US" sz="1400" dirty="0"/>
                  <a:t>부영양화지수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/>
                  <a:t>  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537" y="1772659"/>
                <a:ext cx="1774522" cy="523220"/>
              </a:xfrm>
              <a:prstGeom prst="rect">
                <a:avLst/>
              </a:prstGeom>
              <a:blipFill rotWithShape="1">
                <a:blip r:embed="rId30"/>
                <a:stretch>
                  <a:fillRect l="-1031" t="-1163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108587" y="5797280"/>
                <a:ext cx="3980765" cy="395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tanh</m:t>
                      </m:r>
                      <m:r>
                        <a:rPr lang="en-US" altLang="ko-KR" b="0" i="1" smtClean="0">
                          <a:latin typeface="Cambria Math"/>
                        </a:rPr>
                        <m:t>⁡(</m:t>
                      </m:r>
                      <m:sSubSup>
                        <m:sSub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sub>
                        <m:sup>
                          <m:r>
                            <a:rPr lang="en-US" altLang="ko-KR" b="1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ko-KR" b="1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bSup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1" i="1" smtClean="0">
                          <a:latin typeface="Cambria Math"/>
                        </a:rPr>
                        <m:t>𝒃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587" y="5797280"/>
                <a:ext cx="3980765" cy="395045"/>
              </a:xfrm>
              <a:prstGeom prst="rect">
                <a:avLst/>
              </a:prstGeom>
              <a:blipFill>
                <a:blip r:embed="rId3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146754" y="5424955"/>
                <a:ext cx="203171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US" altLang="ko-KR" b="1" i="1">
                              <a:latin typeface="Cambria Math"/>
                              <a:ea typeface="Cambria Math"/>
                            </a:rPr>
                            <m:t>⊺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ko-KR" b="1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54" y="5424955"/>
                <a:ext cx="2031714" cy="387927"/>
              </a:xfrm>
              <a:prstGeom prst="rect">
                <a:avLst/>
              </a:prstGeom>
              <a:blipFill>
                <a:blip r:embed="rId3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5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Methodology; </a:t>
            </a:r>
            <a:r>
              <a:rPr lang="en-US" altLang="ko-KR" dirty="0" smtClean="0"/>
              <a:t>GRU, LSTM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83" y="1812956"/>
            <a:ext cx="42576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1" y="2314605"/>
            <a:ext cx="4943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73255" y="4570439"/>
                <a:ext cx="854333" cy="1225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/>
                          </a:rPr>
                          <m:t>수질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기상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상류수질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수위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  <a:p>
                <a:pPr algn="ctr"/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55" y="4570439"/>
                <a:ext cx="854333" cy="1225335"/>
              </a:xfrm>
              <a:prstGeom prst="rect">
                <a:avLst/>
              </a:prstGeom>
              <a:blipFill rotWithShape="1"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</TotalTime>
  <Words>615</Words>
  <Application>Microsoft Office PowerPoint</Application>
  <PresentationFormat>사용자 지정</PresentationFormat>
  <Paragraphs>105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데이터 기반 한강 수질 예측</vt:lpstr>
      <vt:lpstr>연구의 필요성 및 목적</vt:lpstr>
      <vt:lpstr>Datasets</vt:lpstr>
      <vt:lpstr>Methodology; DMLP</vt:lpstr>
      <vt:lpstr>Methodology; simpleRNN</vt:lpstr>
      <vt:lpstr>Methodology; GRU, LSTM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 빅데이터 분석 및 서비스 개발</dc:title>
  <dc:creator>Sung Won Kang</dc:creator>
  <cp:lastModifiedBy>KEI</cp:lastModifiedBy>
  <cp:revision>330</cp:revision>
  <cp:lastPrinted>2017-06-28T06:21:50Z</cp:lastPrinted>
  <dcterms:created xsi:type="dcterms:W3CDTF">2017-03-13T05:01:48Z</dcterms:created>
  <dcterms:modified xsi:type="dcterms:W3CDTF">2018-10-04T02:26:58Z</dcterms:modified>
</cp:coreProperties>
</file>