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450" r:id="rId3"/>
    <p:sldId id="451" r:id="rId4"/>
    <p:sldId id="445" r:id="rId5"/>
    <p:sldId id="446" r:id="rId6"/>
    <p:sldId id="452" r:id="rId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 Won Kang" initials="SWK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7" autoAdjust="0"/>
    <p:restoredTop sz="89055" autoAdjust="0"/>
  </p:normalViewPr>
  <p:slideViewPr>
    <p:cSldViewPr snapToGrid="0" snapToObjects="1">
      <p:cViewPr varScale="1">
        <p:scale>
          <a:sx n="87" d="100"/>
          <a:sy n="87" d="100"/>
        </p:scale>
        <p:origin x="-72" y="-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9DA0A6E-4663-B348-AECB-A8F6C4E0942D}" type="datetimeFigureOut">
              <a:rPr kumimoji="1" lang="ko-KR" altLang="en-US" smtClean="0"/>
              <a:t>2018-03-16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C3E2458-1522-6045-95EE-2560C899E8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68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CC83-8337-064F-BF5A-B6A8CA99F0B6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2538-4CCC-F147-866B-6B40C4159E20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50E0-B466-6D4E-8840-82DB1731899F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1914-A1F0-9A42-8B11-379DF8599A22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12567"/>
          </a:xfrm>
        </p:spPr>
        <p:txBody>
          <a:bodyPr wrap="square" tIns="72000" bIns="72000">
            <a:normAutofit/>
          </a:bodyPr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BD0-210D-2942-A031-ED43D92BF2D1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ED5F-D75F-994B-8D08-9BD13B37D236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A283-1DF9-964A-899A-A0640AB30649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CCF3-6E8D-C147-B775-5FDFC16B76CD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A3C-B9F4-8F42-A34B-06B59E47A5C8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BF3A-F522-E840-8B2F-0097F4E55F52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24BD-250D-0244-AD2D-CFB3353CC0B4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342D-CE56-AC41-ACB4-F1332A63EEAA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CCE2-6AFF-6E47-BF58-32B352E8A900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9" r:id="rId10"/>
    <p:sldLayoutId id="2147483697" r:id="rId11"/>
    <p:sldLayoutId id="2147483698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400" dirty="0" smtClean="0"/>
              <a:t>데이터 </a:t>
            </a:r>
            <a:r>
              <a:rPr kumimoji="1" lang="ko-KR" altLang="en-US" sz="4400" dirty="0" smtClean="0"/>
              <a:t>기반 </a:t>
            </a:r>
            <a:r>
              <a:rPr kumimoji="1" lang="ko-KR" altLang="en-US" sz="4400" dirty="0" smtClean="0"/>
              <a:t>한강 수질 예측</a:t>
            </a:r>
            <a:endParaRPr kumimoji="1" lang="ko-KR" altLang="en-US" sz="4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859222"/>
            <a:ext cx="9144000" cy="1655762"/>
          </a:xfrm>
        </p:spPr>
        <p:txBody>
          <a:bodyPr/>
          <a:lstStyle/>
          <a:p>
            <a:r>
              <a:rPr kumimoji="1" lang="ko-KR" altLang="en-US" dirty="0" smtClean="0"/>
              <a:t>홍 </a:t>
            </a:r>
            <a:r>
              <a:rPr kumimoji="1" lang="ko-KR" altLang="en-US" dirty="0" smtClean="0"/>
              <a:t>한 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연구목적 및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측정 전 수질을 예측을 통한 효율적인 수질 관리</a:t>
            </a:r>
            <a:endParaRPr lang="en-US" altLang="ko-KR" dirty="0" smtClean="0"/>
          </a:p>
          <a:p>
            <a:r>
              <a:rPr lang="ko-KR" altLang="en-US" dirty="0" smtClean="0"/>
              <a:t>이공계 모형 </a:t>
            </a:r>
            <a:r>
              <a:rPr lang="en-US" altLang="ko-KR" dirty="0" smtClean="0"/>
              <a:t>(QUAL2K, </a:t>
            </a:r>
            <a:r>
              <a:rPr lang="en-US" altLang="ko-KR" dirty="0" smtClean="0"/>
              <a:t>WASP,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한계</a:t>
            </a:r>
            <a:endParaRPr lang="en-US" altLang="ko-KR" dirty="0"/>
          </a:p>
          <a:p>
            <a:pPr lvl="1"/>
            <a:r>
              <a:rPr lang="ko-KR" altLang="en-US" dirty="0" smtClean="0"/>
              <a:t>하천 및 호수를 </a:t>
            </a:r>
            <a:r>
              <a:rPr lang="ko-KR" altLang="en-US" dirty="0" err="1" smtClean="0"/>
              <a:t>소구역으로</a:t>
            </a:r>
            <a:r>
              <a:rPr lang="ko-KR" altLang="en-US" dirty="0" smtClean="0"/>
              <a:t> 분할하고 각 </a:t>
            </a:r>
            <a:r>
              <a:rPr lang="ko-KR" altLang="en-US" dirty="0" err="1" smtClean="0"/>
              <a:t>소구역에</a:t>
            </a:r>
            <a:r>
              <a:rPr lang="ko-KR" altLang="en-US" dirty="0" smtClean="0"/>
              <a:t> 대한 오염물질 </a:t>
            </a:r>
            <a:r>
              <a:rPr lang="ko-KR" altLang="en-US" dirty="0" err="1" smtClean="0"/>
              <a:t>발생부하량을</a:t>
            </a:r>
            <a:r>
              <a:rPr lang="ko-KR" altLang="en-US" dirty="0" smtClean="0"/>
              <a:t> 자료에 투입해야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공간 해상도를 만족하는 방대한 자료를 구하기 </a:t>
            </a:r>
            <a:r>
              <a:rPr lang="ko-KR" altLang="en-US" dirty="0" smtClean="0"/>
              <a:t>어</a:t>
            </a:r>
            <a:r>
              <a:rPr lang="ko-KR" altLang="en-US" dirty="0" smtClean="0"/>
              <a:t>려</a:t>
            </a:r>
            <a:r>
              <a:rPr lang="ko-KR" altLang="en-US" dirty="0"/>
              <a:t>움</a:t>
            </a:r>
            <a:endParaRPr lang="en-US" altLang="ko-KR" dirty="0" smtClean="0"/>
          </a:p>
          <a:p>
            <a:r>
              <a:rPr lang="ko-KR" altLang="en-US" dirty="0" smtClean="0"/>
              <a:t>최근 인공지능 기법과 공간통계모형의 발달로 데이터기반 수질예측 가능</a:t>
            </a:r>
            <a:endParaRPr lang="en-US" altLang="ko-KR" dirty="0" smtClean="0"/>
          </a:p>
          <a:p>
            <a:r>
              <a:rPr lang="ko-KR" altLang="en-US" dirty="0" smtClean="0"/>
              <a:t>특정 </a:t>
            </a:r>
            <a:r>
              <a:rPr lang="ko-KR" altLang="en-US" dirty="0" smtClean="0"/>
              <a:t>하천에 국한되지 않은 예측모형 적용 가능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20" y="463662"/>
            <a:ext cx="2853322" cy="230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3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선행연구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한국정보화진흥원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낙동강 유역 </a:t>
            </a:r>
            <a:r>
              <a:rPr lang="ko-KR" altLang="en-US" dirty="0" err="1" smtClean="0"/>
              <a:t>녹조</a:t>
            </a:r>
            <a:r>
              <a:rPr lang="ko-KR" altLang="en-US" dirty="0" smtClean="0"/>
              <a:t> 발생 예측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SVM, Random forest, RNN, </a:t>
            </a:r>
            <a:r>
              <a:rPr lang="ko-KR" altLang="en-US" dirty="0" smtClean="0"/>
              <a:t>선형회귀모형</a:t>
            </a:r>
            <a:endParaRPr lang="en-US" altLang="ko-KR" dirty="0" smtClean="0"/>
          </a:p>
          <a:p>
            <a:r>
              <a:rPr lang="en-US" altLang="ko-KR" dirty="0" err="1" smtClean="0"/>
              <a:t>Rankovic</a:t>
            </a:r>
            <a:r>
              <a:rPr lang="en-US" altLang="ko-KR" dirty="0" smtClean="0"/>
              <a:t> et al. (2012) </a:t>
            </a:r>
          </a:p>
          <a:p>
            <a:pPr lvl="1"/>
            <a:r>
              <a:rPr lang="ko-KR" altLang="en-US" dirty="0" err="1" smtClean="0"/>
              <a:t>딥러닝</a:t>
            </a:r>
            <a:r>
              <a:rPr lang="ko-KR" altLang="en-US" dirty="0" smtClean="0"/>
              <a:t> 기반 </a:t>
            </a:r>
            <a:r>
              <a:rPr lang="en-US" altLang="ko-KR" dirty="0" err="1" smtClean="0"/>
              <a:t>Gruža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저수지 용존산소량 예측</a:t>
            </a:r>
            <a:endParaRPr lang="en-US" altLang="ko-KR" dirty="0" smtClean="0"/>
          </a:p>
          <a:p>
            <a:r>
              <a:rPr lang="en-US" altLang="ko-KR" dirty="0" smtClean="0"/>
              <a:t>Xu et al. (2012)</a:t>
            </a:r>
          </a:p>
          <a:p>
            <a:pPr lvl="1"/>
            <a:r>
              <a:rPr lang="ko-KR" altLang="en-US" dirty="0" smtClean="0"/>
              <a:t>시공간분석 기반 </a:t>
            </a:r>
            <a:r>
              <a:rPr lang="en-US" altLang="ko-KR" dirty="0" err="1" smtClean="0"/>
              <a:t>Zhangweinan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 </a:t>
            </a:r>
            <a:r>
              <a:rPr lang="ko-KR" altLang="en-US" dirty="0" smtClean="0"/>
              <a:t>용존산소량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86132"/>
            <a:ext cx="10515600" cy="47384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수질 </a:t>
            </a:r>
            <a:r>
              <a:rPr lang="ko-KR" altLang="en-US" dirty="0" err="1" smtClean="0"/>
              <a:t>일반측정망</a:t>
            </a:r>
            <a:r>
              <a:rPr lang="ko-KR" altLang="en-US" dirty="0" smtClean="0"/>
              <a:t> </a:t>
            </a:r>
            <a:r>
              <a:rPr lang="en-US" altLang="ko-KR" dirty="0" smtClean="0"/>
              <a:t>(from </a:t>
            </a:r>
            <a:r>
              <a:rPr lang="ko-KR" altLang="en-US" dirty="0" err="1" smtClean="0"/>
              <a:t>물환경정보시스템</a:t>
            </a:r>
            <a:r>
              <a:rPr lang="en-US" altLang="ko-KR" dirty="0" smtClean="0"/>
              <a:t>)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기상자료</a:t>
            </a:r>
            <a:endParaRPr lang="en-US" altLang="ko-KR" dirty="0" smtClean="0"/>
          </a:p>
          <a:p>
            <a:pPr lvl="1"/>
            <a:r>
              <a:rPr lang="ko-KR" altLang="en-US" sz="1800" b="1" dirty="0" smtClean="0"/>
              <a:t>수소이온농도</a:t>
            </a:r>
            <a:r>
              <a:rPr lang="en-US" altLang="ko-KR" sz="1800" b="1" dirty="0" smtClean="0"/>
              <a:t>(pH)</a:t>
            </a:r>
            <a:r>
              <a:rPr lang="en-US" altLang="ko-KR" sz="1800" dirty="0" smtClean="0"/>
              <a:t>, </a:t>
            </a:r>
            <a:r>
              <a:rPr lang="ko-KR" altLang="en-US" sz="1800" b="1" u="sng" dirty="0" smtClean="0">
                <a:solidFill>
                  <a:srgbClr val="C00000"/>
                </a:solidFill>
              </a:rPr>
              <a:t>용존산소량</a:t>
            </a:r>
            <a:r>
              <a:rPr lang="en-US" altLang="ko-KR" sz="1800" b="1" u="sng" dirty="0" smtClean="0">
                <a:solidFill>
                  <a:srgbClr val="C00000"/>
                </a:solidFill>
              </a:rPr>
              <a:t>(DO</a:t>
            </a:r>
            <a:r>
              <a:rPr lang="en-US" altLang="ko-KR" sz="1800" b="1" u="sng" dirty="0" smtClean="0">
                <a:solidFill>
                  <a:srgbClr val="C00000"/>
                </a:solidFill>
              </a:rPr>
              <a:t>)</a:t>
            </a:r>
            <a:r>
              <a:rPr lang="en-US" altLang="ko-KR" sz="1800" dirty="0" smtClean="0"/>
              <a:t>, </a:t>
            </a:r>
            <a:r>
              <a:rPr lang="en-US" altLang="ko-KR" sz="1800" dirty="0" smtClean="0"/>
              <a:t>BOD, COD, </a:t>
            </a:r>
            <a:r>
              <a:rPr lang="ko-KR" altLang="en-US" sz="1800" dirty="0" smtClean="0"/>
              <a:t>부유물질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총질소</a:t>
            </a:r>
            <a:r>
              <a:rPr lang="en-US" altLang="ko-KR" sz="1800" dirty="0" smtClean="0"/>
              <a:t>(TN), </a:t>
            </a:r>
            <a:r>
              <a:rPr lang="ko-KR" altLang="en-US" sz="1800" b="1" dirty="0" smtClean="0"/>
              <a:t>총인</a:t>
            </a:r>
            <a:r>
              <a:rPr lang="en-US" altLang="ko-KR" sz="1800" b="1" dirty="0" smtClean="0"/>
              <a:t>(TP)</a:t>
            </a:r>
            <a:r>
              <a:rPr lang="en-US" altLang="ko-KR" sz="1800" dirty="0" smtClean="0"/>
              <a:t>, TOC, </a:t>
            </a:r>
            <a:r>
              <a:rPr lang="ko-KR" altLang="en-US" sz="1800" b="1" dirty="0" smtClean="0"/>
              <a:t>수온</a:t>
            </a:r>
            <a:r>
              <a:rPr lang="en-US" altLang="ko-KR" sz="1800" dirty="0" smtClean="0"/>
              <a:t>, </a:t>
            </a:r>
            <a:r>
              <a:rPr lang="ko-KR" altLang="en-US" sz="1800" b="1" dirty="0" smtClean="0"/>
              <a:t>전기전도도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총대장균군수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용존총질소</a:t>
            </a:r>
            <a:r>
              <a:rPr lang="en-US" altLang="ko-KR" sz="1800" dirty="0" smtClean="0"/>
              <a:t>, </a:t>
            </a:r>
            <a:r>
              <a:rPr lang="ko-KR" altLang="en-US" sz="1800" b="1" dirty="0" err="1" smtClean="0"/>
              <a:t>암모니아성질소</a:t>
            </a:r>
            <a:r>
              <a:rPr lang="en-US" altLang="ko-KR" sz="1800" b="1" dirty="0" smtClean="0"/>
              <a:t>(NH3-N)</a:t>
            </a:r>
            <a:r>
              <a:rPr lang="en-US" altLang="ko-KR" sz="1800" dirty="0" smtClean="0"/>
              <a:t>, </a:t>
            </a:r>
            <a:r>
              <a:rPr lang="ko-KR" altLang="en-US" sz="1800" b="1" dirty="0" err="1" smtClean="0"/>
              <a:t>질산성질소</a:t>
            </a:r>
            <a:r>
              <a:rPr lang="en-US" altLang="ko-KR" sz="1800" b="1" dirty="0" smtClean="0"/>
              <a:t>(NO3-N)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용존총인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인산염인</a:t>
            </a:r>
            <a:r>
              <a:rPr lang="en-US" altLang="ko-KR" sz="1800" dirty="0" smtClean="0"/>
              <a:t>, </a:t>
            </a:r>
            <a:r>
              <a:rPr lang="ko-KR" altLang="en-US" sz="1800" b="1" dirty="0" err="1" smtClean="0"/>
              <a:t>클로로필</a:t>
            </a:r>
            <a:r>
              <a:rPr lang="en-US" altLang="ko-KR" sz="1800" b="1" dirty="0" smtClean="0"/>
              <a:t>-a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분원성대장균군수</a:t>
            </a:r>
            <a:r>
              <a:rPr lang="en-US" altLang="ko-KR" sz="1800" dirty="0" smtClean="0"/>
              <a:t>, </a:t>
            </a:r>
            <a:r>
              <a:rPr lang="ko-KR" altLang="en-US" sz="1800" b="1" dirty="0" smtClean="0"/>
              <a:t>강우량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습도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기온</a:t>
            </a:r>
            <a:endParaRPr lang="en-US" altLang="ko-KR" sz="1800" dirty="0" smtClean="0"/>
          </a:p>
          <a:p>
            <a:r>
              <a:rPr lang="ko-KR" altLang="en-US" dirty="0" smtClean="0"/>
              <a:t>오염원자료의 활용가능성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현재 연해상도의 자료만 있어 활용 불가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위치정보와 함께 주 혹은 월 해상도로 자료가 있을 경우 주요 설명변수로 활용 가능함 </a:t>
            </a:r>
            <a:endParaRPr lang="en-US" altLang="ko-KR" sz="1800" dirty="0" smtClean="0"/>
          </a:p>
          <a:p>
            <a:r>
              <a:rPr lang="en-US" altLang="ko-KR" dirty="0" smtClean="0"/>
              <a:t>2010-2017 </a:t>
            </a:r>
            <a:r>
              <a:rPr lang="ko-KR" altLang="en-US" dirty="0" smtClean="0"/>
              <a:t>수도권 수질 측정지역 </a:t>
            </a:r>
            <a:r>
              <a:rPr lang="ko-KR" altLang="en-US" dirty="0" smtClean="0"/>
              <a:t>주 해상도 </a:t>
            </a:r>
            <a:r>
              <a:rPr lang="ko-KR" altLang="en-US" dirty="0" smtClean="0"/>
              <a:t>자료이용  </a:t>
            </a:r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78785"/>
              </p:ext>
            </p:extLst>
          </p:nvPr>
        </p:nvGraphicFramePr>
        <p:xfrm>
          <a:off x="2571750" y="5156021"/>
          <a:ext cx="2370364" cy="157026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22218"/>
                <a:gridCol w="948146"/>
              </a:tblGrid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가용자료 개수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측정소 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400</a:t>
                      </a:r>
                      <a:r>
                        <a:rPr lang="ko-KR" altLang="en-US" sz="1100" u="none" strike="noStrike" dirty="0">
                          <a:effectLst/>
                        </a:rPr>
                        <a:t>이상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350-400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300-350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200-300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151</a:t>
                      </a:r>
                      <a:r>
                        <a:rPr lang="ko-KR" altLang="en-US" sz="1100" u="none" strike="noStrike">
                          <a:effectLst/>
                        </a:rPr>
                        <a:t>미만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159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90457" y="5351969"/>
            <a:ext cx="5246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350</a:t>
            </a:r>
            <a:r>
              <a:rPr lang="ko-KR" altLang="en-US" dirty="0" smtClean="0"/>
              <a:t>개 이상의 자료를 사용 가능한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개 측정소 대상으로 예측 진행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나머지 자료는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설명변수로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6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66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ANN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RNN, GRU (or LSTM)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KNN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시공간자료분석모</a:t>
            </a:r>
            <a:r>
              <a:rPr lang="ko-KR" altLang="en-US" dirty="0"/>
              <a:t>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AutoEncoder</a:t>
            </a:r>
            <a:endParaRPr lang="en-US" altLang="ko-KR" dirty="0" smtClean="0"/>
          </a:p>
          <a:p>
            <a:r>
              <a:rPr lang="ko-KR" altLang="en-US" dirty="0" smtClean="0"/>
              <a:t>분석언어</a:t>
            </a:r>
            <a:r>
              <a:rPr lang="en-US" altLang="ko-KR" dirty="0" smtClean="0"/>
              <a:t>: python </a:t>
            </a:r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r>
              <a:rPr lang="ko-KR" altLang="en-US" dirty="0" smtClean="0"/>
              <a:t>선형회귀모형</a:t>
            </a:r>
            <a:r>
              <a:rPr lang="en-US" altLang="ko-KR" dirty="0" smtClean="0"/>
              <a:t>, VARMA </a:t>
            </a:r>
            <a:r>
              <a:rPr lang="ko-KR" altLang="en-US" dirty="0" smtClean="0"/>
              <a:t>대비 우수한 예측 결과 </a:t>
            </a:r>
            <a:r>
              <a:rPr lang="ko-KR" altLang="en-US" dirty="0" smtClean="0"/>
              <a:t>예상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자료의 비선형성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공간정보활용성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475515" y="2144194"/>
            <a:ext cx="2024743" cy="2034302"/>
            <a:chOff x="6897189" y="413085"/>
            <a:chExt cx="4656936" cy="4269824"/>
          </a:xfrm>
        </p:grpSpPr>
        <p:grpSp>
          <p:nvGrpSpPr>
            <p:cNvPr id="5" name="그룹 4"/>
            <p:cNvGrpSpPr/>
            <p:nvPr/>
          </p:nvGrpSpPr>
          <p:grpSpPr>
            <a:xfrm>
              <a:off x="6897189" y="413085"/>
              <a:ext cx="990110" cy="4269824"/>
              <a:chOff x="5551641" y="1889209"/>
              <a:chExt cx="990110" cy="42698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타원 5"/>
                  <p:cNvSpPr/>
                  <p:nvPr/>
                </p:nvSpPr>
                <p:spPr>
                  <a:xfrm>
                    <a:off x="5551641" y="4193465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altLang="ko-KR" sz="2400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2400" b="1" i="0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7" name="타원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641" y="4193465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타원 6"/>
                  <p:cNvSpPr/>
                  <p:nvPr/>
                </p:nvSpPr>
                <p:spPr>
                  <a:xfrm>
                    <a:off x="5551641" y="3041337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1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8" name="타원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641" y="3041337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직선 화살표 연결선 7"/>
              <p:cNvCxnSpPr>
                <a:stCxn id="6" idx="0"/>
                <a:endCxn id="7" idx="4"/>
              </p:cNvCxnSpPr>
              <p:nvPr/>
            </p:nvCxnSpPr>
            <p:spPr>
              <a:xfrm flipV="1">
                <a:off x="5933594" y="3833425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타원 8"/>
                  <p:cNvSpPr/>
                  <p:nvPr/>
                </p:nvSpPr>
                <p:spPr>
                  <a:xfrm>
                    <a:off x="5551641" y="1889209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0" name="타원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641" y="1889209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직사각형 9"/>
              <p:cNvSpPr/>
              <p:nvPr/>
            </p:nvSpPr>
            <p:spPr>
              <a:xfrm>
                <a:off x="6271721" y="2825313"/>
                <a:ext cx="270030" cy="2700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구부러진 연결선 10"/>
              <p:cNvCxnSpPr/>
              <p:nvPr/>
            </p:nvCxnSpPr>
            <p:spPr>
              <a:xfrm rot="16200000" flipH="1">
                <a:off x="5954730" y="3048383"/>
                <a:ext cx="396044" cy="381952"/>
              </a:xfrm>
              <a:prstGeom prst="curvedConnector4">
                <a:avLst>
                  <a:gd name="adj1" fmla="val -57721"/>
                  <a:gd name="adj2" fmla="val 134459"/>
                </a:avLst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>
                <a:stCxn id="7" idx="0"/>
                <a:endCxn id="9" idx="4"/>
              </p:cNvCxnSpPr>
              <p:nvPr/>
            </p:nvCxnSpPr>
            <p:spPr>
              <a:xfrm flipV="1">
                <a:off x="5933594" y="2681297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타원 12"/>
                  <p:cNvSpPr/>
                  <p:nvPr/>
                </p:nvSpPr>
                <p:spPr>
                  <a:xfrm>
                    <a:off x="5551641" y="5366945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sz="2400" b="1" dirty="0"/>
                  </a:p>
                </p:txBody>
              </p:sp>
            </mc:Choice>
            <mc:Fallback xmlns="">
              <p:sp>
                <p:nvSpPr>
                  <p:cNvPr id="14" name="타원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641" y="5366945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직선 화살표 연결선 13"/>
              <p:cNvCxnSpPr>
                <a:stCxn id="13" idx="0"/>
                <a:endCxn id="6" idx="4"/>
              </p:cNvCxnSpPr>
              <p:nvPr/>
            </p:nvCxnSpPr>
            <p:spPr>
              <a:xfrm flipV="1">
                <a:off x="5933594" y="4985553"/>
                <a:ext cx="0" cy="38139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7887299" y="2537320"/>
              <a:ext cx="3666826" cy="1744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sz="1200" dirty="0" smtClean="0"/>
                <a:t>k-means</a:t>
              </a:r>
              <a:r>
                <a:rPr lang="en-US" altLang="ko-KR" dirty="0" smtClean="0"/>
                <a:t>, </a:t>
              </a:r>
              <a:r>
                <a:rPr lang="ko-KR" altLang="en-US" sz="1200" dirty="0" smtClean="0"/>
                <a:t>시공간자료분석</a:t>
              </a:r>
              <a:endParaRPr lang="en-US" altLang="ko-KR" sz="12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37984" y="1457402"/>
              <a:ext cx="2645825" cy="109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ANN, RNN </a:t>
              </a:r>
              <a:r>
                <a:rPr lang="en-US" altLang="ko-KR" sz="1400" dirty="0"/>
                <a:t>,</a:t>
              </a:r>
              <a:r>
                <a:rPr lang="en-US" altLang="ko-KR" sz="1400" dirty="0" smtClean="0"/>
                <a:t> GRU </a:t>
              </a:r>
              <a:endParaRPr lang="ko-KR" altLang="en-US" sz="1400" dirty="0"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236" y="1953781"/>
            <a:ext cx="4359936" cy="259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8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예상소요기간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자료수집 및 전처리 </a:t>
            </a:r>
            <a:r>
              <a:rPr lang="en-US" altLang="ko-KR" dirty="0" smtClean="0"/>
              <a:t>;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endParaRPr lang="en-US" altLang="ko-KR" dirty="0"/>
          </a:p>
          <a:p>
            <a:pPr lvl="1"/>
            <a:r>
              <a:rPr lang="ko-KR" altLang="en-US" dirty="0" smtClean="0"/>
              <a:t>도메인 분석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결측값</a:t>
            </a:r>
            <a:r>
              <a:rPr lang="ko-KR" altLang="en-US" dirty="0" smtClean="0"/>
              <a:t> 보간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이상치 제거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대체</a:t>
            </a:r>
            <a:endParaRPr lang="en-US" altLang="ko-KR" dirty="0" smtClean="0"/>
          </a:p>
          <a:p>
            <a:r>
              <a:rPr lang="ko-KR" altLang="en-US" dirty="0" smtClean="0"/>
              <a:t>자료분석 </a:t>
            </a:r>
            <a:r>
              <a:rPr lang="en-US" altLang="ko-KR" dirty="0" smtClean="0"/>
              <a:t>; 4-8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Simple ANN, RNN ; 4-6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GRU, KNN </a:t>
            </a:r>
            <a:r>
              <a:rPr lang="en-US" altLang="ko-KR" dirty="0" smtClean="0"/>
              <a:t>; 5-6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시공간자료분석 </a:t>
            </a:r>
            <a:r>
              <a:rPr lang="en-US" altLang="ko-KR" dirty="0" smtClean="0"/>
              <a:t>; 5-6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//</a:t>
            </a:r>
            <a:r>
              <a:rPr lang="ko-KR" altLang="en-US" dirty="0" smtClean="0"/>
              <a:t>중간보고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AutoEncoder</a:t>
            </a:r>
            <a:r>
              <a:rPr lang="en-US" altLang="ko-KR" dirty="0" smtClean="0"/>
              <a:t> ; 7-8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r>
              <a:rPr lang="ko-KR" altLang="en-US" dirty="0" smtClean="0"/>
              <a:t>보고서 작성 </a:t>
            </a:r>
            <a:r>
              <a:rPr lang="en-US" altLang="ko-KR" dirty="0" smtClean="0"/>
              <a:t>; </a:t>
            </a:r>
            <a:r>
              <a:rPr lang="en-US" altLang="ko-KR" dirty="0"/>
              <a:t>6</a:t>
            </a:r>
            <a:r>
              <a:rPr lang="en-US" altLang="ko-KR" dirty="0" smtClean="0"/>
              <a:t>-10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4181</TotalTime>
  <Words>331</Words>
  <Application>Microsoft Office PowerPoint</Application>
  <PresentationFormat>사용자 지정</PresentationFormat>
  <Paragraphs>70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데이터 기반 한강 수질 예측</vt:lpstr>
      <vt:lpstr>연구목적 및 필요성</vt:lpstr>
      <vt:lpstr>선행연구</vt:lpstr>
      <vt:lpstr>Datasets</vt:lpstr>
      <vt:lpstr>Methodology</vt:lpstr>
      <vt:lpstr>예상소요기간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 빅데이터 분석 및 서비스 개발</dc:title>
  <dc:creator>Sung Won Kang</dc:creator>
  <cp:lastModifiedBy>KEI</cp:lastModifiedBy>
  <cp:revision>277</cp:revision>
  <cp:lastPrinted>2017-06-28T06:21:50Z</cp:lastPrinted>
  <dcterms:created xsi:type="dcterms:W3CDTF">2017-03-13T05:01:48Z</dcterms:created>
  <dcterms:modified xsi:type="dcterms:W3CDTF">2018-03-16T04:04:20Z</dcterms:modified>
</cp:coreProperties>
</file>