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58" r:id="rId9"/>
    <p:sldId id="260" r:id="rId10"/>
    <p:sldId id="262" r:id="rId11"/>
    <p:sldId id="263" r:id="rId12"/>
    <p:sldId id="264" r:id="rId13"/>
    <p:sldId id="266" r:id="rId14"/>
    <p:sldId id="267" r:id="rId15"/>
    <p:sldId id="275" r:id="rId16"/>
    <p:sldId id="272" r:id="rId17"/>
    <p:sldId id="274" r:id="rId18"/>
    <p:sldId id="277" r:id="rId19"/>
    <p:sldId id="273" r:id="rId20"/>
    <p:sldId id="278" r:id="rId21"/>
    <p:sldId id="279" r:id="rId22"/>
    <p:sldId id="280" r:id="rId23"/>
    <p:sldId id="286" r:id="rId24"/>
    <p:sldId id="281" r:id="rId25"/>
    <p:sldId id="282" r:id="rId26"/>
    <p:sldId id="283" r:id="rId27"/>
    <p:sldId id="284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3685;&#44228;&#44592;&#48152;&#51221;&#52293;\&#48516;&#49437;\&#53685;&#44228;&#44592;&#48152;&#51221;&#52293;&#54217;&#44032;&#53685;&#44228;_201807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3685;&#44228;&#44592;&#48152;&#51221;&#52293;\&#48516;&#49437;\&#53685;&#44228;&#44592;&#48152;&#51221;&#52293;&#54217;&#44032;&#53685;&#44228;_201807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3685;&#44228;&#44592;&#48152;&#51221;&#52293;\&#48512;&#52376;&#48324;%20&#54217;&#44032;&#44148;&#49688;%202017&#45380;%20&#54788;&#5488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'평가완료건수 등'!$B$1</c:f>
              <c:strCache>
                <c:ptCount val="1"/>
                <c:pt idx="0">
                  <c:v>평가완료건수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'평가완료건수 등'!$A$2:$A$11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'평가완료건수 등'!$B$2:$B$11</c:f>
              <c:numCache>
                <c:formatCode>General</c:formatCode>
                <c:ptCount val="10"/>
                <c:pt idx="0" formatCode="#,##0">
                  <c:v>1116</c:v>
                </c:pt>
                <c:pt idx="1">
                  <c:v>813</c:v>
                </c:pt>
                <c:pt idx="2">
                  <c:v>679</c:v>
                </c:pt>
                <c:pt idx="3">
                  <c:v>937</c:v>
                </c:pt>
                <c:pt idx="4">
                  <c:v>825</c:v>
                </c:pt>
                <c:pt idx="5">
                  <c:v>681</c:v>
                </c:pt>
                <c:pt idx="6" formatCode="#,##0">
                  <c:v>1603</c:v>
                </c:pt>
                <c:pt idx="7" formatCode="#,##0">
                  <c:v>1570</c:v>
                </c:pt>
                <c:pt idx="8" formatCode="#,##0">
                  <c:v>1814</c:v>
                </c:pt>
                <c:pt idx="9" formatCode="#,##0">
                  <c:v>1383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'평가완료건수 등'!$C$1</c:f>
              <c:strCache>
                <c:ptCount val="1"/>
                <c:pt idx="0">
                  <c:v>예비평가건수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'평가완료건수 등'!$A$2:$A$11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'평가완료건수 등'!$C$2:$C$11</c:f>
              <c:numCache>
                <c:formatCode>General</c:formatCode>
                <c:ptCount val="10"/>
                <c:pt idx="0">
                  <c:v>729</c:v>
                </c:pt>
                <c:pt idx="1">
                  <c:v>400</c:v>
                </c:pt>
                <c:pt idx="2">
                  <c:v>314</c:v>
                </c:pt>
                <c:pt idx="3">
                  <c:v>583</c:v>
                </c:pt>
                <c:pt idx="4">
                  <c:v>571</c:v>
                </c:pt>
                <c:pt idx="5">
                  <c:v>474</c:v>
                </c:pt>
                <c:pt idx="6" formatCode="#,##0">
                  <c:v>1275</c:v>
                </c:pt>
                <c:pt idx="7" formatCode="#,##0">
                  <c:v>1232</c:v>
                </c:pt>
                <c:pt idx="8" formatCode="#,##0">
                  <c:v>1447</c:v>
                </c:pt>
                <c:pt idx="9" formatCode="#,##0">
                  <c:v>1126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'평가완료건수 등'!$E$1</c:f>
              <c:strCache>
                <c:ptCount val="1"/>
                <c:pt idx="0">
                  <c:v>실질평가건수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'평가완료건수 등'!$A$2:$A$11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'평가완료건수 등'!$E$2:$E$11</c:f>
              <c:numCache>
                <c:formatCode>General</c:formatCode>
                <c:ptCount val="10"/>
                <c:pt idx="0">
                  <c:v>387</c:v>
                </c:pt>
                <c:pt idx="1">
                  <c:v>413</c:v>
                </c:pt>
                <c:pt idx="2">
                  <c:v>365</c:v>
                </c:pt>
                <c:pt idx="3">
                  <c:v>354</c:v>
                </c:pt>
                <c:pt idx="4">
                  <c:v>254</c:v>
                </c:pt>
                <c:pt idx="5">
                  <c:v>207</c:v>
                </c:pt>
                <c:pt idx="6">
                  <c:v>328</c:v>
                </c:pt>
                <c:pt idx="7">
                  <c:v>338</c:v>
                </c:pt>
                <c:pt idx="8">
                  <c:v>367</c:v>
                </c:pt>
                <c:pt idx="9">
                  <c:v>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236528"/>
        <c:axId val="533236920"/>
      </c:lineChart>
      <c:catAx>
        <c:axId val="53323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236920"/>
        <c:crosses val="autoZero"/>
        <c:auto val="1"/>
        <c:lblAlgn val="ctr"/>
        <c:lblOffset val="100"/>
        <c:noMultiLvlLbl val="0"/>
      </c:catAx>
      <c:valAx>
        <c:axId val="5332369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23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'평가완료건수 등'!$B$17</c:f>
              <c:strCache>
                <c:ptCount val="1"/>
                <c:pt idx="0">
                  <c:v>예비평가율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'평가완료건수 등'!$A$18:$A$27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'평가완료건수 등'!$B$18:$B$27</c:f>
              <c:numCache>
                <c:formatCode>0.0</c:formatCode>
                <c:ptCount val="10"/>
                <c:pt idx="0">
                  <c:v>65.322580645161281</c:v>
                </c:pt>
                <c:pt idx="1">
                  <c:v>49.200492004920051</c:v>
                </c:pt>
                <c:pt idx="2">
                  <c:v>46.244477172312223</c:v>
                </c:pt>
                <c:pt idx="3">
                  <c:v>62.219850586979717</c:v>
                </c:pt>
                <c:pt idx="4">
                  <c:v>69.212121212121218</c:v>
                </c:pt>
                <c:pt idx="5">
                  <c:v>69.603524229074893</c:v>
                </c:pt>
                <c:pt idx="6">
                  <c:v>79.538365564566433</c:v>
                </c:pt>
                <c:pt idx="7">
                  <c:v>78.471337579617838</c:v>
                </c:pt>
                <c:pt idx="8">
                  <c:v>79.768467475192935</c:v>
                </c:pt>
                <c:pt idx="9">
                  <c:v>81.417208966015906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'평가완료건수 등'!$C$17</c:f>
              <c:strCache>
                <c:ptCount val="1"/>
                <c:pt idx="0">
                  <c:v>실질평가율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'평가완료건수 등'!$A$18:$A$27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'평가완료건수 등'!$C$18:$C$27</c:f>
              <c:numCache>
                <c:formatCode>0.0</c:formatCode>
                <c:ptCount val="10"/>
                <c:pt idx="0">
                  <c:v>34.677419354838712</c:v>
                </c:pt>
                <c:pt idx="1">
                  <c:v>50.799507995079949</c:v>
                </c:pt>
                <c:pt idx="2">
                  <c:v>53.755522827687777</c:v>
                </c:pt>
                <c:pt idx="3">
                  <c:v>37.780149413020276</c:v>
                </c:pt>
                <c:pt idx="4">
                  <c:v>30.787878787878785</c:v>
                </c:pt>
                <c:pt idx="5">
                  <c:v>30.396475770925107</c:v>
                </c:pt>
                <c:pt idx="6">
                  <c:v>20.461634435433563</c:v>
                </c:pt>
                <c:pt idx="7">
                  <c:v>21.528662420382165</c:v>
                </c:pt>
                <c:pt idx="8">
                  <c:v>20.231532524807054</c:v>
                </c:pt>
                <c:pt idx="9">
                  <c:v>18.58279103398409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237704"/>
        <c:axId val="533238096"/>
      </c:lineChart>
      <c:catAx>
        <c:axId val="533237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238096"/>
        <c:crosses val="autoZero"/>
        <c:auto val="1"/>
        <c:lblAlgn val="ctr"/>
        <c:lblOffset val="100"/>
        <c:noMultiLvlLbl val="0"/>
      </c:catAx>
      <c:valAx>
        <c:axId val="53323809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23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실질평가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Sheet3!$A$2:$A$35</c:f>
              <c:strCache>
                <c:ptCount val="34"/>
                <c:pt idx="0">
                  <c:v>국토교통부</c:v>
                </c:pt>
                <c:pt idx="1">
                  <c:v>보건복지부</c:v>
                </c:pt>
                <c:pt idx="2">
                  <c:v>해양수산부</c:v>
                </c:pt>
                <c:pt idx="3">
                  <c:v>환경부</c:v>
                </c:pt>
                <c:pt idx="4">
                  <c:v>기획재정부</c:v>
                </c:pt>
                <c:pt idx="5">
                  <c:v>교육부</c:v>
                </c:pt>
                <c:pt idx="6">
                  <c:v>산업통상자원부</c:v>
                </c:pt>
                <c:pt idx="7">
                  <c:v>식품의약품안전처</c:v>
                </c:pt>
                <c:pt idx="8">
                  <c:v>과학기술정보통신부</c:v>
                </c:pt>
                <c:pt idx="9">
                  <c:v>행정안전부</c:v>
                </c:pt>
                <c:pt idx="10">
                  <c:v>문화체육관광부</c:v>
                </c:pt>
                <c:pt idx="11">
                  <c:v>국가보훈처</c:v>
                </c:pt>
                <c:pt idx="12">
                  <c:v>농림축산식품부</c:v>
                </c:pt>
                <c:pt idx="13">
                  <c:v>산림청</c:v>
                </c:pt>
                <c:pt idx="14">
                  <c:v>고용노동부</c:v>
                </c:pt>
                <c:pt idx="15">
                  <c:v>금융위원회</c:v>
                </c:pt>
                <c:pt idx="16">
                  <c:v>중소벤처기업부</c:v>
                </c:pt>
                <c:pt idx="17">
                  <c:v>문화재청</c:v>
                </c:pt>
                <c:pt idx="18">
                  <c:v>특허청</c:v>
                </c:pt>
                <c:pt idx="19">
                  <c:v>소방청</c:v>
                </c:pt>
                <c:pt idx="20">
                  <c:v>공정거래위원회</c:v>
                </c:pt>
                <c:pt idx="21">
                  <c:v>외교부</c:v>
                </c:pt>
                <c:pt idx="22">
                  <c:v>국방부</c:v>
                </c:pt>
                <c:pt idx="23">
                  <c:v>인사혁신처</c:v>
                </c:pt>
                <c:pt idx="24">
                  <c:v>경찰청</c:v>
                </c:pt>
                <c:pt idx="25">
                  <c:v>통계청</c:v>
                </c:pt>
                <c:pt idx="26">
                  <c:v>기상청</c:v>
                </c:pt>
                <c:pt idx="27">
                  <c:v>방송통신위원회</c:v>
                </c:pt>
                <c:pt idx="28">
                  <c:v>법무부</c:v>
                </c:pt>
                <c:pt idx="29">
                  <c:v>여성가족부</c:v>
                </c:pt>
                <c:pt idx="30">
                  <c:v>법제처</c:v>
                </c:pt>
                <c:pt idx="31">
                  <c:v>국무조정실</c:v>
                </c:pt>
                <c:pt idx="32">
                  <c:v>국민권익위원회</c:v>
                </c:pt>
                <c:pt idx="33">
                  <c:v>해양경찰청</c:v>
                </c:pt>
              </c:strCache>
            </c:strRef>
          </c:cat>
          <c:val>
            <c:numRef>
              <c:f>Sheet3!$B$2:$B$35</c:f>
              <c:numCache>
                <c:formatCode>General</c:formatCode>
                <c:ptCount val="34"/>
                <c:pt idx="0">
                  <c:v>37</c:v>
                </c:pt>
                <c:pt idx="1">
                  <c:v>33</c:v>
                </c:pt>
                <c:pt idx="2">
                  <c:v>24</c:v>
                </c:pt>
                <c:pt idx="3">
                  <c:v>18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155752"/>
        <c:axId val="432157712"/>
      </c:barChart>
      <c:catAx>
        <c:axId val="43215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2157712"/>
        <c:crosses val="autoZero"/>
        <c:auto val="1"/>
        <c:lblAlgn val="ctr"/>
        <c:lblOffset val="100"/>
        <c:noMultiLvlLbl val="0"/>
      </c:catAx>
      <c:valAx>
        <c:axId val="43215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215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F8EE0-959A-440E-B3FE-241B1D6ADCB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BAC6F5F-DDF4-445E-A8C3-9D96CA9ACD82}">
      <dgm:prSet phldrT="[텍스트]"/>
      <dgm:spPr/>
      <dgm:t>
        <a:bodyPr/>
        <a:lstStyle/>
        <a:p>
          <a:pPr latinLnBrk="1"/>
          <a:r>
            <a:rPr lang="ko-KR" altLang="en-US" dirty="0" smtClean="0"/>
            <a:t>증거의 질</a:t>
          </a:r>
          <a:endParaRPr lang="ko-KR" altLang="en-US" dirty="0"/>
        </a:p>
      </dgm:t>
    </dgm:pt>
    <dgm:pt modelId="{0256FF3B-A5A9-4161-B28C-7189ECF17A4E}" type="par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3819B48B-2167-4FAB-B8F8-698558493579}" type="sib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9A13716D-919E-4F12-A519-6F627F39E424}">
      <dgm:prSet phldrT="[텍스트]"/>
      <dgm:spPr/>
      <dgm:t>
        <a:bodyPr/>
        <a:lstStyle/>
        <a:p>
          <a:pPr latinLnBrk="1"/>
          <a:r>
            <a:rPr lang="ko-KR" altLang="en-US" dirty="0" smtClean="0"/>
            <a:t>협업</a:t>
          </a:r>
          <a:endParaRPr lang="ko-KR" altLang="en-US" dirty="0"/>
        </a:p>
      </dgm:t>
    </dgm:pt>
    <dgm:pt modelId="{8AE73F19-253E-4921-B290-46A3B034CF45}" type="par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33E9B700-2FE9-443D-BE2E-8A7F8A9FECDD}" type="sib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F4EA3897-130E-41BA-B6A3-032C5EB43124}">
      <dgm:prSet phldrT="[텍스트]"/>
      <dgm:spPr/>
      <dgm:t>
        <a:bodyPr/>
        <a:lstStyle/>
        <a:p>
          <a:pPr latinLnBrk="1"/>
          <a:r>
            <a:rPr lang="ko-KR" altLang="en-US" dirty="0" smtClean="0"/>
            <a:t>기반역량</a:t>
          </a:r>
          <a:endParaRPr lang="ko-KR" altLang="en-US" dirty="0"/>
        </a:p>
      </dgm:t>
    </dgm:pt>
    <dgm:pt modelId="{AA92D5E7-8F47-477A-BF08-B65240A27E61}" type="par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ACEBE530-67A0-4452-9533-13DFDB77C3C0}" type="sib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1B830605-CB44-4522-BB19-617689EA777F}">
      <dgm:prSet/>
      <dgm:spPr/>
      <dgm:t>
        <a:bodyPr/>
        <a:lstStyle/>
        <a:p>
          <a:pPr latinLnBrk="1"/>
          <a:r>
            <a:rPr lang="ko-KR" altLang="en-US" dirty="0" smtClean="0"/>
            <a:t>정치행정적 맥락</a:t>
          </a:r>
          <a:endParaRPr lang="ko-KR" altLang="en-US" dirty="0"/>
        </a:p>
      </dgm:t>
    </dgm:pt>
    <dgm:pt modelId="{D4F4305B-ECC3-459A-877B-C4B2B682D9A2}" type="par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1995AB68-E56B-4ECC-AD33-E9C1F6899767}" type="sib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09C5B7D4-AADB-4662-B2F2-1782DF66FFF2}" type="pres">
      <dgm:prSet presAssocID="{808F8EE0-959A-440E-B3FE-241B1D6ADC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EC179-189E-4842-905C-73D816D9F14A}" type="pres">
      <dgm:prSet presAssocID="{9BAC6F5F-DDF4-445E-A8C3-9D96CA9AC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3F096-FBC6-4C0B-ABF7-A3A0185ACEF8}" type="pres">
      <dgm:prSet presAssocID="{9BAC6F5F-DDF4-445E-A8C3-9D96CA9ACD82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C3163248-A678-4F41-8A33-8077E570638C}" type="pres">
      <dgm:prSet presAssocID="{3819B48B-2167-4FAB-B8F8-698558493579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1EC3C71-7F30-4BE1-913B-EC489AA84D4D}" type="pres">
      <dgm:prSet presAssocID="{9A13716D-919E-4F12-A519-6F627F39E4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117869-BCDB-4298-AB49-D4FC15E9F1F0}" type="pres">
      <dgm:prSet presAssocID="{9A13716D-919E-4F12-A519-6F627F39E424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C43D845F-F65B-4A14-BBD7-C33726C88A57}" type="pres">
      <dgm:prSet presAssocID="{33E9B700-2FE9-443D-BE2E-8A7F8A9FECDD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CABA91-BF67-4A8F-B7D8-C0869E1866FC}" type="pres">
      <dgm:prSet presAssocID="{1B830605-CB44-4522-BB19-617689EA77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CC011D-49A9-4896-BC77-1AE6493BAFD9}" type="pres">
      <dgm:prSet presAssocID="{1B830605-CB44-4522-BB19-617689EA777F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A2FC7F00-E019-480E-96B4-358D4C695716}" type="pres">
      <dgm:prSet presAssocID="{1995AB68-E56B-4ECC-AD33-E9C1F6899767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B60573F-E20C-4148-9901-09DCFCEB24E6}" type="pres">
      <dgm:prSet presAssocID="{F4EA3897-130E-41BA-B6A3-032C5EB431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A366C-8285-4EA2-896D-6771E577B103}" type="pres">
      <dgm:prSet presAssocID="{F4EA3897-130E-41BA-B6A3-032C5EB43124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38EC6A68-BA31-48F8-A146-4C841D8570D0}" type="pres">
      <dgm:prSet presAssocID="{ACEBE530-67A0-4452-9533-13DFDB77C3C0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30E08CC3-6BDB-4670-A6CF-8F36484087B4}" type="presOf" srcId="{3819B48B-2167-4FAB-B8F8-698558493579}" destId="{C3163248-A678-4F41-8A33-8077E570638C}" srcOrd="0" destOrd="0" presId="urn:microsoft.com/office/officeart/2005/8/layout/cycle6"/>
    <dgm:cxn modelId="{505E7CCA-D2D0-445B-B35B-4A5DB8DFE8D7}" type="presOf" srcId="{808F8EE0-959A-440E-B3FE-241B1D6ADCBE}" destId="{09C5B7D4-AADB-4662-B2F2-1782DF66FFF2}" srcOrd="0" destOrd="0" presId="urn:microsoft.com/office/officeart/2005/8/layout/cycle6"/>
    <dgm:cxn modelId="{F375CCE7-80ED-4786-9135-A4BDCCD52459}" type="presOf" srcId="{9A13716D-919E-4F12-A519-6F627F39E424}" destId="{21EC3C71-7F30-4BE1-913B-EC489AA84D4D}" srcOrd="0" destOrd="0" presId="urn:microsoft.com/office/officeart/2005/8/layout/cycle6"/>
    <dgm:cxn modelId="{6886B5F3-3AC9-430F-BF6F-A7CAF9BFB973}" type="presOf" srcId="{1995AB68-E56B-4ECC-AD33-E9C1F6899767}" destId="{A2FC7F00-E019-480E-96B4-358D4C695716}" srcOrd="0" destOrd="0" presId="urn:microsoft.com/office/officeart/2005/8/layout/cycle6"/>
    <dgm:cxn modelId="{5643F331-0E98-4825-8BB4-AA4F9B23F277}" srcId="{808F8EE0-959A-440E-B3FE-241B1D6ADCBE}" destId="{F4EA3897-130E-41BA-B6A3-032C5EB43124}" srcOrd="3" destOrd="0" parTransId="{AA92D5E7-8F47-477A-BF08-B65240A27E61}" sibTransId="{ACEBE530-67A0-4452-9533-13DFDB77C3C0}"/>
    <dgm:cxn modelId="{CF3864FD-9AFF-4302-8AF1-4DD53DE8FD7D}" type="presOf" srcId="{9BAC6F5F-DDF4-445E-A8C3-9D96CA9ACD82}" destId="{306EC179-189E-4842-905C-73D816D9F14A}" srcOrd="0" destOrd="0" presId="urn:microsoft.com/office/officeart/2005/8/layout/cycle6"/>
    <dgm:cxn modelId="{105DCC5D-CE6B-45A9-B828-90840E405718}" srcId="{808F8EE0-959A-440E-B3FE-241B1D6ADCBE}" destId="{9BAC6F5F-DDF4-445E-A8C3-9D96CA9ACD82}" srcOrd="0" destOrd="0" parTransId="{0256FF3B-A5A9-4161-B28C-7189ECF17A4E}" sibTransId="{3819B48B-2167-4FAB-B8F8-698558493579}"/>
    <dgm:cxn modelId="{7BA08CC7-401D-4D95-B2F0-3C0948470180}" type="presOf" srcId="{F4EA3897-130E-41BA-B6A3-032C5EB43124}" destId="{6B60573F-E20C-4148-9901-09DCFCEB24E6}" srcOrd="0" destOrd="0" presId="urn:microsoft.com/office/officeart/2005/8/layout/cycle6"/>
    <dgm:cxn modelId="{3D5F355A-0F03-4DB3-99A9-E848FD278F39}" type="presOf" srcId="{33E9B700-2FE9-443D-BE2E-8A7F8A9FECDD}" destId="{C43D845F-F65B-4A14-BBD7-C33726C88A57}" srcOrd="0" destOrd="0" presId="urn:microsoft.com/office/officeart/2005/8/layout/cycle6"/>
    <dgm:cxn modelId="{D8FC942F-E9E3-4C58-9D12-9C0B09791F2F}" type="presOf" srcId="{1B830605-CB44-4522-BB19-617689EA777F}" destId="{AECABA91-BF67-4A8F-B7D8-C0869E1866FC}" srcOrd="0" destOrd="0" presId="urn:microsoft.com/office/officeart/2005/8/layout/cycle6"/>
    <dgm:cxn modelId="{E2C3A867-AE8C-409B-96EA-9BCA2708E64D}" type="presOf" srcId="{ACEBE530-67A0-4452-9533-13DFDB77C3C0}" destId="{38EC6A68-BA31-48F8-A146-4C841D8570D0}" srcOrd="0" destOrd="0" presId="urn:microsoft.com/office/officeart/2005/8/layout/cycle6"/>
    <dgm:cxn modelId="{FF4E88AA-E85A-47BD-BB68-021944B81768}" srcId="{808F8EE0-959A-440E-B3FE-241B1D6ADCBE}" destId="{9A13716D-919E-4F12-A519-6F627F39E424}" srcOrd="1" destOrd="0" parTransId="{8AE73F19-253E-4921-B290-46A3B034CF45}" sibTransId="{33E9B700-2FE9-443D-BE2E-8A7F8A9FECDD}"/>
    <dgm:cxn modelId="{104A2397-2315-4267-BD0E-2FC97CE5924B}" srcId="{808F8EE0-959A-440E-B3FE-241B1D6ADCBE}" destId="{1B830605-CB44-4522-BB19-617689EA777F}" srcOrd="2" destOrd="0" parTransId="{D4F4305B-ECC3-459A-877B-C4B2B682D9A2}" sibTransId="{1995AB68-E56B-4ECC-AD33-E9C1F6899767}"/>
    <dgm:cxn modelId="{1C967983-54B8-4D8E-870F-607B42E28555}" type="presParOf" srcId="{09C5B7D4-AADB-4662-B2F2-1782DF66FFF2}" destId="{306EC179-189E-4842-905C-73D816D9F14A}" srcOrd="0" destOrd="0" presId="urn:microsoft.com/office/officeart/2005/8/layout/cycle6"/>
    <dgm:cxn modelId="{390F5B59-0765-401B-B218-0B200303F2CC}" type="presParOf" srcId="{09C5B7D4-AADB-4662-B2F2-1782DF66FFF2}" destId="{11F3F096-FBC6-4C0B-ABF7-A3A0185ACEF8}" srcOrd="1" destOrd="0" presId="urn:microsoft.com/office/officeart/2005/8/layout/cycle6"/>
    <dgm:cxn modelId="{DE01AA91-A892-48D6-9276-545914588026}" type="presParOf" srcId="{09C5B7D4-AADB-4662-B2F2-1782DF66FFF2}" destId="{C3163248-A678-4F41-8A33-8077E570638C}" srcOrd="2" destOrd="0" presId="urn:microsoft.com/office/officeart/2005/8/layout/cycle6"/>
    <dgm:cxn modelId="{6ED34696-E4F2-417D-AE5B-1484EEC9ED6C}" type="presParOf" srcId="{09C5B7D4-AADB-4662-B2F2-1782DF66FFF2}" destId="{21EC3C71-7F30-4BE1-913B-EC489AA84D4D}" srcOrd="3" destOrd="0" presId="urn:microsoft.com/office/officeart/2005/8/layout/cycle6"/>
    <dgm:cxn modelId="{7C8D138A-86A8-4A87-B1C0-8FB8EF91754D}" type="presParOf" srcId="{09C5B7D4-AADB-4662-B2F2-1782DF66FFF2}" destId="{00117869-BCDB-4298-AB49-D4FC15E9F1F0}" srcOrd="4" destOrd="0" presId="urn:microsoft.com/office/officeart/2005/8/layout/cycle6"/>
    <dgm:cxn modelId="{000D9C94-E497-4409-9F11-2FBF5E4A0F32}" type="presParOf" srcId="{09C5B7D4-AADB-4662-B2F2-1782DF66FFF2}" destId="{C43D845F-F65B-4A14-BBD7-C33726C88A57}" srcOrd="5" destOrd="0" presId="urn:microsoft.com/office/officeart/2005/8/layout/cycle6"/>
    <dgm:cxn modelId="{5D01D8DB-0211-4882-9883-1623F8B2C7F1}" type="presParOf" srcId="{09C5B7D4-AADB-4662-B2F2-1782DF66FFF2}" destId="{AECABA91-BF67-4A8F-B7D8-C0869E1866FC}" srcOrd="6" destOrd="0" presId="urn:microsoft.com/office/officeart/2005/8/layout/cycle6"/>
    <dgm:cxn modelId="{87F6CC83-F235-4740-9BBD-36945911EBFE}" type="presParOf" srcId="{09C5B7D4-AADB-4662-B2F2-1782DF66FFF2}" destId="{33CC011D-49A9-4896-BC77-1AE6493BAFD9}" srcOrd="7" destOrd="0" presId="urn:microsoft.com/office/officeart/2005/8/layout/cycle6"/>
    <dgm:cxn modelId="{4713D36E-6805-43B7-B7EE-D199B7AC8BC1}" type="presParOf" srcId="{09C5B7D4-AADB-4662-B2F2-1782DF66FFF2}" destId="{A2FC7F00-E019-480E-96B4-358D4C695716}" srcOrd="8" destOrd="0" presId="urn:microsoft.com/office/officeart/2005/8/layout/cycle6"/>
    <dgm:cxn modelId="{5C494001-B017-4443-A997-8B19D5241C93}" type="presParOf" srcId="{09C5B7D4-AADB-4662-B2F2-1782DF66FFF2}" destId="{6B60573F-E20C-4148-9901-09DCFCEB24E6}" srcOrd="9" destOrd="0" presId="urn:microsoft.com/office/officeart/2005/8/layout/cycle6"/>
    <dgm:cxn modelId="{D54DCF10-D406-446D-BBFB-DFD3E35C27A5}" type="presParOf" srcId="{09C5B7D4-AADB-4662-B2F2-1782DF66FFF2}" destId="{C48A366C-8285-4EA2-896D-6771E577B103}" srcOrd="10" destOrd="0" presId="urn:microsoft.com/office/officeart/2005/8/layout/cycle6"/>
    <dgm:cxn modelId="{C0DD7C8F-9720-4748-B0A4-B8403A6353BB}" type="presParOf" srcId="{09C5B7D4-AADB-4662-B2F2-1782DF66FFF2}" destId="{38EC6A68-BA31-48F8-A146-4C841D8570D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BE6F0-CF10-465E-80BE-6B1F38EA44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EC35FEF-EF20-4679-81C3-F4EC7CB1AFBA}">
      <dgm:prSet phldrT="[텍스트]"/>
      <dgm:spPr/>
      <dgm:t>
        <a:bodyPr/>
        <a:lstStyle/>
        <a:p>
          <a:pPr latinLnBrk="1"/>
          <a:r>
            <a:rPr lang="ko-KR" altLang="en-US" dirty="0" smtClean="0"/>
            <a:t>통계청</a:t>
          </a:r>
          <a:endParaRPr lang="ko-KR" altLang="en-US" dirty="0"/>
        </a:p>
      </dgm:t>
    </dgm:pt>
    <dgm:pt modelId="{9A71DD12-0C07-450E-9800-9B3A4CCA7DBC}" type="parTrans" cxnId="{95918961-4809-4F73-986C-1FA230D7FF61}">
      <dgm:prSet/>
      <dgm:spPr/>
      <dgm:t>
        <a:bodyPr/>
        <a:lstStyle/>
        <a:p>
          <a:pPr latinLnBrk="1"/>
          <a:endParaRPr lang="ko-KR" altLang="en-US"/>
        </a:p>
      </dgm:t>
    </dgm:pt>
    <dgm:pt modelId="{6536222C-C755-4900-8BE5-F00416F0A4F0}" type="sibTrans" cxnId="{95918961-4809-4F73-986C-1FA230D7FF61}">
      <dgm:prSet/>
      <dgm:spPr/>
      <dgm:t>
        <a:bodyPr/>
        <a:lstStyle/>
        <a:p>
          <a:pPr latinLnBrk="1"/>
          <a:endParaRPr lang="ko-KR" altLang="en-US"/>
        </a:p>
      </dgm:t>
    </dgm:pt>
    <dgm:pt modelId="{048C3520-A701-4B46-9493-7526AB6401E3}">
      <dgm:prSet phldrT="[텍스트]"/>
      <dgm:spPr/>
      <dgm:t>
        <a:bodyPr/>
        <a:lstStyle/>
        <a:p>
          <a:pPr latinLnBrk="1"/>
          <a:r>
            <a:rPr lang="ko-KR" altLang="en-US" dirty="0" smtClean="0"/>
            <a:t>통계기반정책평가</a:t>
          </a:r>
          <a:endParaRPr lang="ko-KR" altLang="en-US" dirty="0"/>
        </a:p>
      </dgm:t>
    </dgm:pt>
    <dgm:pt modelId="{925AF78C-CB01-451C-846F-B134C047BCC5}" type="parTrans" cxnId="{23EE9B30-ABF1-4D3B-B9D3-2986C139C97A}">
      <dgm:prSet/>
      <dgm:spPr/>
      <dgm:t>
        <a:bodyPr/>
        <a:lstStyle/>
        <a:p>
          <a:pPr latinLnBrk="1"/>
          <a:endParaRPr lang="ko-KR" altLang="en-US"/>
        </a:p>
      </dgm:t>
    </dgm:pt>
    <dgm:pt modelId="{A0C97B05-51E8-42EE-9685-84C129ADD99F}" type="sibTrans" cxnId="{23EE9B30-ABF1-4D3B-B9D3-2986C139C97A}">
      <dgm:prSet/>
      <dgm:spPr/>
      <dgm:t>
        <a:bodyPr/>
        <a:lstStyle/>
        <a:p>
          <a:pPr latinLnBrk="1"/>
          <a:endParaRPr lang="ko-KR" altLang="en-US"/>
        </a:p>
      </dgm:t>
    </dgm:pt>
    <dgm:pt modelId="{6C832143-6C60-4084-AF4F-B4D1BF448833}">
      <dgm:prSet phldrT="[텍스트]"/>
      <dgm:spPr/>
      <dgm:t>
        <a:bodyPr/>
        <a:lstStyle/>
        <a:p>
          <a:pPr latinLnBrk="1"/>
          <a:r>
            <a:rPr lang="ko-KR" altLang="en-US" dirty="0" smtClean="0"/>
            <a:t>이행점검</a:t>
          </a:r>
          <a:endParaRPr lang="ko-KR" altLang="en-US" dirty="0"/>
        </a:p>
      </dgm:t>
    </dgm:pt>
    <dgm:pt modelId="{2FC2DCB5-73D1-40E2-91A5-7B9B3F08B165}" type="parTrans" cxnId="{02F9E0DD-76F2-4F58-AB37-4988AF15FBFE}">
      <dgm:prSet/>
      <dgm:spPr/>
      <dgm:t>
        <a:bodyPr/>
        <a:lstStyle/>
        <a:p>
          <a:pPr latinLnBrk="1"/>
          <a:endParaRPr lang="ko-KR" altLang="en-US"/>
        </a:p>
      </dgm:t>
    </dgm:pt>
    <dgm:pt modelId="{91F5BD39-3645-4DC6-9CA1-BA263A16BB16}" type="sibTrans" cxnId="{02F9E0DD-76F2-4F58-AB37-4988AF15FBFE}">
      <dgm:prSet/>
      <dgm:spPr/>
      <dgm:t>
        <a:bodyPr/>
        <a:lstStyle/>
        <a:p>
          <a:pPr latinLnBrk="1"/>
          <a:endParaRPr lang="ko-KR" altLang="en-US"/>
        </a:p>
      </dgm:t>
    </dgm:pt>
    <dgm:pt modelId="{EF1FA8CE-D36F-4EF3-AA91-A1A8AF76A0AA}">
      <dgm:prSet phldrT="[텍스트]"/>
      <dgm:spPr/>
      <dgm:t>
        <a:bodyPr/>
        <a:lstStyle/>
        <a:p>
          <a:pPr latinLnBrk="1"/>
          <a:r>
            <a:rPr lang="ko-KR" altLang="en-US" dirty="0" smtClean="0"/>
            <a:t>부처</a:t>
          </a:r>
          <a:endParaRPr lang="ko-KR" altLang="en-US" dirty="0"/>
        </a:p>
      </dgm:t>
    </dgm:pt>
    <dgm:pt modelId="{E788253F-6171-4F5B-B191-32612931AC33}" type="parTrans" cxnId="{98FB6C79-C4E6-434A-B82B-C1B10825B4A5}">
      <dgm:prSet/>
      <dgm:spPr/>
      <dgm:t>
        <a:bodyPr/>
        <a:lstStyle/>
        <a:p>
          <a:pPr latinLnBrk="1"/>
          <a:endParaRPr lang="ko-KR" altLang="en-US"/>
        </a:p>
      </dgm:t>
    </dgm:pt>
    <dgm:pt modelId="{978BB092-B4CE-4558-8A27-FE617B9F7861}" type="sibTrans" cxnId="{98FB6C79-C4E6-434A-B82B-C1B10825B4A5}">
      <dgm:prSet/>
      <dgm:spPr/>
      <dgm:t>
        <a:bodyPr/>
        <a:lstStyle/>
        <a:p>
          <a:pPr latinLnBrk="1"/>
          <a:endParaRPr lang="ko-KR" altLang="en-US"/>
        </a:p>
      </dgm:t>
    </dgm:pt>
    <dgm:pt modelId="{A677CC1D-0954-4CED-A98C-1493F43EA889}">
      <dgm:prSet phldrT="[텍스트]"/>
      <dgm:spPr/>
      <dgm:t>
        <a:bodyPr/>
        <a:lstStyle/>
        <a:p>
          <a:pPr latinLnBrk="1"/>
          <a:r>
            <a:rPr lang="ko-KR" altLang="en-US" dirty="0" smtClean="0"/>
            <a:t>통계지표 초안 마련</a:t>
          </a:r>
          <a:endParaRPr lang="en-US" altLang="ko-KR" dirty="0" smtClean="0"/>
        </a:p>
      </dgm:t>
    </dgm:pt>
    <dgm:pt modelId="{E216E927-D373-4DAD-AFB0-BA957D91561E}" type="parTrans" cxnId="{0B9629E9-65F5-4A63-9FE5-D972F6EC96ED}">
      <dgm:prSet/>
      <dgm:spPr/>
      <dgm:t>
        <a:bodyPr/>
        <a:lstStyle/>
        <a:p>
          <a:pPr latinLnBrk="1"/>
          <a:endParaRPr lang="ko-KR" altLang="en-US"/>
        </a:p>
      </dgm:t>
    </dgm:pt>
    <dgm:pt modelId="{BB67AE3A-0995-4AD3-94BE-229361465C75}" type="sibTrans" cxnId="{0B9629E9-65F5-4A63-9FE5-D972F6EC96ED}">
      <dgm:prSet/>
      <dgm:spPr/>
      <dgm:t>
        <a:bodyPr/>
        <a:lstStyle/>
        <a:p>
          <a:pPr latinLnBrk="1"/>
          <a:endParaRPr lang="ko-KR" altLang="en-US"/>
        </a:p>
      </dgm:t>
    </dgm:pt>
    <dgm:pt modelId="{2DEE1C74-DB9E-40B6-A3A0-61F5C5988783}">
      <dgm:prSet phldrT="[텍스트]"/>
      <dgm:spPr/>
      <dgm:t>
        <a:bodyPr/>
        <a:lstStyle/>
        <a:p>
          <a:pPr latinLnBrk="1"/>
          <a:r>
            <a:rPr lang="ko-KR" altLang="en-US" dirty="0" smtClean="0"/>
            <a:t>통계생산계획 마련</a:t>
          </a:r>
          <a:endParaRPr lang="ko-KR" altLang="en-US" dirty="0"/>
        </a:p>
      </dgm:t>
    </dgm:pt>
    <dgm:pt modelId="{BC9A289B-57E2-4DCF-88CB-4D09E5CDD827}" type="parTrans" cxnId="{CBC81C83-09FC-4CFD-A1BD-83EA937BD987}">
      <dgm:prSet/>
      <dgm:spPr/>
      <dgm:t>
        <a:bodyPr/>
        <a:lstStyle/>
        <a:p>
          <a:pPr latinLnBrk="1"/>
          <a:endParaRPr lang="ko-KR" altLang="en-US"/>
        </a:p>
      </dgm:t>
    </dgm:pt>
    <dgm:pt modelId="{E244AB53-0306-4A26-8D70-90138D381608}" type="sibTrans" cxnId="{CBC81C83-09FC-4CFD-A1BD-83EA937BD987}">
      <dgm:prSet/>
      <dgm:spPr/>
      <dgm:t>
        <a:bodyPr/>
        <a:lstStyle/>
        <a:p>
          <a:pPr latinLnBrk="1"/>
          <a:endParaRPr lang="ko-KR" altLang="en-US"/>
        </a:p>
      </dgm:t>
    </dgm:pt>
    <dgm:pt modelId="{8A0662F4-30E3-4BA0-BECD-2F6627E3ADD8}">
      <dgm:prSet phldrT="[텍스트]"/>
      <dgm:spPr/>
      <dgm:t>
        <a:bodyPr/>
        <a:lstStyle/>
        <a:p>
          <a:pPr latinLnBrk="1"/>
          <a:r>
            <a:rPr lang="ko-KR" altLang="en-US" dirty="0" smtClean="0"/>
            <a:t>연구기관</a:t>
          </a:r>
          <a:endParaRPr lang="ko-KR" altLang="en-US" dirty="0"/>
        </a:p>
      </dgm:t>
    </dgm:pt>
    <dgm:pt modelId="{233428A8-732F-40C0-9765-0E3185ABA9BC}" type="parTrans" cxnId="{F0AD7A65-B796-4B6B-B81B-E549D2496811}">
      <dgm:prSet/>
      <dgm:spPr/>
      <dgm:t>
        <a:bodyPr/>
        <a:lstStyle/>
        <a:p>
          <a:pPr latinLnBrk="1"/>
          <a:endParaRPr lang="ko-KR" altLang="en-US"/>
        </a:p>
      </dgm:t>
    </dgm:pt>
    <dgm:pt modelId="{2250A101-3A54-4541-A73B-404FD7B9B6BF}" type="sibTrans" cxnId="{F0AD7A65-B796-4B6B-B81B-E549D2496811}">
      <dgm:prSet/>
      <dgm:spPr/>
      <dgm:t>
        <a:bodyPr/>
        <a:lstStyle/>
        <a:p>
          <a:pPr latinLnBrk="1"/>
          <a:endParaRPr lang="ko-KR" altLang="en-US"/>
        </a:p>
      </dgm:t>
    </dgm:pt>
    <dgm:pt modelId="{FFC9537D-E87F-4B32-AA37-A890647A0B4C}">
      <dgm:prSet phldrT="[텍스트]"/>
      <dgm:spPr/>
      <dgm:t>
        <a:bodyPr/>
        <a:lstStyle/>
        <a:p>
          <a:pPr latinLnBrk="1"/>
          <a:r>
            <a:rPr lang="ko-KR" altLang="en-US" dirty="0" smtClean="0"/>
            <a:t>지표자문</a:t>
          </a:r>
          <a:endParaRPr lang="ko-KR" altLang="en-US" dirty="0"/>
        </a:p>
      </dgm:t>
    </dgm:pt>
    <dgm:pt modelId="{758F5F81-2169-4CE4-A81C-E0D4B3E6310D}" type="parTrans" cxnId="{C344A5E8-D8DE-4E56-9B3F-D215D8A71CDE}">
      <dgm:prSet/>
      <dgm:spPr/>
      <dgm:t>
        <a:bodyPr/>
        <a:lstStyle/>
        <a:p>
          <a:pPr latinLnBrk="1"/>
          <a:endParaRPr lang="ko-KR" altLang="en-US"/>
        </a:p>
      </dgm:t>
    </dgm:pt>
    <dgm:pt modelId="{69AF2FFA-129B-40D3-AD66-C1FAC73323A8}" type="sibTrans" cxnId="{C344A5E8-D8DE-4E56-9B3F-D215D8A71CDE}">
      <dgm:prSet/>
      <dgm:spPr/>
      <dgm:t>
        <a:bodyPr/>
        <a:lstStyle/>
        <a:p>
          <a:pPr latinLnBrk="1"/>
          <a:endParaRPr lang="ko-KR" altLang="en-US"/>
        </a:p>
      </dgm:t>
    </dgm:pt>
    <dgm:pt modelId="{A3E9977E-2453-48ED-A5E2-49F63C489FFD}">
      <dgm:prSet phldrT="[텍스트]"/>
      <dgm:spPr/>
      <dgm:t>
        <a:bodyPr/>
        <a:lstStyle/>
        <a:p>
          <a:pPr latinLnBrk="1"/>
          <a:r>
            <a:rPr lang="ko-KR" altLang="en-US" dirty="0" smtClean="0"/>
            <a:t>통계생산</a:t>
          </a:r>
          <a:endParaRPr lang="ko-KR" altLang="en-US" dirty="0"/>
        </a:p>
      </dgm:t>
    </dgm:pt>
    <dgm:pt modelId="{3D4F4C2F-2585-45AE-9E72-8FC422E35EB5}" type="parTrans" cxnId="{AB4F145C-7159-4827-AD57-6EB48141AB1A}">
      <dgm:prSet/>
      <dgm:spPr/>
      <dgm:t>
        <a:bodyPr/>
        <a:lstStyle/>
        <a:p>
          <a:pPr latinLnBrk="1"/>
          <a:endParaRPr lang="ko-KR" altLang="en-US"/>
        </a:p>
      </dgm:t>
    </dgm:pt>
    <dgm:pt modelId="{E4FEBD01-030D-4C74-A7B7-4314D6A8D93D}" type="sibTrans" cxnId="{AB4F145C-7159-4827-AD57-6EB48141AB1A}">
      <dgm:prSet/>
      <dgm:spPr/>
      <dgm:t>
        <a:bodyPr/>
        <a:lstStyle/>
        <a:p>
          <a:pPr latinLnBrk="1"/>
          <a:endParaRPr lang="ko-KR" altLang="en-US"/>
        </a:p>
      </dgm:t>
    </dgm:pt>
    <dgm:pt modelId="{94793AB4-F43A-4AB7-9DD3-F78CE36AED9D}" type="pres">
      <dgm:prSet presAssocID="{410BE6F0-CF10-465E-80BE-6B1F38EA449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EC9BF8-1485-4D46-91FA-EC0290D9DFD3}" type="pres">
      <dgm:prSet presAssocID="{5EC35FEF-EF20-4679-81C3-F4EC7CB1AFBA}" presName="compNode" presStyleCnt="0"/>
      <dgm:spPr/>
    </dgm:pt>
    <dgm:pt modelId="{8A582826-819F-49AC-A050-DB5BAB29D3C7}" type="pres">
      <dgm:prSet presAssocID="{5EC35FEF-EF20-4679-81C3-F4EC7CB1AFBA}" presName="a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6A66885-FB80-4EBA-8224-38903984AB58}" type="pres">
      <dgm:prSet presAssocID="{5EC35FEF-EF20-4679-81C3-F4EC7CB1AFBA}" presName="text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6C16BB0-955B-44CD-8ABD-7CEB1FD62516}" type="pres">
      <dgm:prSet presAssocID="{5EC35FEF-EF20-4679-81C3-F4EC7CB1AFBA}" presName="compChildNode" presStyleCnt="0"/>
      <dgm:spPr/>
    </dgm:pt>
    <dgm:pt modelId="{B9EFDE3A-4C68-4722-A2A6-715AD3018AC0}" type="pres">
      <dgm:prSet presAssocID="{5EC35FEF-EF20-4679-81C3-F4EC7CB1AFBA}" presName="theInnerList" presStyleCnt="0"/>
      <dgm:spPr/>
    </dgm:pt>
    <dgm:pt modelId="{A6E1E4D6-1EC5-494C-BFBF-B6BA9476C8C0}" type="pres">
      <dgm:prSet presAssocID="{048C3520-A701-4B46-9493-7526AB6401E3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239E0-68FD-4848-8761-9590954544C9}" type="pres">
      <dgm:prSet presAssocID="{048C3520-A701-4B46-9493-7526AB6401E3}" presName="aSpace2" presStyleCnt="0"/>
      <dgm:spPr/>
    </dgm:pt>
    <dgm:pt modelId="{90CBBD34-0A1B-4757-A412-101400C9AA60}" type="pres">
      <dgm:prSet presAssocID="{6C832143-6C60-4084-AF4F-B4D1BF448833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C5FBB5-5259-49ED-85A6-71B86142201D}" type="pres">
      <dgm:prSet presAssocID="{5EC35FEF-EF20-4679-81C3-F4EC7CB1AFBA}" presName="aSpace" presStyleCnt="0"/>
      <dgm:spPr/>
    </dgm:pt>
    <dgm:pt modelId="{EF8B7332-B229-4184-8051-F7C3DA3E8DE5}" type="pres">
      <dgm:prSet presAssocID="{EF1FA8CE-D36F-4EF3-AA91-A1A8AF76A0AA}" presName="compNode" presStyleCnt="0"/>
      <dgm:spPr/>
    </dgm:pt>
    <dgm:pt modelId="{3C6D082B-AA65-47DC-A1B7-D2CB80DFC79A}" type="pres">
      <dgm:prSet presAssocID="{EF1FA8CE-D36F-4EF3-AA91-A1A8AF76A0AA}" presName="a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834C5EE-5E08-46D6-9AB4-7193F5A8EAF9}" type="pres">
      <dgm:prSet presAssocID="{EF1FA8CE-D36F-4EF3-AA91-A1A8AF76A0AA}" presName="text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0831A28-1EAF-4397-9BD7-536C7715281E}" type="pres">
      <dgm:prSet presAssocID="{EF1FA8CE-D36F-4EF3-AA91-A1A8AF76A0AA}" presName="compChildNode" presStyleCnt="0"/>
      <dgm:spPr/>
    </dgm:pt>
    <dgm:pt modelId="{6C3A286B-9718-464E-90D8-3691CB18CAF0}" type="pres">
      <dgm:prSet presAssocID="{EF1FA8CE-D36F-4EF3-AA91-A1A8AF76A0AA}" presName="theInnerList" presStyleCnt="0"/>
      <dgm:spPr/>
    </dgm:pt>
    <dgm:pt modelId="{5135E1F6-3073-4944-88C8-C0F2E8FC8E5F}" type="pres">
      <dgm:prSet presAssocID="{A677CC1D-0954-4CED-A98C-1493F43EA88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FA007F-D598-451A-AAE6-6BDCFCE52B39}" type="pres">
      <dgm:prSet presAssocID="{A677CC1D-0954-4CED-A98C-1493F43EA889}" presName="aSpace2" presStyleCnt="0"/>
      <dgm:spPr/>
    </dgm:pt>
    <dgm:pt modelId="{F297C7E7-2B25-4CC9-AF74-1B663231AAA5}" type="pres">
      <dgm:prSet presAssocID="{2DEE1C74-DB9E-40B6-A3A0-61F5C5988783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497F51-9695-4A86-935F-9BE9C697962C}" type="pres">
      <dgm:prSet presAssocID="{EF1FA8CE-D36F-4EF3-AA91-A1A8AF76A0AA}" presName="aSpace" presStyleCnt="0"/>
      <dgm:spPr/>
    </dgm:pt>
    <dgm:pt modelId="{BC9E4877-2ED3-4CEA-840C-37B24C110268}" type="pres">
      <dgm:prSet presAssocID="{8A0662F4-30E3-4BA0-BECD-2F6627E3ADD8}" presName="compNode" presStyleCnt="0"/>
      <dgm:spPr/>
    </dgm:pt>
    <dgm:pt modelId="{7673F3CD-B4EB-46F6-A2DE-8A046FD8A246}" type="pres">
      <dgm:prSet presAssocID="{8A0662F4-30E3-4BA0-BECD-2F6627E3ADD8}" presName="a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360F33E-1593-4273-855A-CF37F50B66D2}" type="pres">
      <dgm:prSet presAssocID="{8A0662F4-30E3-4BA0-BECD-2F6627E3ADD8}" presName="text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31DEB0B-8F3B-4AE1-A8EE-1C387ED314AE}" type="pres">
      <dgm:prSet presAssocID="{8A0662F4-30E3-4BA0-BECD-2F6627E3ADD8}" presName="compChildNode" presStyleCnt="0"/>
      <dgm:spPr/>
    </dgm:pt>
    <dgm:pt modelId="{781D358D-902F-4DEF-B8BD-978B0F70D323}" type="pres">
      <dgm:prSet presAssocID="{8A0662F4-30E3-4BA0-BECD-2F6627E3ADD8}" presName="theInnerList" presStyleCnt="0"/>
      <dgm:spPr/>
    </dgm:pt>
    <dgm:pt modelId="{11950C86-2C90-4E71-A4BC-2930C4B9DB0F}" type="pres">
      <dgm:prSet presAssocID="{FFC9537D-E87F-4B32-AA37-A890647A0B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9295E-D569-461D-8958-12500F2A4AB6}" type="pres">
      <dgm:prSet presAssocID="{FFC9537D-E87F-4B32-AA37-A890647A0B4C}" presName="aSpace2" presStyleCnt="0"/>
      <dgm:spPr/>
    </dgm:pt>
    <dgm:pt modelId="{4B90DD44-8839-4BCD-924D-43DE17A3B6D3}" type="pres">
      <dgm:prSet presAssocID="{A3E9977E-2453-48ED-A5E2-49F63C489FF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1C3586-2F62-49FD-974B-247424E608D9}" type="presOf" srcId="{A677CC1D-0954-4CED-A98C-1493F43EA889}" destId="{5135E1F6-3073-4944-88C8-C0F2E8FC8E5F}" srcOrd="0" destOrd="0" presId="urn:microsoft.com/office/officeart/2005/8/layout/lProcess2"/>
    <dgm:cxn modelId="{02F9E0DD-76F2-4F58-AB37-4988AF15FBFE}" srcId="{5EC35FEF-EF20-4679-81C3-F4EC7CB1AFBA}" destId="{6C832143-6C60-4084-AF4F-B4D1BF448833}" srcOrd="1" destOrd="0" parTransId="{2FC2DCB5-73D1-40E2-91A5-7B9B3F08B165}" sibTransId="{91F5BD39-3645-4DC6-9CA1-BA263A16BB16}"/>
    <dgm:cxn modelId="{18EAD1E8-2910-4302-B869-16F84865593A}" type="presOf" srcId="{5EC35FEF-EF20-4679-81C3-F4EC7CB1AFBA}" destId="{D6A66885-FB80-4EBA-8224-38903984AB58}" srcOrd="1" destOrd="0" presId="urn:microsoft.com/office/officeart/2005/8/layout/lProcess2"/>
    <dgm:cxn modelId="{23EE9B30-ABF1-4D3B-B9D3-2986C139C97A}" srcId="{5EC35FEF-EF20-4679-81C3-F4EC7CB1AFBA}" destId="{048C3520-A701-4B46-9493-7526AB6401E3}" srcOrd="0" destOrd="0" parTransId="{925AF78C-CB01-451C-846F-B134C047BCC5}" sibTransId="{A0C97B05-51E8-42EE-9685-84C129ADD99F}"/>
    <dgm:cxn modelId="{0B9629E9-65F5-4A63-9FE5-D972F6EC96ED}" srcId="{EF1FA8CE-D36F-4EF3-AA91-A1A8AF76A0AA}" destId="{A677CC1D-0954-4CED-A98C-1493F43EA889}" srcOrd="0" destOrd="0" parTransId="{E216E927-D373-4DAD-AFB0-BA957D91561E}" sibTransId="{BB67AE3A-0995-4AD3-94BE-229361465C75}"/>
    <dgm:cxn modelId="{CBC81C83-09FC-4CFD-A1BD-83EA937BD987}" srcId="{EF1FA8CE-D36F-4EF3-AA91-A1A8AF76A0AA}" destId="{2DEE1C74-DB9E-40B6-A3A0-61F5C5988783}" srcOrd="1" destOrd="0" parTransId="{BC9A289B-57E2-4DCF-88CB-4D09E5CDD827}" sibTransId="{E244AB53-0306-4A26-8D70-90138D381608}"/>
    <dgm:cxn modelId="{95918961-4809-4F73-986C-1FA230D7FF61}" srcId="{410BE6F0-CF10-465E-80BE-6B1F38EA4495}" destId="{5EC35FEF-EF20-4679-81C3-F4EC7CB1AFBA}" srcOrd="0" destOrd="0" parTransId="{9A71DD12-0C07-450E-9800-9B3A4CCA7DBC}" sibTransId="{6536222C-C755-4900-8BE5-F00416F0A4F0}"/>
    <dgm:cxn modelId="{D19DEDED-622A-4B5F-B090-944D1A73531B}" type="presOf" srcId="{FFC9537D-E87F-4B32-AA37-A890647A0B4C}" destId="{11950C86-2C90-4E71-A4BC-2930C4B9DB0F}" srcOrd="0" destOrd="0" presId="urn:microsoft.com/office/officeart/2005/8/layout/lProcess2"/>
    <dgm:cxn modelId="{A7BACA26-77F2-41F3-BF1A-67C0A08D62F3}" type="presOf" srcId="{8A0662F4-30E3-4BA0-BECD-2F6627E3ADD8}" destId="{B360F33E-1593-4273-855A-CF37F50B66D2}" srcOrd="1" destOrd="0" presId="urn:microsoft.com/office/officeart/2005/8/layout/lProcess2"/>
    <dgm:cxn modelId="{92AEEF89-CA2C-48CA-ACEC-CE4C3806A2A1}" type="presOf" srcId="{A3E9977E-2453-48ED-A5E2-49F63C489FFD}" destId="{4B90DD44-8839-4BCD-924D-43DE17A3B6D3}" srcOrd="0" destOrd="0" presId="urn:microsoft.com/office/officeart/2005/8/layout/lProcess2"/>
    <dgm:cxn modelId="{2135E23D-12CE-42FD-B0B9-935C2E29D611}" type="presOf" srcId="{048C3520-A701-4B46-9493-7526AB6401E3}" destId="{A6E1E4D6-1EC5-494C-BFBF-B6BA9476C8C0}" srcOrd="0" destOrd="0" presId="urn:microsoft.com/office/officeart/2005/8/layout/lProcess2"/>
    <dgm:cxn modelId="{98FB6C79-C4E6-434A-B82B-C1B10825B4A5}" srcId="{410BE6F0-CF10-465E-80BE-6B1F38EA4495}" destId="{EF1FA8CE-D36F-4EF3-AA91-A1A8AF76A0AA}" srcOrd="1" destOrd="0" parTransId="{E788253F-6171-4F5B-B191-32612931AC33}" sibTransId="{978BB092-B4CE-4558-8A27-FE617B9F7861}"/>
    <dgm:cxn modelId="{9BFF38B5-DEA3-4F13-AEE5-0F895BC5633B}" type="presOf" srcId="{410BE6F0-CF10-465E-80BE-6B1F38EA4495}" destId="{94793AB4-F43A-4AB7-9DD3-F78CE36AED9D}" srcOrd="0" destOrd="0" presId="urn:microsoft.com/office/officeart/2005/8/layout/lProcess2"/>
    <dgm:cxn modelId="{05491544-556C-4B53-B203-008312D608E3}" type="presOf" srcId="{2DEE1C74-DB9E-40B6-A3A0-61F5C5988783}" destId="{F297C7E7-2B25-4CC9-AF74-1B663231AAA5}" srcOrd="0" destOrd="0" presId="urn:microsoft.com/office/officeart/2005/8/layout/lProcess2"/>
    <dgm:cxn modelId="{A4EB8543-336B-4744-B4E3-4166E3C1D24C}" type="presOf" srcId="{EF1FA8CE-D36F-4EF3-AA91-A1A8AF76A0AA}" destId="{3C6D082B-AA65-47DC-A1B7-D2CB80DFC79A}" srcOrd="0" destOrd="0" presId="urn:microsoft.com/office/officeart/2005/8/layout/lProcess2"/>
    <dgm:cxn modelId="{F0AD7A65-B796-4B6B-B81B-E549D2496811}" srcId="{410BE6F0-CF10-465E-80BE-6B1F38EA4495}" destId="{8A0662F4-30E3-4BA0-BECD-2F6627E3ADD8}" srcOrd="2" destOrd="0" parTransId="{233428A8-732F-40C0-9765-0E3185ABA9BC}" sibTransId="{2250A101-3A54-4541-A73B-404FD7B9B6BF}"/>
    <dgm:cxn modelId="{E57B7C1B-E579-408B-9A1F-E73D0E38B5D9}" type="presOf" srcId="{EF1FA8CE-D36F-4EF3-AA91-A1A8AF76A0AA}" destId="{9834C5EE-5E08-46D6-9AB4-7193F5A8EAF9}" srcOrd="1" destOrd="0" presId="urn:microsoft.com/office/officeart/2005/8/layout/lProcess2"/>
    <dgm:cxn modelId="{87277070-C8DC-4401-A23C-BB8387E1F662}" type="presOf" srcId="{5EC35FEF-EF20-4679-81C3-F4EC7CB1AFBA}" destId="{8A582826-819F-49AC-A050-DB5BAB29D3C7}" srcOrd="0" destOrd="0" presId="urn:microsoft.com/office/officeart/2005/8/layout/lProcess2"/>
    <dgm:cxn modelId="{AB4F145C-7159-4827-AD57-6EB48141AB1A}" srcId="{8A0662F4-30E3-4BA0-BECD-2F6627E3ADD8}" destId="{A3E9977E-2453-48ED-A5E2-49F63C489FFD}" srcOrd="1" destOrd="0" parTransId="{3D4F4C2F-2585-45AE-9E72-8FC422E35EB5}" sibTransId="{E4FEBD01-030D-4C74-A7B7-4314D6A8D93D}"/>
    <dgm:cxn modelId="{C344A5E8-D8DE-4E56-9B3F-D215D8A71CDE}" srcId="{8A0662F4-30E3-4BA0-BECD-2F6627E3ADD8}" destId="{FFC9537D-E87F-4B32-AA37-A890647A0B4C}" srcOrd="0" destOrd="0" parTransId="{758F5F81-2169-4CE4-A81C-E0D4B3E6310D}" sibTransId="{69AF2FFA-129B-40D3-AD66-C1FAC73323A8}"/>
    <dgm:cxn modelId="{831828DE-F13D-4612-AA89-1EC7B2D03E8D}" type="presOf" srcId="{8A0662F4-30E3-4BA0-BECD-2F6627E3ADD8}" destId="{7673F3CD-B4EB-46F6-A2DE-8A046FD8A246}" srcOrd="0" destOrd="0" presId="urn:microsoft.com/office/officeart/2005/8/layout/lProcess2"/>
    <dgm:cxn modelId="{5F94DEF7-6D69-4F63-B2A3-9FE357905F62}" type="presOf" srcId="{6C832143-6C60-4084-AF4F-B4D1BF448833}" destId="{90CBBD34-0A1B-4757-A412-101400C9AA60}" srcOrd="0" destOrd="0" presId="urn:microsoft.com/office/officeart/2005/8/layout/lProcess2"/>
    <dgm:cxn modelId="{7C649AE7-7314-4885-9F9F-34A730451EB4}" type="presParOf" srcId="{94793AB4-F43A-4AB7-9DD3-F78CE36AED9D}" destId="{EAEC9BF8-1485-4D46-91FA-EC0290D9DFD3}" srcOrd="0" destOrd="0" presId="urn:microsoft.com/office/officeart/2005/8/layout/lProcess2"/>
    <dgm:cxn modelId="{15925189-E94C-4FD1-B7E2-4369CF717DAE}" type="presParOf" srcId="{EAEC9BF8-1485-4D46-91FA-EC0290D9DFD3}" destId="{8A582826-819F-49AC-A050-DB5BAB29D3C7}" srcOrd="0" destOrd="0" presId="urn:microsoft.com/office/officeart/2005/8/layout/lProcess2"/>
    <dgm:cxn modelId="{38049C94-8476-4382-80C0-5A44C057B6AB}" type="presParOf" srcId="{EAEC9BF8-1485-4D46-91FA-EC0290D9DFD3}" destId="{D6A66885-FB80-4EBA-8224-38903984AB58}" srcOrd="1" destOrd="0" presId="urn:microsoft.com/office/officeart/2005/8/layout/lProcess2"/>
    <dgm:cxn modelId="{B23C861C-5EC4-49C1-B431-093EDE46B0B5}" type="presParOf" srcId="{EAEC9BF8-1485-4D46-91FA-EC0290D9DFD3}" destId="{06C16BB0-955B-44CD-8ABD-7CEB1FD62516}" srcOrd="2" destOrd="0" presId="urn:microsoft.com/office/officeart/2005/8/layout/lProcess2"/>
    <dgm:cxn modelId="{61B7606C-A3EA-483D-A842-FCD07A1AD1DE}" type="presParOf" srcId="{06C16BB0-955B-44CD-8ABD-7CEB1FD62516}" destId="{B9EFDE3A-4C68-4722-A2A6-715AD3018AC0}" srcOrd="0" destOrd="0" presId="urn:microsoft.com/office/officeart/2005/8/layout/lProcess2"/>
    <dgm:cxn modelId="{A96A3BFC-074E-4F2B-ACC8-D6A8D6DA5910}" type="presParOf" srcId="{B9EFDE3A-4C68-4722-A2A6-715AD3018AC0}" destId="{A6E1E4D6-1EC5-494C-BFBF-B6BA9476C8C0}" srcOrd="0" destOrd="0" presId="urn:microsoft.com/office/officeart/2005/8/layout/lProcess2"/>
    <dgm:cxn modelId="{B0639283-2636-4A45-BAA8-BB700831D3E4}" type="presParOf" srcId="{B9EFDE3A-4C68-4722-A2A6-715AD3018AC0}" destId="{F5F239E0-68FD-4848-8761-9590954544C9}" srcOrd="1" destOrd="0" presId="urn:microsoft.com/office/officeart/2005/8/layout/lProcess2"/>
    <dgm:cxn modelId="{823BCA98-4057-4A61-A5CB-29E090FACBF4}" type="presParOf" srcId="{B9EFDE3A-4C68-4722-A2A6-715AD3018AC0}" destId="{90CBBD34-0A1B-4757-A412-101400C9AA60}" srcOrd="2" destOrd="0" presId="urn:microsoft.com/office/officeart/2005/8/layout/lProcess2"/>
    <dgm:cxn modelId="{BA55972E-63D9-4445-971D-B7CD61F950F0}" type="presParOf" srcId="{94793AB4-F43A-4AB7-9DD3-F78CE36AED9D}" destId="{C4C5FBB5-5259-49ED-85A6-71B86142201D}" srcOrd="1" destOrd="0" presId="urn:microsoft.com/office/officeart/2005/8/layout/lProcess2"/>
    <dgm:cxn modelId="{70C84CBF-32D4-4835-9F63-670A94B98377}" type="presParOf" srcId="{94793AB4-F43A-4AB7-9DD3-F78CE36AED9D}" destId="{EF8B7332-B229-4184-8051-F7C3DA3E8DE5}" srcOrd="2" destOrd="0" presId="urn:microsoft.com/office/officeart/2005/8/layout/lProcess2"/>
    <dgm:cxn modelId="{2F17A795-D071-4D07-89E1-2B3131C351A4}" type="presParOf" srcId="{EF8B7332-B229-4184-8051-F7C3DA3E8DE5}" destId="{3C6D082B-AA65-47DC-A1B7-D2CB80DFC79A}" srcOrd="0" destOrd="0" presId="urn:microsoft.com/office/officeart/2005/8/layout/lProcess2"/>
    <dgm:cxn modelId="{33C3E9A8-ED57-445E-94D6-CB8CEAFEA195}" type="presParOf" srcId="{EF8B7332-B229-4184-8051-F7C3DA3E8DE5}" destId="{9834C5EE-5E08-46D6-9AB4-7193F5A8EAF9}" srcOrd="1" destOrd="0" presId="urn:microsoft.com/office/officeart/2005/8/layout/lProcess2"/>
    <dgm:cxn modelId="{317A50F4-E412-426B-AD34-D99D1B0F2889}" type="presParOf" srcId="{EF8B7332-B229-4184-8051-F7C3DA3E8DE5}" destId="{10831A28-1EAF-4397-9BD7-536C7715281E}" srcOrd="2" destOrd="0" presId="urn:microsoft.com/office/officeart/2005/8/layout/lProcess2"/>
    <dgm:cxn modelId="{BBEB38F7-D7B2-4765-AA11-45484F007E22}" type="presParOf" srcId="{10831A28-1EAF-4397-9BD7-536C7715281E}" destId="{6C3A286B-9718-464E-90D8-3691CB18CAF0}" srcOrd="0" destOrd="0" presId="urn:microsoft.com/office/officeart/2005/8/layout/lProcess2"/>
    <dgm:cxn modelId="{75694D4C-7461-4A75-BB56-1012949EE5B7}" type="presParOf" srcId="{6C3A286B-9718-464E-90D8-3691CB18CAF0}" destId="{5135E1F6-3073-4944-88C8-C0F2E8FC8E5F}" srcOrd="0" destOrd="0" presId="urn:microsoft.com/office/officeart/2005/8/layout/lProcess2"/>
    <dgm:cxn modelId="{1981CC63-2354-42FA-8E26-5D72D98ED711}" type="presParOf" srcId="{6C3A286B-9718-464E-90D8-3691CB18CAF0}" destId="{0FFA007F-D598-451A-AAE6-6BDCFCE52B39}" srcOrd="1" destOrd="0" presId="urn:microsoft.com/office/officeart/2005/8/layout/lProcess2"/>
    <dgm:cxn modelId="{941B00E0-0A0E-4A81-B92E-E5DA4061DEAD}" type="presParOf" srcId="{6C3A286B-9718-464E-90D8-3691CB18CAF0}" destId="{F297C7E7-2B25-4CC9-AF74-1B663231AAA5}" srcOrd="2" destOrd="0" presId="urn:microsoft.com/office/officeart/2005/8/layout/lProcess2"/>
    <dgm:cxn modelId="{68676E0B-DCFC-4217-B68C-4E7D822D3D80}" type="presParOf" srcId="{94793AB4-F43A-4AB7-9DD3-F78CE36AED9D}" destId="{97497F51-9695-4A86-935F-9BE9C697962C}" srcOrd="3" destOrd="0" presId="urn:microsoft.com/office/officeart/2005/8/layout/lProcess2"/>
    <dgm:cxn modelId="{14508326-5611-4AAD-B0E9-A8F3F2571306}" type="presParOf" srcId="{94793AB4-F43A-4AB7-9DD3-F78CE36AED9D}" destId="{BC9E4877-2ED3-4CEA-840C-37B24C110268}" srcOrd="4" destOrd="0" presId="urn:microsoft.com/office/officeart/2005/8/layout/lProcess2"/>
    <dgm:cxn modelId="{73C5A95B-59B4-4FEC-87F7-580C8FFD9FDC}" type="presParOf" srcId="{BC9E4877-2ED3-4CEA-840C-37B24C110268}" destId="{7673F3CD-B4EB-46F6-A2DE-8A046FD8A246}" srcOrd="0" destOrd="0" presId="urn:microsoft.com/office/officeart/2005/8/layout/lProcess2"/>
    <dgm:cxn modelId="{30F564BA-E098-4562-A6C6-D7A0FAB14D44}" type="presParOf" srcId="{BC9E4877-2ED3-4CEA-840C-37B24C110268}" destId="{B360F33E-1593-4273-855A-CF37F50B66D2}" srcOrd="1" destOrd="0" presId="urn:microsoft.com/office/officeart/2005/8/layout/lProcess2"/>
    <dgm:cxn modelId="{884F5986-CAD5-4451-BF10-7828321DB163}" type="presParOf" srcId="{BC9E4877-2ED3-4CEA-840C-37B24C110268}" destId="{431DEB0B-8F3B-4AE1-A8EE-1C387ED314AE}" srcOrd="2" destOrd="0" presId="urn:microsoft.com/office/officeart/2005/8/layout/lProcess2"/>
    <dgm:cxn modelId="{24A6B022-9E92-4D18-BB9F-9E85A3C5D9D5}" type="presParOf" srcId="{431DEB0B-8F3B-4AE1-A8EE-1C387ED314AE}" destId="{781D358D-902F-4DEF-B8BD-978B0F70D323}" srcOrd="0" destOrd="0" presId="urn:microsoft.com/office/officeart/2005/8/layout/lProcess2"/>
    <dgm:cxn modelId="{2CCA066D-B2B2-47AC-98F9-69CDD168A5E7}" type="presParOf" srcId="{781D358D-902F-4DEF-B8BD-978B0F70D323}" destId="{11950C86-2C90-4E71-A4BC-2930C4B9DB0F}" srcOrd="0" destOrd="0" presId="urn:microsoft.com/office/officeart/2005/8/layout/lProcess2"/>
    <dgm:cxn modelId="{B44BB3B9-E150-4D7E-902A-1D7C81FC71DE}" type="presParOf" srcId="{781D358D-902F-4DEF-B8BD-978B0F70D323}" destId="{0379295E-D569-461D-8958-12500F2A4AB6}" srcOrd="1" destOrd="0" presId="urn:microsoft.com/office/officeart/2005/8/layout/lProcess2"/>
    <dgm:cxn modelId="{ADDFDF88-2059-42FB-8F67-B881D8AE4FB5}" type="presParOf" srcId="{781D358D-902F-4DEF-B8BD-978B0F70D323}" destId="{4B90DD44-8839-4BCD-924D-43DE17A3B6D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F8EE0-959A-440E-B3FE-241B1D6ADCBE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BAC6F5F-DDF4-445E-A8C3-9D96CA9ACD82}">
      <dgm:prSet phldrT="[텍스트]"/>
      <dgm:spPr/>
      <dgm:t>
        <a:bodyPr/>
        <a:lstStyle/>
        <a:p>
          <a:pPr latinLnBrk="1"/>
          <a:r>
            <a:rPr lang="ko-KR" altLang="en-US" dirty="0" smtClean="0"/>
            <a:t>통계의 질</a:t>
          </a:r>
          <a:endParaRPr lang="ko-KR" altLang="en-US" dirty="0"/>
        </a:p>
      </dgm:t>
    </dgm:pt>
    <dgm:pt modelId="{0256FF3B-A5A9-4161-B28C-7189ECF17A4E}" type="par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3819B48B-2167-4FAB-B8F8-698558493579}" type="sib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9A13716D-919E-4F12-A519-6F627F39E424}">
      <dgm:prSet phldrT="[텍스트]"/>
      <dgm:spPr/>
      <dgm:t>
        <a:bodyPr/>
        <a:lstStyle/>
        <a:p>
          <a:pPr latinLnBrk="1"/>
          <a:r>
            <a:rPr lang="ko-KR" altLang="en-US" dirty="0" smtClean="0"/>
            <a:t>협업</a:t>
          </a:r>
          <a:endParaRPr lang="ko-KR" altLang="en-US" dirty="0"/>
        </a:p>
      </dgm:t>
    </dgm:pt>
    <dgm:pt modelId="{8AE73F19-253E-4921-B290-46A3B034CF45}" type="par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33E9B700-2FE9-443D-BE2E-8A7F8A9FECDD}" type="sib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F4EA3897-130E-41BA-B6A3-032C5EB43124}">
      <dgm:prSet phldrT="[텍스트]"/>
      <dgm:spPr/>
      <dgm:t>
        <a:bodyPr/>
        <a:lstStyle/>
        <a:p>
          <a:pPr latinLnBrk="1"/>
          <a:r>
            <a:rPr lang="ko-KR" altLang="en-US" dirty="0" smtClean="0"/>
            <a:t>기반역량</a:t>
          </a:r>
          <a:endParaRPr lang="ko-KR" altLang="en-US" dirty="0"/>
        </a:p>
      </dgm:t>
    </dgm:pt>
    <dgm:pt modelId="{AA92D5E7-8F47-477A-BF08-B65240A27E61}" type="par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ACEBE530-67A0-4452-9533-13DFDB77C3C0}" type="sib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1B830605-CB44-4522-BB19-617689EA777F}">
      <dgm:prSet/>
      <dgm:spPr/>
      <dgm:t>
        <a:bodyPr/>
        <a:lstStyle/>
        <a:p>
          <a:pPr latinLnBrk="1"/>
          <a:r>
            <a:rPr lang="ko-KR" altLang="en-US" dirty="0" smtClean="0"/>
            <a:t>정치적 맥락</a:t>
          </a:r>
          <a:endParaRPr lang="ko-KR" altLang="en-US" dirty="0"/>
        </a:p>
      </dgm:t>
    </dgm:pt>
    <dgm:pt modelId="{D4F4305B-ECC3-459A-877B-C4B2B682D9A2}" type="par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1995AB68-E56B-4ECC-AD33-E9C1F6899767}" type="sib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09C5B7D4-AADB-4662-B2F2-1782DF66FFF2}" type="pres">
      <dgm:prSet presAssocID="{808F8EE0-959A-440E-B3FE-241B1D6ADC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EC179-189E-4842-905C-73D816D9F14A}" type="pres">
      <dgm:prSet presAssocID="{9BAC6F5F-DDF4-445E-A8C3-9D96CA9AC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3F096-FBC6-4C0B-ABF7-A3A0185ACEF8}" type="pres">
      <dgm:prSet presAssocID="{9BAC6F5F-DDF4-445E-A8C3-9D96CA9ACD82}" presName="spNode" presStyleCnt="0"/>
      <dgm:spPr/>
    </dgm:pt>
    <dgm:pt modelId="{C3163248-A678-4F41-8A33-8077E570638C}" type="pres">
      <dgm:prSet presAssocID="{3819B48B-2167-4FAB-B8F8-698558493579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1EC3C71-7F30-4BE1-913B-EC489AA84D4D}" type="pres">
      <dgm:prSet presAssocID="{9A13716D-919E-4F12-A519-6F627F39E4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117869-BCDB-4298-AB49-D4FC15E9F1F0}" type="pres">
      <dgm:prSet presAssocID="{9A13716D-919E-4F12-A519-6F627F39E424}" presName="spNode" presStyleCnt="0"/>
      <dgm:spPr/>
    </dgm:pt>
    <dgm:pt modelId="{C43D845F-F65B-4A14-BBD7-C33726C88A57}" type="pres">
      <dgm:prSet presAssocID="{33E9B700-2FE9-443D-BE2E-8A7F8A9FECDD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CABA91-BF67-4A8F-B7D8-C0869E1866FC}" type="pres">
      <dgm:prSet presAssocID="{1B830605-CB44-4522-BB19-617689EA77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CC011D-49A9-4896-BC77-1AE6493BAFD9}" type="pres">
      <dgm:prSet presAssocID="{1B830605-CB44-4522-BB19-617689EA777F}" presName="spNode" presStyleCnt="0"/>
      <dgm:spPr/>
    </dgm:pt>
    <dgm:pt modelId="{A2FC7F00-E019-480E-96B4-358D4C695716}" type="pres">
      <dgm:prSet presAssocID="{1995AB68-E56B-4ECC-AD33-E9C1F6899767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B60573F-E20C-4148-9901-09DCFCEB24E6}" type="pres">
      <dgm:prSet presAssocID="{F4EA3897-130E-41BA-B6A3-032C5EB431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A366C-8285-4EA2-896D-6771E577B103}" type="pres">
      <dgm:prSet presAssocID="{F4EA3897-130E-41BA-B6A3-032C5EB43124}" presName="spNode" presStyleCnt="0"/>
      <dgm:spPr/>
    </dgm:pt>
    <dgm:pt modelId="{38EC6A68-BA31-48F8-A146-4C841D8570D0}" type="pres">
      <dgm:prSet presAssocID="{ACEBE530-67A0-4452-9533-13DFDB77C3C0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342C4DB3-B612-4294-BBB4-9B1120D08B12}" type="presOf" srcId="{1B830605-CB44-4522-BB19-617689EA777F}" destId="{AECABA91-BF67-4A8F-B7D8-C0869E1866FC}" srcOrd="0" destOrd="0" presId="urn:microsoft.com/office/officeart/2005/8/layout/cycle6"/>
    <dgm:cxn modelId="{5643F331-0E98-4825-8BB4-AA4F9B23F277}" srcId="{808F8EE0-959A-440E-B3FE-241B1D6ADCBE}" destId="{F4EA3897-130E-41BA-B6A3-032C5EB43124}" srcOrd="3" destOrd="0" parTransId="{AA92D5E7-8F47-477A-BF08-B65240A27E61}" sibTransId="{ACEBE530-67A0-4452-9533-13DFDB77C3C0}"/>
    <dgm:cxn modelId="{11CED75B-95A4-44B4-A13A-3B4690F59426}" type="presOf" srcId="{9BAC6F5F-DDF4-445E-A8C3-9D96CA9ACD82}" destId="{306EC179-189E-4842-905C-73D816D9F14A}" srcOrd="0" destOrd="0" presId="urn:microsoft.com/office/officeart/2005/8/layout/cycle6"/>
    <dgm:cxn modelId="{246CFAE9-6DEC-4E56-A426-F3052EF8FEEC}" type="presOf" srcId="{9A13716D-919E-4F12-A519-6F627F39E424}" destId="{21EC3C71-7F30-4BE1-913B-EC489AA84D4D}" srcOrd="0" destOrd="0" presId="urn:microsoft.com/office/officeart/2005/8/layout/cycle6"/>
    <dgm:cxn modelId="{24BFD8B6-3639-4AC3-B088-10BB5B4DF372}" type="presOf" srcId="{33E9B700-2FE9-443D-BE2E-8A7F8A9FECDD}" destId="{C43D845F-F65B-4A14-BBD7-C33726C88A57}" srcOrd="0" destOrd="0" presId="urn:microsoft.com/office/officeart/2005/8/layout/cycle6"/>
    <dgm:cxn modelId="{105DCC5D-CE6B-45A9-B828-90840E405718}" srcId="{808F8EE0-959A-440E-B3FE-241B1D6ADCBE}" destId="{9BAC6F5F-DDF4-445E-A8C3-9D96CA9ACD82}" srcOrd="0" destOrd="0" parTransId="{0256FF3B-A5A9-4161-B28C-7189ECF17A4E}" sibTransId="{3819B48B-2167-4FAB-B8F8-698558493579}"/>
    <dgm:cxn modelId="{9D8FBCD7-D944-4BA5-8683-5B63F04C2981}" type="presOf" srcId="{F4EA3897-130E-41BA-B6A3-032C5EB43124}" destId="{6B60573F-E20C-4148-9901-09DCFCEB24E6}" srcOrd="0" destOrd="0" presId="urn:microsoft.com/office/officeart/2005/8/layout/cycle6"/>
    <dgm:cxn modelId="{08A1FCF1-C5BC-415D-BC67-73D57C5DBC8B}" type="presOf" srcId="{808F8EE0-959A-440E-B3FE-241B1D6ADCBE}" destId="{09C5B7D4-AADB-4662-B2F2-1782DF66FFF2}" srcOrd="0" destOrd="0" presId="urn:microsoft.com/office/officeart/2005/8/layout/cycle6"/>
    <dgm:cxn modelId="{93EA53FC-ECA1-4C58-8B37-E5061F2901E1}" type="presOf" srcId="{ACEBE530-67A0-4452-9533-13DFDB77C3C0}" destId="{38EC6A68-BA31-48F8-A146-4C841D8570D0}" srcOrd="0" destOrd="0" presId="urn:microsoft.com/office/officeart/2005/8/layout/cycle6"/>
    <dgm:cxn modelId="{FF4E88AA-E85A-47BD-BB68-021944B81768}" srcId="{808F8EE0-959A-440E-B3FE-241B1D6ADCBE}" destId="{9A13716D-919E-4F12-A519-6F627F39E424}" srcOrd="1" destOrd="0" parTransId="{8AE73F19-253E-4921-B290-46A3B034CF45}" sibTransId="{33E9B700-2FE9-443D-BE2E-8A7F8A9FECDD}"/>
    <dgm:cxn modelId="{2BA8509E-0671-4AAB-B39A-42546C1B3D42}" type="presOf" srcId="{1995AB68-E56B-4ECC-AD33-E9C1F6899767}" destId="{A2FC7F00-E019-480E-96B4-358D4C695716}" srcOrd="0" destOrd="0" presId="urn:microsoft.com/office/officeart/2005/8/layout/cycle6"/>
    <dgm:cxn modelId="{EE19291A-2E17-472B-BF2F-F440BA9E7941}" type="presOf" srcId="{3819B48B-2167-4FAB-B8F8-698558493579}" destId="{C3163248-A678-4F41-8A33-8077E570638C}" srcOrd="0" destOrd="0" presId="urn:microsoft.com/office/officeart/2005/8/layout/cycle6"/>
    <dgm:cxn modelId="{104A2397-2315-4267-BD0E-2FC97CE5924B}" srcId="{808F8EE0-959A-440E-B3FE-241B1D6ADCBE}" destId="{1B830605-CB44-4522-BB19-617689EA777F}" srcOrd="2" destOrd="0" parTransId="{D4F4305B-ECC3-459A-877B-C4B2B682D9A2}" sibTransId="{1995AB68-E56B-4ECC-AD33-E9C1F6899767}"/>
    <dgm:cxn modelId="{1E2E3D23-E230-4A34-9DED-4B99A8242671}" type="presParOf" srcId="{09C5B7D4-AADB-4662-B2F2-1782DF66FFF2}" destId="{306EC179-189E-4842-905C-73D816D9F14A}" srcOrd="0" destOrd="0" presId="urn:microsoft.com/office/officeart/2005/8/layout/cycle6"/>
    <dgm:cxn modelId="{2C01F1F4-D3B3-43BF-9BAB-B0358FDBFEA6}" type="presParOf" srcId="{09C5B7D4-AADB-4662-B2F2-1782DF66FFF2}" destId="{11F3F096-FBC6-4C0B-ABF7-A3A0185ACEF8}" srcOrd="1" destOrd="0" presId="urn:microsoft.com/office/officeart/2005/8/layout/cycle6"/>
    <dgm:cxn modelId="{8DEC36D7-551B-431A-ABD7-A32C361E9FEF}" type="presParOf" srcId="{09C5B7D4-AADB-4662-B2F2-1782DF66FFF2}" destId="{C3163248-A678-4F41-8A33-8077E570638C}" srcOrd="2" destOrd="0" presId="urn:microsoft.com/office/officeart/2005/8/layout/cycle6"/>
    <dgm:cxn modelId="{A4A21DA7-CC11-4640-92CD-A108FB3F49A8}" type="presParOf" srcId="{09C5B7D4-AADB-4662-B2F2-1782DF66FFF2}" destId="{21EC3C71-7F30-4BE1-913B-EC489AA84D4D}" srcOrd="3" destOrd="0" presId="urn:microsoft.com/office/officeart/2005/8/layout/cycle6"/>
    <dgm:cxn modelId="{A3D0114D-97AB-45E9-8D45-37AB5E84BC8E}" type="presParOf" srcId="{09C5B7D4-AADB-4662-B2F2-1782DF66FFF2}" destId="{00117869-BCDB-4298-AB49-D4FC15E9F1F0}" srcOrd="4" destOrd="0" presId="urn:microsoft.com/office/officeart/2005/8/layout/cycle6"/>
    <dgm:cxn modelId="{A33FB2BA-1D47-4E59-9CF0-9AC07338C83B}" type="presParOf" srcId="{09C5B7D4-AADB-4662-B2F2-1782DF66FFF2}" destId="{C43D845F-F65B-4A14-BBD7-C33726C88A57}" srcOrd="5" destOrd="0" presId="urn:microsoft.com/office/officeart/2005/8/layout/cycle6"/>
    <dgm:cxn modelId="{C6652DED-0888-47F1-8BA9-6D06AFB701CE}" type="presParOf" srcId="{09C5B7D4-AADB-4662-B2F2-1782DF66FFF2}" destId="{AECABA91-BF67-4A8F-B7D8-C0869E1866FC}" srcOrd="6" destOrd="0" presId="urn:microsoft.com/office/officeart/2005/8/layout/cycle6"/>
    <dgm:cxn modelId="{15F502D2-686E-4192-B7CD-35307E73AC11}" type="presParOf" srcId="{09C5B7D4-AADB-4662-B2F2-1782DF66FFF2}" destId="{33CC011D-49A9-4896-BC77-1AE6493BAFD9}" srcOrd="7" destOrd="0" presId="urn:microsoft.com/office/officeart/2005/8/layout/cycle6"/>
    <dgm:cxn modelId="{5E84406E-D580-4C91-83C9-FFE0C0388FBC}" type="presParOf" srcId="{09C5B7D4-AADB-4662-B2F2-1782DF66FFF2}" destId="{A2FC7F00-E019-480E-96B4-358D4C695716}" srcOrd="8" destOrd="0" presId="urn:microsoft.com/office/officeart/2005/8/layout/cycle6"/>
    <dgm:cxn modelId="{1248DF78-6D02-4FCF-A00C-BBE676FBC4CA}" type="presParOf" srcId="{09C5B7D4-AADB-4662-B2F2-1782DF66FFF2}" destId="{6B60573F-E20C-4148-9901-09DCFCEB24E6}" srcOrd="9" destOrd="0" presId="urn:microsoft.com/office/officeart/2005/8/layout/cycle6"/>
    <dgm:cxn modelId="{B291567D-7230-4CA3-A91F-CC5B08912758}" type="presParOf" srcId="{09C5B7D4-AADB-4662-B2F2-1782DF66FFF2}" destId="{C48A366C-8285-4EA2-896D-6771E577B103}" srcOrd="10" destOrd="0" presId="urn:microsoft.com/office/officeart/2005/8/layout/cycle6"/>
    <dgm:cxn modelId="{DD54BC4C-7CE1-4C63-9DA9-A550750C9A91}" type="presParOf" srcId="{09C5B7D4-AADB-4662-B2F2-1782DF66FFF2}" destId="{38EC6A68-BA31-48F8-A146-4C841D8570D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8F8EE0-959A-440E-B3FE-241B1D6ADCBE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BAC6F5F-DDF4-445E-A8C3-9D96CA9ACD82}">
      <dgm:prSet phldrT="[텍스트]"/>
      <dgm:spPr/>
      <dgm:t>
        <a:bodyPr/>
        <a:lstStyle/>
        <a:p>
          <a:pPr latinLnBrk="1"/>
          <a:r>
            <a:rPr lang="ko-KR" altLang="en-US" dirty="0" smtClean="0"/>
            <a:t>통계의 질</a:t>
          </a:r>
          <a:endParaRPr lang="ko-KR" altLang="en-US" dirty="0"/>
        </a:p>
      </dgm:t>
    </dgm:pt>
    <dgm:pt modelId="{0256FF3B-A5A9-4161-B28C-7189ECF17A4E}" type="par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3819B48B-2167-4FAB-B8F8-698558493579}" type="sibTrans" cxnId="{105DCC5D-CE6B-45A9-B828-90840E405718}">
      <dgm:prSet/>
      <dgm:spPr/>
      <dgm:t>
        <a:bodyPr/>
        <a:lstStyle/>
        <a:p>
          <a:pPr latinLnBrk="1"/>
          <a:endParaRPr lang="ko-KR" altLang="en-US"/>
        </a:p>
      </dgm:t>
    </dgm:pt>
    <dgm:pt modelId="{9A13716D-919E-4F12-A519-6F627F39E424}">
      <dgm:prSet phldrT="[텍스트]"/>
      <dgm:spPr/>
      <dgm:t>
        <a:bodyPr/>
        <a:lstStyle/>
        <a:p>
          <a:pPr latinLnBrk="1"/>
          <a:r>
            <a:rPr lang="ko-KR" altLang="en-US" dirty="0" smtClean="0"/>
            <a:t>협업</a:t>
          </a:r>
          <a:endParaRPr lang="ko-KR" altLang="en-US" dirty="0"/>
        </a:p>
      </dgm:t>
    </dgm:pt>
    <dgm:pt modelId="{8AE73F19-253E-4921-B290-46A3B034CF45}" type="par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33E9B700-2FE9-443D-BE2E-8A7F8A9FECDD}" type="sibTrans" cxnId="{FF4E88AA-E85A-47BD-BB68-021944B81768}">
      <dgm:prSet/>
      <dgm:spPr/>
      <dgm:t>
        <a:bodyPr/>
        <a:lstStyle/>
        <a:p>
          <a:pPr latinLnBrk="1"/>
          <a:endParaRPr lang="ko-KR" altLang="en-US"/>
        </a:p>
      </dgm:t>
    </dgm:pt>
    <dgm:pt modelId="{F4EA3897-130E-41BA-B6A3-032C5EB43124}">
      <dgm:prSet phldrT="[텍스트]"/>
      <dgm:spPr/>
      <dgm:t>
        <a:bodyPr/>
        <a:lstStyle/>
        <a:p>
          <a:pPr latinLnBrk="1"/>
          <a:r>
            <a:rPr lang="ko-KR" altLang="en-US" dirty="0" smtClean="0"/>
            <a:t>기반역량</a:t>
          </a:r>
          <a:endParaRPr lang="ko-KR" altLang="en-US" dirty="0"/>
        </a:p>
      </dgm:t>
    </dgm:pt>
    <dgm:pt modelId="{AA92D5E7-8F47-477A-BF08-B65240A27E61}" type="par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ACEBE530-67A0-4452-9533-13DFDB77C3C0}" type="sibTrans" cxnId="{5643F331-0E98-4825-8BB4-AA4F9B23F277}">
      <dgm:prSet/>
      <dgm:spPr/>
      <dgm:t>
        <a:bodyPr/>
        <a:lstStyle/>
        <a:p>
          <a:pPr latinLnBrk="1"/>
          <a:endParaRPr lang="ko-KR" altLang="en-US"/>
        </a:p>
      </dgm:t>
    </dgm:pt>
    <dgm:pt modelId="{1B830605-CB44-4522-BB19-617689EA777F}">
      <dgm:prSet/>
      <dgm:spPr/>
      <dgm:t>
        <a:bodyPr/>
        <a:lstStyle/>
        <a:p>
          <a:pPr latinLnBrk="1"/>
          <a:r>
            <a:rPr lang="ko-KR" altLang="en-US" dirty="0" smtClean="0"/>
            <a:t>정치적 맥락</a:t>
          </a:r>
          <a:endParaRPr lang="ko-KR" altLang="en-US" dirty="0"/>
        </a:p>
      </dgm:t>
    </dgm:pt>
    <dgm:pt modelId="{D4F4305B-ECC3-459A-877B-C4B2B682D9A2}" type="par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1995AB68-E56B-4ECC-AD33-E9C1F6899767}" type="sibTrans" cxnId="{104A2397-2315-4267-BD0E-2FC97CE5924B}">
      <dgm:prSet/>
      <dgm:spPr/>
      <dgm:t>
        <a:bodyPr/>
        <a:lstStyle/>
        <a:p>
          <a:pPr latinLnBrk="1"/>
          <a:endParaRPr lang="ko-KR" altLang="en-US"/>
        </a:p>
      </dgm:t>
    </dgm:pt>
    <dgm:pt modelId="{09C5B7D4-AADB-4662-B2F2-1782DF66FFF2}" type="pres">
      <dgm:prSet presAssocID="{808F8EE0-959A-440E-B3FE-241B1D6ADC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EC179-189E-4842-905C-73D816D9F14A}" type="pres">
      <dgm:prSet presAssocID="{9BAC6F5F-DDF4-445E-A8C3-9D96CA9AC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3F096-FBC6-4C0B-ABF7-A3A0185ACEF8}" type="pres">
      <dgm:prSet presAssocID="{9BAC6F5F-DDF4-445E-A8C3-9D96CA9ACD82}" presName="spNode" presStyleCnt="0"/>
      <dgm:spPr/>
    </dgm:pt>
    <dgm:pt modelId="{C3163248-A678-4F41-8A33-8077E570638C}" type="pres">
      <dgm:prSet presAssocID="{3819B48B-2167-4FAB-B8F8-698558493579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1EC3C71-7F30-4BE1-913B-EC489AA84D4D}" type="pres">
      <dgm:prSet presAssocID="{9A13716D-919E-4F12-A519-6F627F39E4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117869-BCDB-4298-AB49-D4FC15E9F1F0}" type="pres">
      <dgm:prSet presAssocID="{9A13716D-919E-4F12-A519-6F627F39E424}" presName="spNode" presStyleCnt="0"/>
      <dgm:spPr/>
    </dgm:pt>
    <dgm:pt modelId="{C43D845F-F65B-4A14-BBD7-C33726C88A57}" type="pres">
      <dgm:prSet presAssocID="{33E9B700-2FE9-443D-BE2E-8A7F8A9FECDD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CABA91-BF67-4A8F-B7D8-C0869E1866FC}" type="pres">
      <dgm:prSet presAssocID="{1B830605-CB44-4522-BB19-617689EA77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CC011D-49A9-4896-BC77-1AE6493BAFD9}" type="pres">
      <dgm:prSet presAssocID="{1B830605-CB44-4522-BB19-617689EA777F}" presName="spNode" presStyleCnt="0"/>
      <dgm:spPr/>
    </dgm:pt>
    <dgm:pt modelId="{A2FC7F00-E019-480E-96B4-358D4C695716}" type="pres">
      <dgm:prSet presAssocID="{1995AB68-E56B-4ECC-AD33-E9C1F6899767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B60573F-E20C-4148-9901-09DCFCEB24E6}" type="pres">
      <dgm:prSet presAssocID="{F4EA3897-130E-41BA-B6A3-032C5EB431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A366C-8285-4EA2-896D-6771E577B103}" type="pres">
      <dgm:prSet presAssocID="{F4EA3897-130E-41BA-B6A3-032C5EB43124}" presName="spNode" presStyleCnt="0"/>
      <dgm:spPr/>
    </dgm:pt>
    <dgm:pt modelId="{38EC6A68-BA31-48F8-A146-4C841D8570D0}" type="pres">
      <dgm:prSet presAssocID="{ACEBE530-67A0-4452-9533-13DFDB77C3C0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AC30C4F3-6702-42BC-B05A-003C9924729D}" type="presOf" srcId="{9BAC6F5F-DDF4-445E-A8C3-9D96CA9ACD82}" destId="{306EC179-189E-4842-905C-73D816D9F14A}" srcOrd="0" destOrd="0" presId="urn:microsoft.com/office/officeart/2005/8/layout/cycle6"/>
    <dgm:cxn modelId="{5643F331-0E98-4825-8BB4-AA4F9B23F277}" srcId="{808F8EE0-959A-440E-B3FE-241B1D6ADCBE}" destId="{F4EA3897-130E-41BA-B6A3-032C5EB43124}" srcOrd="3" destOrd="0" parTransId="{AA92D5E7-8F47-477A-BF08-B65240A27E61}" sibTransId="{ACEBE530-67A0-4452-9533-13DFDB77C3C0}"/>
    <dgm:cxn modelId="{492B7C16-61A1-4802-8849-EF87B651178B}" type="presOf" srcId="{F4EA3897-130E-41BA-B6A3-032C5EB43124}" destId="{6B60573F-E20C-4148-9901-09DCFCEB24E6}" srcOrd="0" destOrd="0" presId="urn:microsoft.com/office/officeart/2005/8/layout/cycle6"/>
    <dgm:cxn modelId="{DC60AC89-C442-468A-BCDF-83203625ADCB}" type="presOf" srcId="{1995AB68-E56B-4ECC-AD33-E9C1F6899767}" destId="{A2FC7F00-E019-480E-96B4-358D4C695716}" srcOrd="0" destOrd="0" presId="urn:microsoft.com/office/officeart/2005/8/layout/cycle6"/>
    <dgm:cxn modelId="{5DE4C53F-036F-4A26-9D05-F9A95D1E1F74}" type="presOf" srcId="{33E9B700-2FE9-443D-BE2E-8A7F8A9FECDD}" destId="{C43D845F-F65B-4A14-BBD7-C33726C88A57}" srcOrd="0" destOrd="0" presId="urn:microsoft.com/office/officeart/2005/8/layout/cycle6"/>
    <dgm:cxn modelId="{105DCC5D-CE6B-45A9-B828-90840E405718}" srcId="{808F8EE0-959A-440E-B3FE-241B1D6ADCBE}" destId="{9BAC6F5F-DDF4-445E-A8C3-9D96CA9ACD82}" srcOrd="0" destOrd="0" parTransId="{0256FF3B-A5A9-4161-B28C-7189ECF17A4E}" sibTransId="{3819B48B-2167-4FAB-B8F8-698558493579}"/>
    <dgm:cxn modelId="{FF4E88AA-E85A-47BD-BB68-021944B81768}" srcId="{808F8EE0-959A-440E-B3FE-241B1D6ADCBE}" destId="{9A13716D-919E-4F12-A519-6F627F39E424}" srcOrd="1" destOrd="0" parTransId="{8AE73F19-253E-4921-B290-46A3B034CF45}" sibTransId="{33E9B700-2FE9-443D-BE2E-8A7F8A9FECDD}"/>
    <dgm:cxn modelId="{84A7CBB0-EF7F-4B9A-8482-97F11B968779}" type="presOf" srcId="{3819B48B-2167-4FAB-B8F8-698558493579}" destId="{C3163248-A678-4F41-8A33-8077E570638C}" srcOrd="0" destOrd="0" presId="urn:microsoft.com/office/officeart/2005/8/layout/cycle6"/>
    <dgm:cxn modelId="{F17D967A-A59B-4390-9058-F640AF07FA91}" type="presOf" srcId="{ACEBE530-67A0-4452-9533-13DFDB77C3C0}" destId="{38EC6A68-BA31-48F8-A146-4C841D8570D0}" srcOrd="0" destOrd="0" presId="urn:microsoft.com/office/officeart/2005/8/layout/cycle6"/>
    <dgm:cxn modelId="{CD5FAF86-B73C-488B-ACAE-9AE0F6157E2E}" type="presOf" srcId="{9A13716D-919E-4F12-A519-6F627F39E424}" destId="{21EC3C71-7F30-4BE1-913B-EC489AA84D4D}" srcOrd="0" destOrd="0" presId="urn:microsoft.com/office/officeart/2005/8/layout/cycle6"/>
    <dgm:cxn modelId="{44E7A51A-D687-4C76-973B-1D3BF9440843}" type="presOf" srcId="{1B830605-CB44-4522-BB19-617689EA777F}" destId="{AECABA91-BF67-4A8F-B7D8-C0869E1866FC}" srcOrd="0" destOrd="0" presId="urn:microsoft.com/office/officeart/2005/8/layout/cycle6"/>
    <dgm:cxn modelId="{104A2397-2315-4267-BD0E-2FC97CE5924B}" srcId="{808F8EE0-959A-440E-B3FE-241B1D6ADCBE}" destId="{1B830605-CB44-4522-BB19-617689EA777F}" srcOrd="2" destOrd="0" parTransId="{D4F4305B-ECC3-459A-877B-C4B2B682D9A2}" sibTransId="{1995AB68-E56B-4ECC-AD33-E9C1F6899767}"/>
    <dgm:cxn modelId="{9D092225-72BA-4DA4-9E94-367C8CC9E3A4}" type="presOf" srcId="{808F8EE0-959A-440E-B3FE-241B1D6ADCBE}" destId="{09C5B7D4-AADB-4662-B2F2-1782DF66FFF2}" srcOrd="0" destOrd="0" presId="urn:microsoft.com/office/officeart/2005/8/layout/cycle6"/>
    <dgm:cxn modelId="{0AF6087D-138D-4570-958F-D71C89BB9429}" type="presParOf" srcId="{09C5B7D4-AADB-4662-B2F2-1782DF66FFF2}" destId="{306EC179-189E-4842-905C-73D816D9F14A}" srcOrd="0" destOrd="0" presId="urn:microsoft.com/office/officeart/2005/8/layout/cycle6"/>
    <dgm:cxn modelId="{14C52C18-283A-4229-99E5-27C0E73A01E7}" type="presParOf" srcId="{09C5B7D4-AADB-4662-B2F2-1782DF66FFF2}" destId="{11F3F096-FBC6-4C0B-ABF7-A3A0185ACEF8}" srcOrd="1" destOrd="0" presId="urn:microsoft.com/office/officeart/2005/8/layout/cycle6"/>
    <dgm:cxn modelId="{6558E389-43C8-4AB7-B983-281D1731C4C6}" type="presParOf" srcId="{09C5B7D4-AADB-4662-B2F2-1782DF66FFF2}" destId="{C3163248-A678-4F41-8A33-8077E570638C}" srcOrd="2" destOrd="0" presId="urn:microsoft.com/office/officeart/2005/8/layout/cycle6"/>
    <dgm:cxn modelId="{84176D82-7250-4A60-A19E-91A7ECDE2C4E}" type="presParOf" srcId="{09C5B7D4-AADB-4662-B2F2-1782DF66FFF2}" destId="{21EC3C71-7F30-4BE1-913B-EC489AA84D4D}" srcOrd="3" destOrd="0" presId="urn:microsoft.com/office/officeart/2005/8/layout/cycle6"/>
    <dgm:cxn modelId="{AF1381F4-5B78-477A-90FF-6C7F783B8F86}" type="presParOf" srcId="{09C5B7D4-AADB-4662-B2F2-1782DF66FFF2}" destId="{00117869-BCDB-4298-AB49-D4FC15E9F1F0}" srcOrd="4" destOrd="0" presId="urn:microsoft.com/office/officeart/2005/8/layout/cycle6"/>
    <dgm:cxn modelId="{0E56B2EE-2EA6-41F3-86FC-BC332FD36C26}" type="presParOf" srcId="{09C5B7D4-AADB-4662-B2F2-1782DF66FFF2}" destId="{C43D845F-F65B-4A14-BBD7-C33726C88A57}" srcOrd="5" destOrd="0" presId="urn:microsoft.com/office/officeart/2005/8/layout/cycle6"/>
    <dgm:cxn modelId="{379729B7-CDDF-4080-9CF2-260FC632DA10}" type="presParOf" srcId="{09C5B7D4-AADB-4662-B2F2-1782DF66FFF2}" destId="{AECABA91-BF67-4A8F-B7D8-C0869E1866FC}" srcOrd="6" destOrd="0" presId="urn:microsoft.com/office/officeart/2005/8/layout/cycle6"/>
    <dgm:cxn modelId="{DA79F8FC-5E7C-4F34-80C9-EDD5ACE61CCB}" type="presParOf" srcId="{09C5B7D4-AADB-4662-B2F2-1782DF66FFF2}" destId="{33CC011D-49A9-4896-BC77-1AE6493BAFD9}" srcOrd="7" destOrd="0" presId="urn:microsoft.com/office/officeart/2005/8/layout/cycle6"/>
    <dgm:cxn modelId="{DC16FAC8-48AE-4EF0-A086-D61944C04082}" type="presParOf" srcId="{09C5B7D4-AADB-4662-B2F2-1782DF66FFF2}" destId="{A2FC7F00-E019-480E-96B4-358D4C695716}" srcOrd="8" destOrd="0" presId="urn:microsoft.com/office/officeart/2005/8/layout/cycle6"/>
    <dgm:cxn modelId="{22B2ED61-1ADE-477F-B1DC-E4E458E7EC3D}" type="presParOf" srcId="{09C5B7D4-AADB-4662-B2F2-1782DF66FFF2}" destId="{6B60573F-E20C-4148-9901-09DCFCEB24E6}" srcOrd="9" destOrd="0" presId="urn:microsoft.com/office/officeart/2005/8/layout/cycle6"/>
    <dgm:cxn modelId="{EC726422-34D0-4D48-BD1A-BC5E2882F410}" type="presParOf" srcId="{09C5B7D4-AADB-4662-B2F2-1782DF66FFF2}" destId="{C48A366C-8285-4EA2-896D-6771E577B103}" srcOrd="10" destOrd="0" presId="urn:microsoft.com/office/officeart/2005/8/layout/cycle6"/>
    <dgm:cxn modelId="{D9591880-962A-403C-8F37-CB227D75FCF6}" type="presParOf" srcId="{09C5B7D4-AADB-4662-B2F2-1782DF66FFF2}" destId="{38EC6A68-BA31-48F8-A146-4C841D8570D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C179-189E-4842-905C-73D816D9F14A}">
      <dsp:nvSpPr>
        <dsp:cNvPr id="0" name=""/>
        <dsp:cNvSpPr/>
      </dsp:nvSpPr>
      <dsp:spPr>
        <a:xfrm>
          <a:off x="3332757" y="1966"/>
          <a:ext cx="1462484" cy="950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증거의 질</a:t>
          </a:r>
          <a:endParaRPr lang="ko-KR" altLang="en-US" sz="1700" kern="1200" dirty="0"/>
        </a:p>
      </dsp:txBody>
      <dsp:txXfrm>
        <a:off x="3379162" y="48371"/>
        <a:ext cx="1369674" cy="857804"/>
      </dsp:txXfrm>
    </dsp:sp>
    <dsp:sp modelId="{C3163248-A678-4F41-8A33-8077E570638C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2312175" y="186230"/>
              </a:moveTo>
              <a:arcTo wR="1570400" hR="1570400" stAng="17891208" swAng="2625616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3C71-7F30-4BE1-913B-EC489AA84D4D}">
      <dsp:nvSpPr>
        <dsp:cNvPr id="0" name=""/>
        <dsp:cNvSpPr/>
      </dsp:nvSpPr>
      <dsp:spPr>
        <a:xfrm>
          <a:off x="4903158" y="1572367"/>
          <a:ext cx="1462484" cy="950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협업</a:t>
          </a:r>
          <a:endParaRPr lang="ko-KR" altLang="en-US" sz="1700" kern="1200" dirty="0"/>
        </a:p>
      </dsp:txBody>
      <dsp:txXfrm>
        <a:off x="4949563" y="1618772"/>
        <a:ext cx="1369674" cy="857804"/>
      </dsp:txXfrm>
    </dsp:sp>
    <dsp:sp modelId="{C43D845F-F65B-4A14-BBD7-C33726C88A57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3063490" y="2057060"/>
              </a:moveTo>
              <a:arcTo wR="1570400" hR="1570400" stAng="1083176" swAng="2625616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ABA91-BF67-4A8F-B7D8-C0869E1866FC}">
      <dsp:nvSpPr>
        <dsp:cNvPr id="0" name=""/>
        <dsp:cNvSpPr/>
      </dsp:nvSpPr>
      <dsp:spPr>
        <a:xfrm>
          <a:off x="3332757" y="3142767"/>
          <a:ext cx="1462484" cy="950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정치행정적 맥락</a:t>
          </a:r>
          <a:endParaRPr lang="ko-KR" altLang="en-US" sz="1700" kern="1200" dirty="0"/>
        </a:p>
      </dsp:txBody>
      <dsp:txXfrm>
        <a:off x="3379162" y="3189172"/>
        <a:ext cx="1369674" cy="857804"/>
      </dsp:txXfrm>
    </dsp:sp>
    <dsp:sp modelId="{A2FC7F00-E019-480E-96B4-358D4C695716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828625" y="2954570"/>
              </a:moveTo>
              <a:arcTo wR="1570400" hR="1570400" stAng="7091208" swAng="2625616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0573F-E20C-4148-9901-09DCFCEB24E6}">
      <dsp:nvSpPr>
        <dsp:cNvPr id="0" name=""/>
        <dsp:cNvSpPr/>
      </dsp:nvSpPr>
      <dsp:spPr>
        <a:xfrm>
          <a:off x="1762357" y="1572367"/>
          <a:ext cx="1462484" cy="950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기반역량</a:t>
          </a:r>
          <a:endParaRPr lang="ko-KR" altLang="en-US" sz="1700" kern="1200" dirty="0"/>
        </a:p>
      </dsp:txBody>
      <dsp:txXfrm>
        <a:off x="1808762" y="1618772"/>
        <a:ext cx="1369674" cy="857804"/>
      </dsp:txXfrm>
    </dsp:sp>
    <dsp:sp modelId="{38EC6A68-BA31-48F8-A146-4C841D8570D0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77309" y="1083740"/>
              </a:moveTo>
              <a:arcTo wR="1570400" hR="1570400" stAng="11883176" swAng="2625616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82826-819F-49AC-A050-DB5BAB29D3C7}">
      <dsp:nvSpPr>
        <dsp:cNvPr id="0" name=""/>
        <dsp:cNvSpPr/>
      </dsp:nvSpPr>
      <dsp:spPr>
        <a:xfrm>
          <a:off x="858" y="0"/>
          <a:ext cx="2231080" cy="42683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/>
            <a:t>통계청</a:t>
          </a:r>
          <a:endParaRPr lang="ko-KR" altLang="en-US" sz="3800" kern="1200" dirty="0"/>
        </a:p>
      </dsp:txBody>
      <dsp:txXfrm>
        <a:off x="858" y="0"/>
        <a:ext cx="2231080" cy="1280502"/>
      </dsp:txXfrm>
    </dsp:sp>
    <dsp:sp modelId="{A6E1E4D6-1EC5-494C-BFBF-B6BA9476C8C0}">
      <dsp:nvSpPr>
        <dsp:cNvPr id="0" name=""/>
        <dsp:cNvSpPr/>
      </dsp:nvSpPr>
      <dsp:spPr>
        <a:xfrm>
          <a:off x="223966" y="1281753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통계기반정책평가</a:t>
          </a:r>
          <a:endParaRPr lang="ko-KR" altLang="en-US" sz="2700" kern="1200" dirty="0"/>
        </a:p>
      </dsp:txBody>
      <dsp:txXfrm>
        <a:off x="261660" y="1319447"/>
        <a:ext cx="1709476" cy="1211575"/>
      </dsp:txXfrm>
    </dsp:sp>
    <dsp:sp modelId="{90CBBD34-0A1B-4757-A412-101400C9AA60}">
      <dsp:nvSpPr>
        <dsp:cNvPr id="0" name=""/>
        <dsp:cNvSpPr/>
      </dsp:nvSpPr>
      <dsp:spPr>
        <a:xfrm>
          <a:off x="223966" y="2766711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425424"/>
            <a:satOff val="-4778"/>
            <a:lumOff val="-1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이행점검</a:t>
          </a:r>
          <a:endParaRPr lang="ko-KR" altLang="en-US" sz="2700" kern="1200" dirty="0"/>
        </a:p>
      </dsp:txBody>
      <dsp:txXfrm>
        <a:off x="261660" y="2804405"/>
        <a:ext cx="1709476" cy="1211575"/>
      </dsp:txXfrm>
    </dsp:sp>
    <dsp:sp modelId="{3C6D082B-AA65-47DC-A1B7-D2CB80DFC79A}">
      <dsp:nvSpPr>
        <dsp:cNvPr id="0" name=""/>
        <dsp:cNvSpPr/>
      </dsp:nvSpPr>
      <dsp:spPr>
        <a:xfrm>
          <a:off x="2399270" y="0"/>
          <a:ext cx="2231080" cy="42683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/>
            <a:t>부처</a:t>
          </a:r>
          <a:endParaRPr lang="ko-KR" altLang="en-US" sz="3800" kern="1200" dirty="0"/>
        </a:p>
      </dsp:txBody>
      <dsp:txXfrm>
        <a:off x="2399270" y="0"/>
        <a:ext cx="2231080" cy="1280502"/>
      </dsp:txXfrm>
    </dsp:sp>
    <dsp:sp modelId="{5135E1F6-3073-4944-88C8-C0F2E8FC8E5F}">
      <dsp:nvSpPr>
        <dsp:cNvPr id="0" name=""/>
        <dsp:cNvSpPr/>
      </dsp:nvSpPr>
      <dsp:spPr>
        <a:xfrm>
          <a:off x="2622378" y="1281753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850848"/>
            <a:satOff val="-9556"/>
            <a:lumOff val="-2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통계지표 초안 마련</a:t>
          </a:r>
          <a:endParaRPr lang="en-US" altLang="ko-KR" sz="2700" kern="1200" dirty="0" smtClean="0"/>
        </a:p>
      </dsp:txBody>
      <dsp:txXfrm>
        <a:off x="2660072" y="1319447"/>
        <a:ext cx="1709476" cy="1211575"/>
      </dsp:txXfrm>
    </dsp:sp>
    <dsp:sp modelId="{F297C7E7-2B25-4CC9-AF74-1B663231AAA5}">
      <dsp:nvSpPr>
        <dsp:cNvPr id="0" name=""/>
        <dsp:cNvSpPr/>
      </dsp:nvSpPr>
      <dsp:spPr>
        <a:xfrm>
          <a:off x="2622378" y="2766711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1276272"/>
            <a:satOff val="-14335"/>
            <a:lumOff val="-3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통계생산계획 마련</a:t>
          </a:r>
          <a:endParaRPr lang="ko-KR" altLang="en-US" sz="2700" kern="1200" dirty="0"/>
        </a:p>
      </dsp:txBody>
      <dsp:txXfrm>
        <a:off x="2660072" y="2804405"/>
        <a:ext cx="1709476" cy="1211575"/>
      </dsp:txXfrm>
    </dsp:sp>
    <dsp:sp modelId="{7673F3CD-B4EB-46F6-A2DE-8A046FD8A246}">
      <dsp:nvSpPr>
        <dsp:cNvPr id="0" name=""/>
        <dsp:cNvSpPr/>
      </dsp:nvSpPr>
      <dsp:spPr>
        <a:xfrm>
          <a:off x="4797682" y="0"/>
          <a:ext cx="2231080" cy="42683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/>
            <a:t>연구기관</a:t>
          </a:r>
          <a:endParaRPr lang="ko-KR" altLang="en-US" sz="3800" kern="1200" dirty="0"/>
        </a:p>
      </dsp:txBody>
      <dsp:txXfrm>
        <a:off x="4797682" y="0"/>
        <a:ext cx="2231080" cy="1280502"/>
      </dsp:txXfrm>
    </dsp:sp>
    <dsp:sp modelId="{11950C86-2C90-4E71-A4BC-2930C4B9DB0F}">
      <dsp:nvSpPr>
        <dsp:cNvPr id="0" name=""/>
        <dsp:cNvSpPr/>
      </dsp:nvSpPr>
      <dsp:spPr>
        <a:xfrm>
          <a:off x="5020790" y="1281753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1701696"/>
            <a:satOff val="-19113"/>
            <a:lumOff val="-4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지표자문</a:t>
          </a:r>
          <a:endParaRPr lang="ko-KR" altLang="en-US" sz="2700" kern="1200" dirty="0"/>
        </a:p>
      </dsp:txBody>
      <dsp:txXfrm>
        <a:off x="5058484" y="1319447"/>
        <a:ext cx="1709476" cy="1211575"/>
      </dsp:txXfrm>
    </dsp:sp>
    <dsp:sp modelId="{4B90DD44-8839-4BCD-924D-43DE17A3B6D3}">
      <dsp:nvSpPr>
        <dsp:cNvPr id="0" name=""/>
        <dsp:cNvSpPr/>
      </dsp:nvSpPr>
      <dsp:spPr>
        <a:xfrm>
          <a:off x="5020790" y="2766711"/>
          <a:ext cx="1784864" cy="1286963"/>
        </a:xfrm>
        <a:prstGeom prst="roundRect">
          <a:avLst>
            <a:gd name="adj" fmla="val 1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통계생산</a:t>
          </a:r>
          <a:endParaRPr lang="ko-KR" altLang="en-US" sz="2700" kern="1200" dirty="0"/>
        </a:p>
      </dsp:txBody>
      <dsp:txXfrm>
        <a:off x="5058484" y="2804405"/>
        <a:ext cx="1709476" cy="1211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C179-189E-4842-905C-73D816D9F14A}">
      <dsp:nvSpPr>
        <dsp:cNvPr id="0" name=""/>
        <dsp:cNvSpPr/>
      </dsp:nvSpPr>
      <dsp:spPr>
        <a:xfrm>
          <a:off x="3332757" y="1966"/>
          <a:ext cx="1462484" cy="950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통계의 질</a:t>
          </a:r>
          <a:endParaRPr lang="ko-KR" altLang="en-US" sz="1800" kern="1200" dirty="0"/>
        </a:p>
      </dsp:txBody>
      <dsp:txXfrm>
        <a:off x="3379162" y="48371"/>
        <a:ext cx="1369674" cy="857804"/>
      </dsp:txXfrm>
    </dsp:sp>
    <dsp:sp modelId="{C3163248-A678-4F41-8A33-8077E570638C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2312175" y="186230"/>
              </a:moveTo>
              <a:arcTo wR="1570400" hR="1570400" stAng="17891208" swAng="2625616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3C71-7F30-4BE1-913B-EC489AA84D4D}">
      <dsp:nvSpPr>
        <dsp:cNvPr id="0" name=""/>
        <dsp:cNvSpPr/>
      </dsp:nvSpPr>
      <dsp:spPr>
        <a:xfrm>
          <a:off x="4903158" y="1572367"/>
          <a:ext cx="1462484" cy="950614"/>
        </a:xfrm>
        <a:prstGeom prst="roundRect">
          <a:avLst/>
        </a:prstGeom>
        <a:solidFill>
          <a:schemeClr val="accent4">
            <a:hueOff val="314440"/>
            <a:satOff val="2336"/>
            <a:lumOff val="52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협업</a:t>
          </a:r>
          <a:endParaRPr lang="ko-KR" altLang="en-US" sz="1800" kern="1200" dirty="0"/>
        </a:p>
      </dsp:txBody>
      <dsp:txXfrm>
        <a:off x="4949563" y="1618772"/>
        <a:ext cx="1369674" cy="857804"/>
      </dsp:txXfrm>
    </dsp:sp>
    <dsp:sp modelId="{C43D845F-F65B-4A14-BBD7-C33726C88A57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3063490" y="2057060"/>
              </a:moveTo>
              <a:arcTo wR="1570400" hR="1570400" stAng="1083176" swAng="2625616"/>
            </a:path>
          </a:pathLst>
        </a:custGeom>
        <a:noFill/>
        <a:ln w="12700" cap="flat" cmpd="sng" algn="ctr">
          <a:solidFill>
            <a:schemeClr val="accent4">
              <a:hueOff val="314440"/>
              <a:satOff val="2336"/>
              <a:lumOff val="52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ABA91-BF67-4A8F-B7D8-C0869E1866FC}">
      <dsp:nvSpPr>
        <dsp:cNvPr id="0" name=""/>
        <dsp:cNvSpPr/>
      </dsp:nvSpPr>
      <dsp:spPr>
        <a:xfrm>
          <a:off x="3332757" y="3142767"/>
          <a:ext cx="1462484" cy="950614"/>
        </a:xfrm>
        <a:prstGeom prst="roundRect">
          <a:avLst/>
        </a:prstGeom>
        <a:solidFill>
          <a:schemeClr val="accent4">
            <a:hueOff val="628881"/>
            <a:satOff val="4671"/>
            <a:lumOff val="10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정치적 맥락</a:t>
          </a:r>
          <a:endParaRPr lang="ko-KR" altLang="en-US" sz="1800" kern="1200" dirty="0"/>
        </a:p>
      </dsp:txBody>
      <dsp:txXfrm>
        <a:off x="3379162" y="3189172"/>
        <a:ext cx="1369674" cy="857804"/>
      </dsp:txXfrm>
    </dsp:sp>
    <dsp:sp modelId="{A2FC7F00-E019-480E-96B4-358D4C695716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828625" y="2954570"/>
              </a:moveTo>
              <a:arcTo wR="1570400" hR="1570400" stAng="7091208" swAng="2625616"/>
            </a:path>
          </a:pathLst>
        </a:custGeom>
        <a:noFill/>
        <a:ln w="12700" cap="flat" cmpd="sng" algn="ctr">
          <a:solidFill>
            <a:schemeClr val="accent4">
              <a:hueOff val="628881"/>
              <a:satOff val="4671"/>
              <a:lumOff val="104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0573F-E20C-4148-9901-09DCFCEB24E6}">
      <dsp:nvSpPr>
        <dsp:cNvPr id="0" name=""/>
        <dsp:cNvSpPr/>
      </dsp:nvSpPr>
      <dsp:spPr>
        <a:xfrm>
          <a:off x="1762357" y="1572367"/>
          <a:ext cx="1462484" cy="950614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기반역량</a:t>
          </a:r>
          <a:endParaRPr lang="ko-KR" altLang="en-US" sz="1800" kern="1200" dirty="0"/>
        </a:p>
      </dsp:txBody>
      <dsp:txXfrm>
        <a:off x="1808762" y="1618772"/>
        <a:ext cx="1369674" cy="857804"/>
      </dsp:txXfrm>
    </dsp:sp>
    <dsp:sp modelId="{38EC6A68-BA31-48F8-A146-4C841D8570D0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77309" y="1083740"/>
              </a:moveTo>
              <a:arcTo wR="1570400" hR="1570400" stAng="11883176" swAng="2625616"/>
            </a:path>
          </a:pathLst>
        </a:custGeom>
        <a:noFill/>
        <a:ln w="12700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C179-189E-4842-905C-73D816D9F14A}">
      <dsp:nvSpPr>
        <dsp:cNvPr id="0" name=""/>
        <dsp:cNvSpPr/>
      </dsp:nvSpPr>
      <dsp:spPr>
        <a:xfrm>
          <a:off x="3332757" y="1966"/>
          <a:ext cx="1462484" cy="950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통계의 질</a:t>
          </a:r>
          <a:endParaRPr lang="ko-KR" altLang="en-US" sz="1800" kern="1200" dirty="0"/>
        </a:p>
      </dsp:txBody>
      <dsp:txXfrm>
        <a:off x="3379162" y="48371"/>
        <a:ext cx="1369674" cy="857804"/>
      </dsp:txXfrm>
    </dsp:sp>
    <dsp:sp modelId="{C3163248-A678-4F41-8A33-8077E570638C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2312175" y="186230"/>
              </a:moveTo>
              <a:arcTo wR="1570400" hR="1570400" stAng="17891208" swAng="2625616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3C71-7F30-4BE1-913B-EC489AA84D4D}">
      <dsp:nvSpPr>
        <dsp:cNvPr id="0" name=""/>
        <dsp:cNvSpPr/>
      </dsp:nvSpPr>
      <dsp:spPr>
        <a:xfrm>
          <a:off x="4903158" y="1572367"/>
          <a:ext cx="1462484" cy="950614"/>
        </a:xfrm>
        <a:prstGeom prst="roundRect">
          <a:avLst/>
        </a:prstGeom>
        <a:solidFill>
          <a:schemeClr val="accent4">
            <a:hueOff val="314440"/>
            <a:satOff val="2336"/>
            <a:lumOff val="52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협업</a:t>
          </a:r>
          <a:endParaRPr lang="ko-KR" altLang="en-US" sz="1800" kern="1200" dirty="0"/>
        </a:p>
      </dsp:txBody>
      <dsp:txXfrm>
        <a:off x="4949563" y="1618772"/>
        <a:ext cx="1369674" cy="857804"/>
      </dsp:txXfrm>
    </dsp:sp>
    <dsp:sp modelId="{C43D845F-F65B-4A14-BBD7-C33726C88A57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3063490" y="2057060"/>
              </a:moveTo>
              <a:arcTo wR="1570400" hR="1570400" stAng="1083176" swAng="2625616"/>
            </a:path>
          </a:pathLst>
        </a:custGeom>
        <a:noFill/>
        <a:ln w="12700" cap="flat" cmpd="sng" algn="ctr">
          <a:solidFill>
            <a:schemeClr val="accent4">
              <a:hueOff val="314440"/>
              <a:satOff val="2336"/>
              <a:lumOff val="52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ABA91-BF67-4A8F-B7D8-C0869E1866FC}">
      <dsp:nvSpPr>
        <dsp:cNvPr id="0" name=""/>
        <dsp:cNvSpPr/>
      </dsp:nvSpPr>
      <dsp:spPr>
        <a:xfrm>
          <a:off x="3332757" y="3142767"/>
          <a:ext cx="1462484" cy="950614"/>
        </a:xfrm>
        <a:prstGeom prst="roundRect">
          <a:avLst/>
        </a:prstGeom>
        <a:solidFill>
          <a:schemeClr val="accent4">
            <a:hueOff val="628881"/>
            <a:satOff val="4671"/>
            <a:lumOff val="10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정치적 맥락</a:t>
          </a:r>
          <a:endParaRPr lang="ko-KR" altLang="en-US" sz="1800" kern="1200" dirty="0"/>
        </a:p>
      </dsp:txBody>
      <dsp:txXfrm>
        <a:off x="3379162" y="3189172"/>
        <a:ext cx="1369674" cy="857804"/>
      </dsp:txXfrm>
    </dsp:sp>
    <dsp:sp modelId="{A2FC7F00-E019-480E-96B4-358D4C695716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828625" y="2954570"/>
              </a:moveTo>
              <a:arcTo wR="1570400" hR="1570400" stAng="7091208" swAng="2625616"/>
            </a:path>
          </a:pathLst>
        </a:custGeom>
        <a:noFill/>
        <a:ln w="12700" cap="flat" cmpd="sng" algn="ctr">
          <a:solidFill>
            <a:schemeClr val="accent4">
              <a:hueOff val="628881"/>
              <a:satOff val="4671"/>
              <a:lumOff val="104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0573F-E20C-4148-9901-09DCFCEB24E6}">
      <dsp:nvSpPr>
        <dsp:cNvPr id="0" name=""/>
        <dsp:cNvSpPr/>
      </dsp:nvSpPr>
      <dsp:spPr>
        <a:xfrm>
          <a:off x="1762357" y="1572367"/>
          <a:ext cx="1462484" cy="950614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기반역량</a:t>
          </a:r>
          <a:endParaRPr lang="ko-KR" altLang="en-US" sz="1800" kern="1200" dirty="0"/>
        </a:p>
      </dsp:txBody>
      <dsp:txXfrm>
        <a:off x="1808762" y="1618772"/>
        <a:ext cx="1369674" cy="857804"/>
      </dsp:txXfrm>
    </dsp:sp>
    <dsp:sp modelId="{38EC6A68-BA31-48F8-A146-4C841D8570D0}">
      <dsp:nvSpPr>
        <dsp:cNvPr id="0" name=""/>
        <dsp:cNvSpPr/>
      </dsp:nvSpPr>
      <dsp:spPr>
        <a:xfrm>
          <a:off x="2493599" y="477274"/>
          <a:ext cx="3140800" cy="3140800"/>
        </a:xfrm>
        <a:custGeom>
          <a:avLst/>
          <a:gdLst/>
          <a:ahLst/>
          <a:cxnLst/>
          <a:rect l="0" t="0" r="0" b="0"/>
          <a:pathLst>
            <a:path>
              <a:moveTo>
                <a:pt x="77309" y="1083740"/>
              </a:moveTo>
              <a:arcTo wR="1570400" hR="1570400" stAng="11883176" swAng="2625616"/>
            </a:path>
          </a:pathLst>
        </a:custGeom>
        <a:noFill/>
        <a:ln w="12700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4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0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EBA03-C7E7-4703-82E4-3AFA1CDB3ED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0115D-0CD9-4713-8BEC-C8332ADF4D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6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증거기반정책</a:t>
            </a:r>
            <a:r>
              <a:rPr lang="en-US" altLang="ko-KR" sz="5400" dirty="0" smtClean="0"/>
              <a:t>: </a:t>
            </a:r>
            <a:r>
              <a:rPr lang="ko-KR" altLang="en-US" sz="5400" smtClean="0"/>
              <a:t>이론과 실제</a:t>
            </a:r>
            <a:endParaRPr lang="ko-KR" altLang="en-US" sz="5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윤 건</a:t>
            </a:r>
            <a:r>
              <a:rPr lang="en-US" altLang="ko-KR" dirty="0" smtClean="0"/>
              <a:t>(</a:t>
            </a:r>
            <a:r>
              <a:rPr lang="ko-KR" altLang="en-US" smtClean="0"/>
              <a:t>한국행정연구원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40043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smtClean="0"/>
              <a:t>친환경적 데이터 응용기술 활용방안 연구</a:t>
            </a:r>
            <a:r>
              <a:rPr lang="en-US" altLang="ko-KR" dirty="0" smtClean="0"/>
              <a:t>’ </a:t>
            </a:r>
            <a:r>
              <a:rPr lang="ko-KR" altLang="en-US" smtClean="0"/>
              <a:t>제</a:t>
            </a:r>
            <a:r>
              <a:rPr lang="en-US" altLang="ko-KR" dirty="0" smtClean="0"/>
              <a:t>1</a:t>
            </a:r>
            <a:r>
              <a:rPr lang="ko-KR" altLang="en-US" smtClean="0"/>
              <a:t>차 포럼 </a:t>
            </a:r>
            <a:r>
              <a:rPr lang="en-US" altLang="ko-KR" dirty="0" smtClean="0"/>
              <a:t>(2019. 9. 24)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4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증거기반정책 성공을 위한 주요변수 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032000" y="2042984"/>
          <a:ext cx="8128000" cy="409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6308" y="21881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엄밀성</a:t>
            </a:r>
            <a:r>
              <a:rPr lang="en-US" altLang="ko-KR" dirty="0" smtClean="0"/>
              <a:t>, </a:t>
            </a:r>
            <a:r>
              <a:rPr lang="ko-KR" altLang="en-US" smtClean="0"/>
              <a:t>다양성</a:t>
            </a:r>
            <a:r>
              <a:rPr lang="en-US" altLang="ko-KR" dirty="0" smtClean="0"/>
              <a:t>, </a:t>
            </a:r>
            <a:r>
              <a:rPr lang="ko-KR" altLang="en-US" smtClean="0"/>
              <a:t>포괄성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6330" y="3781131"/>
            <a:ext cx="2404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지표개발</a:t>
            </a:r>
            <a:r>
              <a:rPr lang="en-US" altLang="ko-KR" dirty="0" smtClean="0"/>
              <a:t>/</a:t>
            </a:r>
            <a:r>
              <a:rPr lang="ko-KR" altLang="en-US" smtClean="0"/>
              <a:t>데이터생산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인력</a:t>
            </a:r>
            <a:r>
              <a:rPr lang="en-US" altLang="ko-KR" dirty="0" smtClean="0"/>
              <a:t>, </a:t>
            </a:r>
            <a:r>
              <a:rPr lang="ko-KR" altLang="en-US" smtClean="0"/>
              <a:t>예산</a:t>
            </a:r>
            <a:r>
              <a:rPr lang="en-US" altLang="ko-KR" dirty="0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전문성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8064" y="3781131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정책담당자와 증거생산자</a:t>
            </a:r>
            <a:r>
              <a:rPr lang="en-US" altLang="ko-KR" dirty="0" smtClean="0"/>
              <a:t>(</a:t>
            </a:r>
            <a:r>
              <a:rPr lang="ko-KR" altLang="en-US" smtClean="0"/>
              <a:t>연구자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r>
              <a:rPr lang="ko-KR" altLang="en-US" smtClean="0"/>
              <a:t>간 </a:t>
            </a:r>
            <a:r>
              <a:rPr lang="ko-KR" altLang="en-US" dirty="0" smtClean="0"/>
              <a:t>협력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9642" y="565115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정책과정의 과학적 합리성 강조</a:t>
            </a: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25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증거의 질</a:t>
            </a:r>
            <a:r>
              <a:rPr lang="en-US" altLang="ko-KR" dirty="0" smtClean="0"/>
              <a:t>(quality of evidence)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21573" y="2149796"/>
          <a:ext cx="10390910" cy="375005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50308"/>
                <a:gridCol w="2642023"/>
                <a:gridCol w="5798579"/>
              </a:tblGrid>
              <a:tr h="1592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 smtClean="0">
                          <a:effectLst/>
                        </a:rPr>
                        <a:t>출처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effectLst/>
                        </a:rPr>
                        <a:t>구분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내용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5687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effectLst/>
                        </a:rPr>
                        <a:t>Nutley et al. (2013)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 smtClean="0">
                          <a:effectLst/>
                        </a:rPr>
                        <a:t>엄밀성</a:t>
                      </a:r>
                      <a:r>
                        <a:rPr lang="en-US" altLang="ko-KR" sz="1200" kern="0" spc="-100" dirty="0" smtClean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rigorousness)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제안된 정책이 의도된 결과를 가져오는지에 대한 증거가 </a:t>
                      </a:r>
                      <a:r>
                        <a:rPr lang="ko-KR" altLang="en-US" sz="1200" b="1" i="1" u="sng" kern="0" spc="-60" dirty="0">
                          <a:solidFill>
                            <a:srgbClr val="FF0000"/>
                          </a:solidFill>
                          <a:effectLst/>
                        </a:rPr>
                        <a:t>체계적으로 분석</a:t>
                      </a:r>
                      <a:r>
                        <a:rPr lang="ko-KR" altLang="en-US" sz="1200" kern="0" spc="-60" dirty="0">
                          <a:effectLst/>
                        </a:rPr>
                        <a:t>되었는지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54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 smtClean="0">
                          <a:effectLst/>
                        </a:rPr>
                        <a:t>포괄성</a:t>
                      </a:r>
                      <a:r>
                        <a:rPr lang="en-US" altLang="ko-KR" sz="1200" kern="0" spc="-100" dirty="0" smtClean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comprehensiveness)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정책결정이 올바른지에 대한 답을 얼마나 포괄적으로 제시하고 있는지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60">
                          <a:effectLst/>
                        </a:rPr>
                        <a:t>직접적으로 결정에 도움이 되는 </a:t>
                      </a:r>
                      <a:r>
                        <a:rPr lang="ko-KR" altLang="en-US" sz="1200" b="1" i="1" u="sng" kern="0" spc="-60">
                          <a:solidFill>
                            <a:srgbClr val="FF0000"/>
                          </a:solidFill>
                          <a:effectLst/>
                        </a:rPr>
                        <a:t>정보가 충분하게 제공되는지</a:t>
                      </a:r>
                      <a:endParaRPr lang="ko-KR" altLang="en-US" sz="1200" b="1" i="1" u="sng" ker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54482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effectLst/>
                        </a:rPr>
                        <a:t>US OMB(2016: 71-74) 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엄밀성</a:t>
                      </a:r>
                      <a:r>
                        <a:rPr lang="en-US" altLang="ko-KR" sz="1200" kern="0" spc="-100" dirty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rigor)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평가결과의 정확성과 질은 기초연구의 설계와 실행에 의존</a:t>
                      </a:r>
                      <a:r>
                        <a:rPr lang="en-US" altLang="ko-KR" sz="1200" kern="0" spc="-100" dirty="0">
                          <a:effectLst/>
                        </a:rPr>
                        <a:t>. </a:t>
                      </a:r>
                      <a:r>
                        <a:rPr lang="ko-KR" altLang="en-US" sz="1200" kern="0" spc="-60">
                          <a:effectLst/>
                        </a:rPr>
                        <a:t>모든 유형의 평가는 </a:t>
                      </a:r>
                      <a:r>
                        <a:rPr lang="ko-KR" altLang="en-US" sz="1200" b="1" i="1" u="sng" kern="0" spc="-60">
                          <a:solidFill>
                            <a:srgbClr val="FF0000"/>
                          </a:solidFill>
                          <a:effectLst/>
                        </a:rPr>
                        <a:t>가장 엄밀한 방법론</a:t>
                      </a:r>
                      <a:r>
                        <a:rPr lang="ko-KR" altLang="en-US" sz="1200" kern="0" spc="-60">
                          <a:effectLst/>
                        </a:rPr>
                        <a:t>과 가장 적절한 평가 유형 활용해야 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56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 err="1">
                          <a:effectLst/>
                        </a:rPr>
                        <a:t>적실성</a:t>
                      </a:r>
                      <a:r>
                        <a:rPr lang="en-US" altLang="ko-KR" sz="1200" kern="0" spc="-100" dirty="0">
                          <a:effectLst/>
                        </a:rPr>
                        <a:t>(</a:t>
                      </a:r>
                      <a:r>
                        <a:rPr lang="en-US" sz="1200" kern="0" spc="-100" dirty="0" smtClean="0">
                          <a:effectLst/>
                        </a:rPr>
                        <a:t>relevance</a:t>
                      </a:r>
                      <a:r>
                        <a:rPr lang="en-US" sz="1200" kern="0" spc="-100" dirty="0">
                          <a:effectLst/>
                        </a:rPr>
                        <a:t>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 err="1" smtClean="0">
                          <a:effectLst/>
                        </a:rPr>
                        <a:t>현실적용성</a:t>
                      </a:r>
                      <a:r>
                        <a:rPr lang="en-US" altLang="ko-KR" sz="1200" kern="0" spc="-60" dirty="0" smtClean="0">
                          <a:effectLst/>
                        </a:rPr>
                        <a:t>. </a:t>
                      </a:r>
                      <a:r>
                        <a:rPr lang="en-US" altLang="ko-KR" sz="1200" kern="0" spc="-100" dirty="0" smtClean="0">
                          <a:effectLst/>
                        </a:rPr>
                        <a:t> </a:t>
                      </a:r>
                      <a:r>
                        <a:rPr lang="ko-KR" altLang="en-US" sz="1200" kern="0" spc="-60" smtClean="0">
                          <a:effectLst/>
                        </a:rPr>
                        <a:t>증거가 </a:t>
                      </a:r>
                      <a:r>
                        <a:rPr lang="ko-KR" altLang="en-US" sz="1200" kern="0" spc="-60">
                          <a:effectLst/>
                        </a:rPr>
                        <a:t>예산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60">
                          <a:effectLst/>
                        </a:rPr>
                        <a:t>관리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60">
                          <a:effectLst/>
                        </a:rPr>
                        <a:t>정책결정에 핵심 수단으로 활용되는가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7520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신뢰성 및 </a:t>
                      </a:r>
                      <a:r>
                        <a:rPr lang="ko-KR" altLang="en-US" sz="1200" kern="0" spc="-60" dirty="0" smtClean="0">
                          <a:effectLst/>
                        </a:rPr>
                        <a:t>독립성</a:t>
                      </a:r>
                      <a:endParaRPr lang="en-US" altLang="ko-KR" sz="1200" kern="0" spc="-60" dirty="0" smtClean="0"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100" dirty="0" smtClean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credibility and independence)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평가부서와 그들의 작업이 정치나 외부 영향으로부터 독립되어 있는지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56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투명성</a:t>
                      </a:r>
                      <a:r>
                        <a:rPr lang="en-US" altLang="ko-KR" sz="1200" kern="0" spc="-100" dirty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transparency)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평가행위가 투명한지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60">
                          <a:effectLst/>
                        </a:rPr>
                        <a:t>평가 작업과 결과가 공개되는지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56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윤리성</a:t>
                      </a:r>
                      <a:r>
                        <a:rPr lang="en-US" altLang="ko-KR" sz="1200" kern="0" spc="-100" dirty="0">
                          <a:effectLst/>
                        </a:rPr>
                        <a:t>(</a:t>
                      </a:r>
                      <a:r>
                        <a:rPr lang="en-US" sz="1200" kern="0" spc="-100" dirty="0">
                          <a:effectLst/>
                        </a:rPr>
                        <a:t>ethics)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effectLst/>
                        </a:rPr>
                        <a:t>평가가 윤리적으로 수행되는지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60">
                          <a:effectLst/>
                        </a:rPr>
                        <a:t>참여자의 위엄과 권리 안전과 사생활 보호가 이루어지는지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증거의</a:t>
            </a:r>
            <a:r>
              <a:rPr lang="en-US" altLang="ko-KR" dirty="0" smtClean="0"/>
              <a:t> </a:t>
            </a:r>
            <a:r>
              <a:rPr lang="ko-KR" altLang="en-US" smtClean="0"/>
              <a:t>위계</a:t>
            </a:r>
            <a:r>
              <a:rPr lang="en-US" altLang="ko-KR" dirty="0" smtClean="0"/>
              <a:t>(hierarchy of evidence)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17597" y="2144112"/>
          <a:ext cx="10021458" cy="2802636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010729"/>
                <a:gridCol w="5010729"/>
              </a:tblGrid>
              <a:tr h="1592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 err="1">
                          <a:effectLst/>
                        </a:rPr>
                        <a:t>Bagshaw</a:t>
                      </a:r>
                      <a:r>
                        <a:rPr lang="en-US" sz="1400" kern="0" spc="-100" dirty="0">
                          <a:effectLst/>
                        </a:rPr>
                        <a:t> and </a:t>
                      </a:r>
                      <a:r>
                        <a:rPr lang="en-US" sz="1400" kern="0" spc="-100" dirty="0" err="1">
                          <a:effectLst/>
                        </a:rPr>
                        <a:t>Bellomo</a:t>
                      </a:r>
                      <a:r>
                        <a:rPr lang="en-US" sz="1400" kern="0" spc="-100" dirty="0">
                          <a:effectLst/>
                        </a:rPr>
                        <a:t>(2008: 2)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>
                          <a:effectLst/>
                        </a:rPr>
                        <a:t>Petticrew and Roberts(2003: 527)</a:t>
                      </a:r>
                      <a:endParaRPr lang="en-US" sz="14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15425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Ⅰ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en-US" altLang="ko-KR" sz="1400" b="1" i="1" u="sng" kern="0" spc="-100" dirty="0" smtClean="0">
                          <a:solidFill>
                            <a:srgbClr val="FF0000"/>
                          </a:solidFill>
                          <a:effectLst/>
                        </a:rPr>
                        <a:t>RCT(Randomized </a:t>
                      </a:r>
                      <a:r>
                        <a:rPr lang="en-US" altLang="ko-KR" sz="1400" b="1" i="1" u="sng" kern="0" spc="-100" dirty="0">
                          <a:solidFill>
                            <a:srgbClr val="FF0000"/>
                          </a:solidFill>
                          <a:effectLst/>
                        </a:rPr>
                        <a:t>Control Trial)</a:t>
                      </a:r>
                      <a:r>
                        <a:rPr lang="ko-KR" altLang="en-US" sz="1400" kern="0" spc="-60">
                          <a:effectLst/>
                        </a:rPr>
                        <a:t>가 적절히 적용된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Ⅱ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en-US" altLang="ko-KR" sz="1400" kern="0" spc="-100" dirty="0" smtClean="0">
                          <a:effectLst/>
                        </a:rPr>
                        <a:t>RCT</a:t>
                      </a:r>
                      <a:r>
                        <a:rPr lang="ko-KR" altLang="en-US" sz="1400" kern="0" spc="-60">
                          <a:effectLst/>
                        </a:rPr>
                        <a:t>가 낮은 수준에서 적용된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Ⅲ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임의화되지 않은 관찰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Ⅳ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임의화되지 않았으나 시간적으로 통제된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Ⅴ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통제가 없는 사례 연구</a:t>
                      </a:r>
                      <a:endParaRPr lang="ko-KR" altLang="en-US" sz="14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systematic reviews and meta-analyses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RCTs with definitive results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RCTs with non-definitive results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cohort studies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case control studies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cross-sectional surveys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case reports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기반역량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증거기반정책은 </a:t>
            </a:r>
            <a:r>
              <a:rPr lang="ko-KR" altLang="en-US" b="1" i="1" u="sng" dirty="0" smtClean="0">
                <a:solidFill>
                  <a:srgbClr val="FF0000"/>
                </a:solidFill>
              </a:rPr>
              <a:t>증거를 생산하고 활용하는 행위자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i="1" u="sng" smtClean="0">
                <a:solidFill>
                  <a:srgbClr val="FF0000"/>
                </a:solidFill>
              </a:rPr>
              <a:t>또는 조직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)</a:t>
            </a:r>
            <a:r>
              <a:rPr lang="ko-KR" altLang="en-US" b="1" i="1" u="sng" smtClean="0">
                <a:solidFill>
                  <a:srgbClr val="FF0000"/>
                </a:solidFill>
              </a:rPr>
              <a:t>의 </a:t>
            </a:r>
            <a:r>
              <a:rPr lang="ko-KR" altLang="en-US" b="1" i="1" u="sng" dirty="0" smtClean="0">
                <a:solidFill>
                  <a:srgbClr val="FF0000"/>
                </a:solidFill>
              </a:rPr>
              <a:t>높은 역량</a:t>
            </a:r>
            <a:r>
              <a:rPr lang="ko-KR" altLang="en-US" dirty="0" smtClean="0"/>
              <a:t>이 필요함</a:t>
            </a:r>
            <a:endParaRPr lang="en-US" altLang="ko-KR" dirty="0" smtClean="0"/>
          </a:p>
          <a:p>
            <a:r>
              <a:rPr lang="ko-KR" altLang="en-US" dirty="0" smtClean="0"/>
              <a:t>증거를 생산하는 조직의 충분한 예산과 인력이 확보되어야 하고</a:t>
            </a:r>
            <a:r>
              <a:rPr lang="en-US" altLang="ko-KR" dirty="0" smtClean="0"/>
              <a:t>, </a:t>
            </a:r>
            <a:r>
              <a:rPr lang="ko-KR" altLang="en-US" smtClean="0"/>
              <a:t>해당 인력은 증거 생산의 전문성을 확보해야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전문성의 확보를 위해서는 지속적이고 체계적인 교육이 뒷받침되어야 함</a:t>
            </a:r>
            <a:endParaRPr lang="en-US" altLang="ko-KR" dirty="0" smtClean="0"/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증거를 활용하는 행위자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i="1" u="sng" smtClean="0">
                <a:solidFill>
                  <a:srgbClr val="FF0000"/>
                </a:solidFill>
              </a:rPr>
              <a:t>정책담당자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)</a:t>
            </a:r>
            <a:r>
              <a:rPr lang="ko-KR" altLang="en-US" b="1" i="1" u="sng" smtClean="0">
                <a:solidFill>
                  <a:srgbClr val="FF0000"/>
                </a:solidFill>
              </a:rPr>
              <a:t> </a:t>
            </a:r>
            <a:r>
              <a:rPr lang="ko-KR" altLang="en-US" smtClean="0"/>
              <a:t>역시 높은 수준의 역량을 확보해야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 높은 증거 확보에 대한 깊은 관심</a:t>
            </a:r>
            <a:r>
              <a:rPr lang="en-US" altLang="ko-KR" dirty="0" smtClean="0"/>
              <a:t>, </a:t>
            </a:r>
            <a:r>
              <a:rPr lang="ko-KR" altLang="en-US" smtClean="0"/>
              <a:t>정책에 필요한 증거의 확정</a:t>
            </a:r>
            <a:r>
              <a:rPr lang="en-US" altLang="ko-KR" dirty="0" smtClean="0"/>
              <a:t>, </a:t>
            </a:r>
            <a:r>
              <a:rPr lang="ko-KR" altLang="en-US" smtClean="0"/>
              <a:t>증거 해석을 위한 일정 수준의 연구역량 등이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1346-B6B2-49B5-B221-63BC424B49D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8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정치행정적 맥락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정책과정에서 합리성을 중시하는 정치적 맥락 필요</a:t>
            </a:r>
            <a:endParaRPr lang="en-US" altLang="ko-KR" dirty="0" smtClean="0"/>
          </a:p>
          <a:p>
            <a:r>
              <a:rPr lang="ko-KR" altLang="en-US" dirty="0" smtClean="0"/>
              <a:t>협상과 타협의 원칙에 기초한 정치성이 강조되는 경우 과학적으로 마련된 합리적 증거를 확보하는 문제 간과되기 쉬움</a:t>
            </a:r>
            <a:endParaRPr lang="en-US" altLang="ko-KR" dirty="0" smtClean="0"/>
          </a:p>
          <a:p>
            <a:r>
              <a:rPr lang="ko-KR" altLang="en-US" dirty="0" smtClean="0"/>
              <a:t>대표적인 정책결정이론으로서 합리모형과 점증모형이 미국에서 활용되는 과정을 보면 점증모형에 기초한 의사결정의 한계로 합리모형 등장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합리모형의 한계가 있지만 </a:t>
            </a:r>
            <a:r>
              <a:rPr lang="ko-KR" altLang="en-US" b="1" i="1" u="sng" dirty="0" smtClean="0">
                <a:solidFill>
                  <a:srgbClr val="FF0000"/>
                </a:solidFill>
              </a:rPr>
              <a:t>선진국의 경우 합리모형의 기초 위에서 정치성이 보완적으로 활용</a:t>
            </a:r>
            <a:r>
              <a:rPr lang="ko-KR" altLang="en-US" dirty="0" smtClean="0"/>
              <a:t>되고 있음</a:t>
            </a:r>
            <a:endParaRPr lang="en-US" altLang="ko-KR" dirty="0" smtClean="0"/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우리나라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70</a:t>
            </a:r>
            <a:r>
              <a:rPr lang="ko-KR" altLang="en-US" smtClean="0"/>
              <a:t>년대 경제발전 과정에서 경제기획원을 중심으로 증거에 기초한 경제산업정책이 중요한 역할을 하였고</a:t>
            </a:r>
            <a:r>
              <a:rPr lang="en-US" altLang="ko-KR" dirty="0" smtClean="0"/>
              <a:t>, </a:t>
            </a:r>
            <a:r>
              <a:rPr lang="ko-KR" altLang="en-US"/>
              <a:t>이후 다른 정책 분야에 </a:t>
            </a:r>
            <a:r>
              <a:rPr lang="ko-KR" altLang="en-US" smtClean="0"/>
              <a:t>파급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환경영향평가</a:t>
            </a:r>
            <a:r>
              <a:rPr lang="en-US" altLang="ko-KR" dirty="0" smtClean="0"/>
              <a:t>(1977), </a:t>
            </a:r>
            <a:r>
              <a:rPr lang="ko-KR" altLang="en-US" smtClean="0"/>
              <a:t>규제영향분석</a:t>
            </a:r>
            <a:r>
              <a:rPr lang="en-US" altLang="ko-KR" dirty="0" smtClean="0"/>
              <a:t>(1997), </a:t>
            </a:r>
            <a:r>
              <a:rPr lang="ko-KR" altLang="en-US" smtClean="0"/>
              <a:t>예비타당성조사</a:t>
            </a:r>
            <a:r>
              <a:rPr lang="en-US" altLang="ko-KR" dirty="0" smtClean="0"/>
              <a:t>(1999), </a:t>
            </a:r>
            <a:r>
              <a:rPr lang="ko-KR" altLang="en-US" smtClean="0"/>
              <a:t>성별영향분석평가</a:t>
            </a:r>
            <a:r>
              <a:rPr lang="en-US" altLang="ko-KR" dirty="0" smtClean="0"/>
              <a:t>(2005), </a:t>
            </a:r>
            <a:r>
              <a:rPr lang="ko-KR" altLang="en-US" smtClean="0"/>
              <a:t>통계기반정책평가</a:t>
            </a:r>
            <a:r>
              <a:rPr lang="en-US" altLang="ko-KR" smtClean="0"/>
              <a:t>(2007)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</a:t>
            </a:r>
            <a:r>
              <a:rPr lang="ko-KR" altLang="en-US" dirty="0"/>
              <a:t>민주화가 심화되면서 </a:t>
            </a:r>
            <a:r>
              <a:rPr lang="ko-KR" altLang="en-US" b="1" i="1" u="sng" dirty="0">
                <a:solidFill>
                  <a:srgbClr val="FF0000"/>
                </a:solidFill>
              </a:rPr>
              <a:t>설득과 합의를 위한 기반으로서 증거</a:t>
            </a:r>
            <a:r>
              <a:rPr lang="ko-KR" altLang="en-US" dirty="0"/>
              <a:t>의 중요성이 높아지고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201168" lvl="1" indent="0">
              <a:buNone/>
            </a:pPr>
            <a:r>
              <a:rPr lang="ko-KR" altLang="en-US" dirty="0" smtClean="0"/>
              <a:t>      예</a:t>
            </a:r>
            <a:r>
              <a:rPr lang="en-US" altLang="ko-KR" dirty="0" smtClean="0"/>
              <a:t>) </a:t>
            </a:r>
            <a:r>
              <a:rPr lang="ko-KR" altLang="en-US" smtClean="0"/>
              <a:t>신고리 </a:t>
            </a:r>
            <a:r>
              <a:rPr lang="en-US" altLang="ko-KR" dirty="0" smtClean="0"/>
              <a:t>5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∙6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호기 공론화위원회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 </a:t>
            </a:r>
            <a:r>
              <a:rPr lang="ko-KR" altLang="en-US" dirty="0"/>
              <a:t>우리나라는 </a:t>
            </a:r>
            <a:r>
              <a:rPr lang="ko-KR" altLang="en-US" b="1" i="1" u="sng" dirty="0">
                <a:solidFill>
                  <a:srgbClr val="FF0000"/>
                </a:solidFill>
              </a:rPr>
              <a:t>선진국 수준의 엄밀한 연구증거에 기초한 증거기반정책의 수행에는 어려움</a:t>
            </a:r>
            <a:r>
              <a:rPr lang="ko-KR" altLang="en-US" dirty="0"/>
              <a:t>을 겪고 있음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1346-B6B2-49B5-B221-63BC424B49D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8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smtClean="0"/>
              <a:t>주요국의 증거기반정책</a:t>
            </a:r>
            <a:endParaRPr lang="ko-KR" altLang="en-US" sz="72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영국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영국은 </a:t>
            </a:r>
            <a:r>
              <a:rPr lang="en-US" altLang="ko-KR" dirty="0" smtClean="0"/>
              <a:t>1999</a:t>
            </a:r>
            <a:r>
              <a:rPr lang="ko-KR" altLang="en-US"/>
              <a:t>년 블레어 </a:t>
            </a:r>
            <a:r>
              <a:rPr lang="ko-KR" altLang="en-US"/>
              <a:t>정부의 </a:t>
            </a:r>
            <a:r>
              <a:rPr lang="ko-KR" altLang="en-US" smtClean="0"/>
              <a:t>정부개혁안으로 </a:t>
            </a:r>
            <a:r>
              <a:rPr lang="en-US" altLang="ko-KR" dirty="0" smtClean="0"/>
              <a:t>‘Modernizing </a:t>
            </a:r>
            <a:r>
              <a:rPr lang="en-US" altLang="ko-KR" dirty="0"/>
              <a:t>Government White </a:t>
            </a:r>
            <a:r>
              <a:rPr lang="en-US" altLang="ko-KR" dirty="0" smtClean="0"/>
              <a:t>Paper’ </a:t>
            </a:r>
            <a:r>
              <a:rPr lang="ko-KR" altLang="en-US" smtClean="0"/>
              <a:t>채택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광범위하고 </a:t>
            </a:r>
            <a:r>
              <a:rPr lang="ko-KR" altLang="en-US" dirty="0"/>
              <a:t>장기적 계획으로 국민과 기업의 삶을 개선하고자 함</a:t>
            </a:r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/>
              <a:t>전략적 정책결정</a:t>
            </a:r>
            <a:r>
              <a:rPr lang="en-US" altLang="ko-KR" dirty="0"/>
              <a:t>, </a:t>
            </a:r>
            <a:r>
              <a:rPr lang="ko-KR" altLang="en-US"/>
              <a:t>수요자 중심 공공서비스 공급</a:t>
            </a:r>
            <a:r>
              <a:rPr lang="en-US" altLang="ko-KR" dirty="0"/>
              <a:t>, </a:t>
            </a:r>
            <a:r>
              <a:rPr lang="ko-KR" altLang="en-US"/>
              <a:t>공공서비스 고품질</a:t>
            </a:r>
            <a:r>
              <a:rPr lang="en-US" altLang="ko-KR" dirty="0"/>
              <a:t>/</a:t>
            </a:r>
            <a:r>
              <a:rPr lang="ko-KR" altLang="en-US"/>
              <a:t>효율화</a:t>
            </a:r>
          </a:p>
          <a:p>
            <a:pPr lvl="1"/>
            <a:r>
              <a:rPr lang="ko-KR" altLang="en-US" dirty="0"/>
              <a:t>정부가 단기적 압력에 단순하게 반응하기보다 증거에 근거하여 미래지향적 관점에서 결정할 것을 제안</a:t>
            </a:r>
          </a:p>
          <a:p>
            <a:pPr lvl="1"/>
            <a:r>
              <a:rPr lang="ko-KR" altLang="en-US" dirty="0"/>
              <a:t>다양하고 까다로워지는 시민의 요구에 대응하려면 정부가 혁신적일 필요</a:t>
            </a:r>
            <a:r>
              <a:rPr lang="en-US" altLang="ko-KR" dirty="0"/>
              <a:t>, </a:t>
            </a:r>
            <a:r>
              <a:rPr lang="ko-KR" altLang="en-US"/>
              <a:t>정책결정이 지속적 학습과 개선의 과정이어야 함</a:t>
            </a:r>
          </a:p>
          <a:p>
            <a:pPr lvl="1"/>
            <a:r>
              <a:rPr lang="ko-KR" altLang="en-US" dirty="0"/>
              <a:t>정책결정에서 증거와 분석을 적극적으로 활용하여 장기적인 정책목표 추구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5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영국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87226"/>
              </p:ext>
            </p:extLst>
          </p:nvPr>
        </p:nvGraphicFramePr>
        <p:xfrm>
          <a:off x="1097280" y="2179031"/>
          <a:ext cx="9999089" cy="329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411"/>
                <a:gridCol w="1473540"/>
                <a:gridCol w="725813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6"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>
                          <a:effectLst/>
                        </a:rPr>
                        <a:t>WWN(What Works Network)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기존 증거를 통해 정책 프로그램 및 관행의 효과성 검토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각 분야에서 보고서 및 평가서 작성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기존에 합의된 정책 및 관행의 성과 평가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증거와 분석 결과를 공유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정책결정자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위원회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실무자들이 분석한 결과를 의사결정에 활용토록 권고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거버넌스구조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r>
                        <a:rPr lang="ko-KR" altLang="en-US" sz="1400" u="none" strike="noStrike">
                          <a:effectLst/>
                        </a:rPr>
                        <a:t>개 독립기관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국립보건임상연구원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서트트러스트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교육기금재단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경찰대학 범죄예방센터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조기개입재단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지역경제성장센터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고령화센터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웰빙센터</a:t>
                      </a:r>
                      <a:r>
                        <a:rPr lang="en-US" altLang="ko-KR" sz="1400" u="none" strike="noStrike">
                          <a:effectLst/>
                        </a:rPr>
                        <a:t>), 2</a:t>
                      </a:r>
                      <a:r>
                        <a:rPr lang="ko-KR" altLang="en-US" sz="1400" u="none" strike="noStrike">
                          <a:effectLst/>
                        </a:rPr>
                        <a:t>개 준회원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웨일즈공공정책연구소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스코틀랜드센터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>
                          <a:effectLst/>
                        </a:rPr>
                        <a:t>ADRN(Administrative Data Research Network)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정부 데이터를 활용하여 사회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경제연구를 수행하고자 하는 연구자들에게 단일 액세스 지점 제공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연구자 자격과 능력 확인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프라이버시 문제 해결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514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거버넌스구조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 err="1">
                          <a:effectLst/>
                        </a:rPr>
                        <a:t>행정데이터서비스원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데이터 질 관리</a:t>
                      </a:r>
                      <a:r>
                        <a:rPr lang="en-US" altLang="ko-KR" sz="1400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u="none" strike="noStrike">
                          <a:effectLst/>
                        </a:rPr>
                        <a:t>행정데이터연구센터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사우스햄프턴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퀸스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벨파스트</a:t>
                      </a:r>
                      <a:r>
                        <a:rPr lang="en-US" altLang="ko-KR" sz="1400" u="none" strike="noStrike" dirty="0">
                          <a:effectLst/>
                        </a:rPr>
                        <a:t>)/</a:t>
                      </a:r>
                      <a:r>
                        <a:rPr lang="ko-KR" altLang="en-US" sz="1400" u="none" strike="noStrike">
                          <a:effectLst/>
                        </a:rPr>
                        <a:t>에디버러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스완지대학</a:t>
                      </a:r>
                      <a:r>
                        <a:rPr lang="en-US" altLang="ko-KR" sz="1400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u="none" strike="noStrike">
                          <a:effectLst/>
                        </a:rPr>
                        <a:t>국가통계기관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행정데이터연구센터와 협력</a:t>
                      </a:r>
                      <a:r>
                        <a:rPr lang="en-US" altLang="ko-KR" sz="1400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u="none" strike="noStrike">
                          <a:effectLst/>
                        </a:rPr>
                        <a:t>정부부처 및 공공기관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행정데이터 제공</a:t>
                      </a:r>
                      <a:r>
                        <a:rPr lang="en-US" altLang="ko-KR" sz="1400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u="none" strike="noStrike">
                          <a:effectLst/>
                        </a:rPr>
                        <a:t>경제사회연구회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기금 제공</a:t>
                      </a:r>
                      <a:r>
                        <a:rPr lang="en-US" altLang="ko-KR" sz="1400" u="none" strike="noStrike" dirty="0">
                          <a:effectLst/>
                        </a:rPr>
                        <a:t>), </a:t>
                      </a:r>
                      <a:r>
                        <a:rPr lang="ko-KR" altLang="en-US" sz="1400" u="none" strike="noStrike">
                          <a:effectLst/>
                        </a:rPr>
                        <a:t>영국통계청</a:t>
                      </a:r>
                      <a:r>
                        <a:rPr lang="en-US" altLang="ko-KR" sz="1400" u="none" strike="noStrike" dirty="0">
                          <a:effectLst/>
                        </a:rPr>
                        <a:t>(ADRN</a:t>
                      </a:r>
                      <a:r>
                        <a:rPr lang="ko-KR" altLang="en-US" sz="1400" u="none" strike="noStrike">
                          <a:effectLst/>
                        </a:rPr>
                        <a:t>위원회 주도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1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영국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지역경제성장센터는 증거 검토</a:t>
            </a:r>
            <a:r>
              <a:rPr lang="en-US" altLang="ko-KR" dirty="0"/>
              <a:t>, </a:t>
            </a:r>
            <a:r>
              <a:rPr lang="ko-KR" altLang="en-US"/>
              <a:t>역량 강화</a:t>
            </a:r>
            <a:r>
              <a:rPr lang="en-US" altLang="ko-KR" dirty="0"/>
              <a:t>, </a:t>
            </a:r>
            <a:r>
              <a:rPr lang="ko-KR" altLang="en-US"/>
              <a:t>시범 사업 등을 실시</a:t>
            </a:r>
          </a:p>
          <a:p>
            <a:pPr lvl="1"/>
            <a:r>
              <a:rPr lang="ko-KR" altLang="en-US" dirty="0"/>
              <a:t>증거 검토는 기존 증거자료를 검토하고</a:t>
            </a:r>
            <a:r>
              <a:rPr lang="en-US" altLang="ko-KR" dirty="0"/>
              <a:t>, </a:t>
            </a:r>
            <a:r>
              <a:rPr lang="ko-KR" altLang="en-US"/>
              <a:t>영향 요인을 파악하여 데이터를 구축하고 공개하는 것</a:t>
            </a:r>
          </a:p>
          <a:p>
            <a:pPr lvl="1"/>
            <a:r>
              <a:rPr lang="ko-KR" altLang="en-US" dirty="0"/>
              <a:t>역량 강화는 정책입안자나 지역경제 파트너에게 증거를 제공하고 워크숍 등을 개최함으로써 역량을 강화시키는 것</a:t>
            </a:r>
          </a:p>
          <a:p>
            <a:pPr lvl="1"/>
            <a:r>
              <a:rPr lang="ko-KR" altLang="en-US" dirty="0"/>
              <a:t>시범사업은 프로그램의 비용편익에 대한 증거를 제시하기 위한 것임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289666"/>
              </p:ext>
            </p:extLst>
          </p:nvPr>
        </p:nvGraphicFramePr>
        <p:xfrm>
          <a:off x="1351004" y="3720543"/>
          <a:ext cx="9597081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843"/>
                <a:gridCol w="78922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구분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내용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증거검토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경제개발정책 관련 기존 증거자료 검토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지역경제 성장 요인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고용훈련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비즈니스 자문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문화행사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금융프로그램</a:t>
                      </a:r>
                      <a:r>
                        <a:rPr lang="en-US" altLang="ko-KR" sz="1600" u="none" strike="noStrike">
                          <a:effectLst/>
                        </a:rPr>
                        <a:t>) </a:t>
                      </a:r>
                      <a:r>
                        <a:rPr lang="ko-KR" altLang="en-US" sz="1600" u="none" strike="noStrike">
                          <a:effectLst/>
                        </a:rPr>
                        <a:t>조사하여 데이터 구축하고 공개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역량 강화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정책입안자 및 지역경제 파트너에게 분석 및 증거 제공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워크숍 실시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시범사업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>
                          <a:effectLst/>
                        </a:rPr>
                        <a:t>지역파트너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지방정부와 공동으로 프로그램의 </a:t>
                      </a:r>
                      <a:r>
                        <a:rPr lang="en-US" altLang="ko-KR" sz="1600" u="none" strike="noStrike" dirty="0">
                          <a:effectLst/>
                        </a:rPr>
                        <a:t>B/C</a:t>
                      </a:r>
                      <a:r>
                        <a:rPr lang="ko-KR" altLang="en-US" sz="1600" u="none" strike="noStrike">
                          <a:effectLst/>
                        </a:rPr>
                        <a:t>에 대한 증거 제시 위해 시범사업 설계 및 실시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자문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1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미국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미국은 사회 실험</a:t>
            </a:r>
            <a:r>
              <a:rPr lang="en-US" altLang="ko-KR" dirty="0"/>
              <a:t>(social experiment)</a:t>
            </a:r>
            <a:r>
              <a:rPr lang="ko-KR" altLang="en-US"/>
              <a:t>을 정책평가의 방법으로 이용하고 있으며</a:t>
            </a:r>
            <a:r>
              <a:rPr lang="en-US" altLang="ko-KR" dirty="0"/>
              <a:t>, </a:t>
            </a:r>
            <a:r>
              <a:rPr lang="ko-KR" altLang="en-US"/>
              <a:t>정책의 보다 정확한 효과 평가를 위해 정책대상의 무작위 배정과 실험집단과 통제집단의 엄격한 구분 등</a:t>
            </a:r>
            <a:r>
              <a:rPr lang="en-US" altLang="ko-KR" dirty="0"/>
              <a:t>, </a:t>
            </a:r>
            <a:r>
              <a:rPr lang="ko-KR" altLang="en-US"/>
              <a:t>실험적 방법 중시</a:t>
            </a:r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/>
              <a:t>년 </a:t>
            </a:r>
            <a:r>
              <a:rPr lang="en-US" altLang="ko-KR" dirty="0"/>
              <a:t>7</a:t>
            </a:r>
            <a:r>
              <a:rPr lang="ko-KR" altLang="en-US" smtClean="0"/>
              <a:t>월 오바마정부에서 </a:t>
            </a:r>
            <a:r>
              <a:rPr lang="en-US" altLang="ko-KR" dirty="0"/>
              <a:t>OMB(Office of Management an Budget), DPC(Domestic Policy Council), OSTP(Office of Science and Technology Policy), CEA(Council of Economic Advisers) </a:t>
            </a:r>
            <a:r>
              <a:rPr lang="ko-KR" altLang="en-US"/>
              <a:t>공동으로 “</a:t>
            </a:r>
            <a:r>
              <a:rPr lang="en-US" altLang="ko-KR" dirty="0"/>
              <a:t>Next Steps in the Evidence and Innovation Agenda” </a:t>
            </a:r>
            <a:r>
              <a:rPr lang="ko-KR" altLang="en-US"/>
              <a:t>발표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30466"/>
              </p:ext>
            </p:extLst>
          </p:nvPr>
        </p:nvGraphicFramePr>
        <p:xfrm>
          <a:off x="1290869" y="3755681"/>
          <a:ext cx="9723119" cy="222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2770"/>
                <a:gridCol w="7290349"/>
              </a:tblGrid>
              <a:tr h="183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  <a:tr h="56808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데이터 활용하여 기관 성과 증진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정부 기관이나 연구자가 정책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프로그램</a:t>
                      </a:r>
                      <a:r>
                        <a:rPr lang="en-US" altLang="ko-KR" sz="1400" u="none" strike="noStrike">
                          <a:effectLst/>
                        </a:rPr>
                        <a:t>) </a:t>
                      </a:r>
                      <a:r>
                        <a:rPr lang="ko-KR" altLang="en-US" sz="1400" u="none" strike="noStrike">
                          <a:effectLst/>
                        </a:rPr>
                        <a:t>결과 관련 데이터에 접근하여 활용할 수 있도록 함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특히 연방정부의 보조금 프로그램 효과를 측정하기 위해 행정정보 활용 권장 및 데이터 개방 추진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  <a:tr h="56808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효율적 평가와 신속하고 반복적인 실험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행정정보 활용을 통해 정책평가 비용을 절감하고 평가 질과 적실성을 제고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무작위실험이나 준실험 방법을 적용하여 정책 효과 측정 권장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  <a:tr h="42606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성과 위주의 보조금 설계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공공서비스를 혁신하고 효과적 보조금 제도 설계 위해 증거 활용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  <a:tr h="18379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증거 활용 역량 강화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정책결정권자와 실무자가 지식 공유를 통해 기관의 증거 활용 역량 제고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  <a:tr h="183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증거의 질을 평가하고 활용할 수 있는 분석틀 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354" marR="8354" marT="835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Ⅰ.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</a:rPr>
              <a:t>증거기반정책의 이론적 </a:t>
            </a:r>
            <a:r>
              <a:rPr lang="ko-KR" altLang="en-US">
                <a:latin typeface="맑은 고딕" panose="020B0503020000020004" pitchFamily="50" charset="-127"/>
              </a:rPr>
              <a:t>논의 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주요국의 증거기반정책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Ⅲ.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증거기반정책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국내사례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통계기반정책평가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Ⅳ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증거기반정책 국내사례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데이터기반행정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증거기반정책의 미래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80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미국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Evidence-Based Policymaking Commission Act</a:t>
            </a:r>
          </a:p>
          <a:p>
            <a:r>
              <a:rPr lang="en-US" altLang="ko-KR" dirty="0" smtClean="0"/>
              <a:t>2014</a:t>
            </a:r>
            <a:r>
              <a:rPr lang="ko-KR" altLang="en-US"/>
              <a:t>년에 제정되어 </a:t>
            </a:r>
            <a:r>
              <a:rPr lang="en-US" altLang="ko-KR" dirty="0"/>
              <a:t>2016</a:t>
            </a:r>
            <a:r>
              <a:rPr lang="ko-KR" altLang="en-US"/>
              <a:t>년 </a:t>
            </a:r>
            <a:r>
              <a:rPr lang="en-US" altLang="ko-KR" dirty="0"/>
              <a:t>5</a:t>
            </a:r>
            <a:r>
              <a:rPr lang="ko-KR" altLang="en-US"/>
              <a:t>월 수정한 법으로서 증거기반정책결정위원회 설치 근거가 되며</a:t>
            </a:r>
            <a:r>
              <a:rPr lang="en-US" altLang="ko-KR" dirty="0"/>
              <a:t>, </a:t>
            </a:r>
            <a:r>
              <a:rPr lang="ko-KR" altLang="en-US"/>
              <a:t>통계기관</a:t>
            </a:r>
            <a:r>
              <a:rPr lang="en-US" altLang="ko-KR" dirty="0"/>
              <a:t>, </a:t>
            </a:r>
            <a:r>
              <a:rPr lang="ko-KR" altLang="en-US"/>
              <a:t>연방평가국</a:t>
            </a:r>
            <a:r>
              <a:rPr lang="en-US" altLang="ko-KR" dirty="0"/>
              <a:t>, </a:t>
            </a:r>
            <a:r>
              <a:rPr lang="ko-KR" altLang="en-US"/>
              <a:t>연방 증거구축사무국 활용하도록 규정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3412"/>
              </p:ext>
            </p:extLst>
          </p:nvPr>
        </p:nvGraphicFramePr>
        <p:xfrm>
          <a:off x="1200836" y="3074459"/>
          <a:ext cx="10109715" cy="2794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703"/>
                <a:gridCol w="8463012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증거기반정책결정위원회 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 dirty="0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연방정부의 정책결정과 프로그램 평가 관련 행정정보와 서베이 데이터 확인하여 클리어링하우스에 등록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데이터 간 연계성 판단 및 연결 상 법적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행정적 장애 요인 파악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데이터 접근 및 연계 용이하도록 인프라 구축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클리어링하우스의 자체자금 지원법 모색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데이터 이용 적격자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연구자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공무원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기관</a:t>
                      </a:r>
                      <a:r>
                        <a:rPr lang="en-US" altLang="ko-KR" sz="1400" u="none" strike="noStrike">
                          <a:effectLst/>
                        </a:rPr>
                        <a:t>) </a:t>
                      </a:r>
                      <a:r>
                        <a:rPr lang="ko-KR" altLang="en-US" sz="1400" u="none" strike="noStrike">
                          <a:effectLst/>
                        </a:rPr>
                        <a:t>판단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데이터 이용 한계와 개인정보보호 및 사생활 기밀 유지 방법 모색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기관 간 정보 공유 촉진을 위한 인센티브 설계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연구결과 및 데이터를 활용하여 프로그램을 개선하는 방안에 대한 부처 자문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거버넌스구조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전문가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경제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통계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프로그램 평가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정보보안</a:t>
                      </a:r>
                      <a:r>
                        <a:rPr lang="en-US" altLang="ko-KR" sz="1400" u="none" strike="noStrike">
                          <a:effectLst/>
                        </a:rPr>
                        <a:t>/DB</a:t>
                      </a:r>
                      <a:r>
                        <a:rPr lang="ko-KR" altLang="en-US" sz="1400" u="none" strike="noStrike">
                          <a:effectLst/>
                        </a:rPr>
                        <a:t>관리 등</a:t>
                      </a:r>
                      <a:r>
                        <a:rPr lang="en-US" altLang="ko-KR" sz="1400" u="none" strike="noStrike">
                          <a:effectLst/>
                        </a:rPr>
                        <a:t>) 15</a:t>
                      </a:r>
                      <a:r>
                        <a:rPr lang="ko-KR" altLang="en-US" sz="1400" u="none" strike="noStrike">
                          <a:effectLst/>
                        </a:rPr>
                        <a:t>인으로 구성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대통령과 의회의 임명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 dirty="0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위원 </a:t>
                      </a:r>
                      <a:r>
                        <a:rPr lang="en-US" altLang="ko-KR" sz="1400" u="none" strike="noStrike" dirty="0">
                          <a:effectLst/>
                        </a:rPr>
                        <a:t>3/4 </a:t>
                      </a:r>
                      <a:r>
                        <a:rPr lang="ko-KR" altLang="en-US" sz="1400" u="none" strike="noStrike">
                          <a:effectLst/>
                        </a:rPr>
                        <a:t>이상 찬성으로 의결하여 대통령과 의회에 제출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0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미국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증거기반정책결정위원회는 증거를 기초 증거</a:t>
            </a:r>
            <a:r>
              <a:rPr lang="en-US" altLang="ko-KR" dirty="0"/>
              <a:t>(foundational evidence)</a:t>
            </a:r>
            <a:r>
              <a:rPr lang="ko-KR" altLang="en-US"/>
              <a:t>와 정책 증거</a:t>
            </a:r>
            <a:r>
              <a:rPr lang="en-US" altLang="ko-KR" dirty="0"/>
              <a:t>(policy-specific evidence)</a:t>
            </a:r>
            <a:r>
              <a:rPr lang="ko-KR" altLang="en-US"/>
              <a:t>로 구분</a:t>
            </a:r>
          </a:p>
          <a:p>
            <a:r>
              <a:rPr lang="ko-KR" altLang="en-US" dirty="0"/>
              <a:t>증거 포트폴리오에 활용되는 데이터는 행정데이터와 </a:t>
            </a:r>
            <a:r>
              <a:rPr lang="ko-KR" altLang="en-US" dirty="0" err="1"/>
              <a:t>서베이데이터로</a:t>
            </a:r>
            <a:r>
              <a:rPr lang="ko-KR" altLang="en-US" dirty="0"/>
              <a:t> 구분되고</a:t>
            </a:r>
            <a:r>
              <a:rPr lang="en-US" altLang="ko-KR" dirty="0"/>
              <a:t>, </a:t>
            </a:r>
            <a:r>
              <a:rPr lang="ko-KR" altLang="en-US"/>
              <a:t>행정데이터는 일반행정 데이터와 프로그램별 데이터로 서베이데이터는 일반목적 서베이와 연구별 서베이로 구분</a:t>
            </a:r>
          </a:p>
          <a:p>
            <a:pPr lvl="1"/>
            <a:r>
              <a:rPr lang="ko-KR" altLang="en-US" dirty="0"/>
              <a:t>일반행정 데이터는 국세청 납세 데이터와 같이 인구에 대한 포괄적 정보가 포함된 대규모 행정데이터</a:t>
            </a:r>
            <a:r>
              <a:rPr lang="en-US" altLang="ko-KR" dirty="0"/>
              <a:t>, </a:t>
            </a:r>
            <a:r>
              <a:rPr lang="ko-KR" altLang="en-US"/>
              <a:t>프로그램별 데이터는 특정 프로그램의 운영</a:t>
            </a:r>
            <a:r>
              <a:rPr lang="en-US" altLang="ko-KR" dirty="0"/>
              <a:t>, </a:t>
            </a:r>
            <a:r>
              <a:rPr lang="ko-KR" altLang="en-US"/>
              <a:t>서비스 참여자</a:t>
            </a:r>
            <a:r>
              <a:rPr lang="en-US" altLang="ko-KR" dirty="0"/>
              <a:t>, </a:t>
            </a:r>
            <a:r>
              <a:rPr lang="ko-KR" altLang="en-US"/>
              <a:t>서비스 성과지표 등에 대한 정보 포함</a:t>
            </a:r>
          </a:p>
          <a:p>
            <a:pPr lvl="1"/>
            <a:r>
              <a:rPr lang="ko-KR" altLang="en-US" dirty="0"/>
              <a:t>일반목적 </a:t>
            </a:r>
            <a:r>
              <a:rPr lang="ko-KR" altLang="en-US" dirty="0" err="1"/>
              <a:t>서베이는</a:t>
            </a:r>
            <a:r>
              <a:rPr lang="ko-KR" altLang="en-US" dirty="0"/>
              <a:t> 연방통계시스템을 통해 수집되어 광범위한 인구 특성에 대한 정보 생성</a:t>
            </a:r>
            <a:r>
              <a:rPr lang="en-US" altLang="ko-KR" dirty="0"/>
              <a:t>, </a:t>
            </a:r>
            <a:r>
              <a:rPr lang="ko-KR" altLang="en-US"/>
              <a:t>대규모 횡단면</a:t>
            </a:r>
            <a:r>
              <a:rPr lang="en-US" altLang="ko-KR" dirty="0"/>
              <a:t>/</a:t>
            </a:r>
            <a:r>
              <a:rPr lang="ko-KR" altLang="en-US"/>
              <a:t>종단면</a:t>
            </a:r>
            <a:r>
              <a:rPr lang="en-US" altLang="ko-KR" dirty="0"/>
              <a:t>/</a:t>
            </a:r>
            <a:r>
              <a:rPr lang="ko-KR" altLang="en-US"/>
              <a:t>패널데이터 포함별 서베이는 특정 연구나 평가 관련하여 수집하는 데이터</a:t>
            </a:r>
            <a:r>
              <a:rPr lang="en-US" altLang="ko-KR" dirty="0"/>
              <a:t>, </a:t>
            </a:r>
            <a:r>
              <a:rPr lang="ko-KR" altLang="en-US"/>
              <a:t>규모나 범위</a:t>
            </a:r>
            <a:r>
              <a:rPr lang="en-US" altLang="ko-KR" dirty="0"/>
              <a:t>, </a:t>
            </a:r>
            <a:r>
              <a:rPr lang="ko-KR" altLang="en-US"/>
              <a:t>일관성 변화 크게 나타날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2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주요국의 증거기반정책</a:t>
            </a:r>
            <a:r>
              <a:rPr lang="en-US" altLang="ko-KR" dirty="0" smtClean="0"/>
              <a:t>: </a:t>
            </a:r>
            <a:r>
              <a:rPr lang="ko-KR" altLang="en-US" smtClean="0"/>
              <a:t>미국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61483"/>
              </p:ext>
            </p:extLst>
          </p:nvPr>
        </p:nvGraphicFramePr>
        <p:xfrm>
          <a:off x="1243914" y="1846264"/>
          <a:ext cx="9852455" cy="4231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829"/>
                <a:gridCol w="2099070"/>
                <a:gridCol w="6693556"/>
              </a:tblGrid>
              <a:tr h="177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증거요소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예시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17702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기초증거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종합지표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실업률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257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인구설명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추세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상관관계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경제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건강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실업 간 상관관계의 인구통계학적 특성에 따른 차이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257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400" u="none" strike="noStrike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장기적으로 교육과 장애에 따라 실업률 격차 발생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257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경기침체가 저학력이나 장애근로자에게 큰 타격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382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특정 처치 예상효과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정리해고나 공장폐쇄로 인한 실업자 연구에서 해고 근로자의 직무 기술이 업계에서 중요 요소임을 제시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50758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정책증거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성과측정기준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 err="1">
                          <a:effectLst/>
                        </a:rPr>
                        <a:t>노동투자법</a:t>
                      </a:r>
                      <a:r>
                        <a:rPr lang="ko-KR" altLang="en-US" sz="1400" u="none" strike="noStrike" dirty="0">
                          <a:effectLst/>
                        </a:rPr>
                        <a:t> 상 연방직업훈련프로그램의 고용</a:t>
                      </a:r>
                      <a:r>
                        <a:rPr lang="en-US" altLang="ko-KR" sz="1400" u="none" strike="noStrike" dirty="0">
                          <a:effectLst/>
                        </a:rPr>
                        <a:t>-</a:t>
                      </a:r>
                      <a:r>
                        <a:rPr lang="ko-KR" altLang="en-US" sz="1400" u="none" strike="noStrike">
                          <a:effectLst/>
                        </a:rPr>
                        <a:t>수입에 대한 공통성과측정지표 사용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  <a:r>
                        <a:rPr lang="ko-KR" altLang="en-US" sz="1400" u="none" strike="noStrike">
                          <a:effectLst/>
                        </a:rPr>
                        <a:t>참여자 관리 데이터를 분기별 임금 데이터와 대조하여 지표 생성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382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이행 평가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혁신기회법은 지방정부의 정책결정과 성과를 위한 다중 데이터 구현 및 분석에 초점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418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특정 처치 예상 효과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준실험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참여자 데이터와 임금 기록 분석 결과 다른 직업센터 참석자의 표본보다 더 높은 수입과 고용기회 얻는 것으로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382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특정 처치 예상효과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실험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무작위 대조실험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참여자 데이터와 임금 기록 사용하여 실업보험 청구인에게 재취업 서비스 제공시 재취업 속도 증가와 실업보험 수혜감소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257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>
                          <a:effectLst/>
                        </a:rPr>
                        <a:t>노동부는 행정데이터로 비용효과의 장기 추적 관찰이 어떻게 가능한지 평가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  <a:tr h="5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비용분석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비용편익분석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규제영향분석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u="none" strike="noStrike" dirty="0">
                          <a:effectLst/>
                        </a:rPr>
                        <a:t>노동부는 견습생이 받는 수입과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순편익을</a:t>
                      </a:r>
                      <a:r>
                        <a:rPr lang="ko-KR" altLang="en-US" sz="1400" u="none" strike="noStrike" dirty="0">
                          <a:effectLst/>
                        </a:rPr>
                        <a:t> 분석하기 위해 </a:t>
                      </a:r>
                      <a:r>
                        <a:rPr lang="en-US" altLang="ko-KR" sz="1400" u="none" strike="noStrike" dirty="0">
                          <a:effectLst/>
                        </a:rPr>
                        <a:t>10</a:t>
                      </a:r>
                      <a:r>
                        <a:rPr lang="ko-KR" altLang="en-US" sz="1400" u="none" strike="noStrike">
                          <a:effectLst/>
                        </a:rPr>
                        <a:t>개 주의 프로그램 효과 및 비용편익분석 실시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0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증거기반정책 국내사례 </a:t>
            </a:r>
            <a:r>
              <a:rPr lang="en-US" altLang="ko-KR" sz="6600" dirty="0" smtClean="0"/>
              <a:t>1:</a:t>
            </a:r>
            <a:br>
              <a:rPr lang="en-US" altLang="ko-KR" sz="6600" dirty="0" smtClean="0"/>
            </a:br>
            <a:r>
              <a:rPr lang="ko-KR" altLang="en-US" sz="6600" smtClean="0"/>
              <a:t>통계기반정책평가</a:t>
            </a:r>
            <a:endParaRPr lang="ko-KR" altLang="en-US" sz="66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9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통계기반정책평가제도의 의의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88756" y="2084673"/>
          <a:ext cx="8814487" cy="389839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55806"/>
                <a:gridCol w="7158681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시기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2007</a:t>
                      </a:r>
                      <a:r>
                        <a:rPr lang="ko-KR" altLang="en-US" sz="1400" kern="0" spc="0">
                          <a:effectLst/>
                        </a:rPr>
                        <a:t>년 </a:t>
                      </a:r>
                      <a:r>
                        <a:rPr lang="en-US" altLang="ko-KR" sz="1400" kern="0" spc="0" dirty="0">
                          <a:effectLst/>
                        </a:rPr>
                        <a:t>6</a:t>
                      </a:r>
                      <a:r>
                        <a:rPr lang="ko-KR" altLang="en-US" sz="1400" kern="0" spc="0">
                          <a:effectLst/>
                        </a:rPr>
                        <a:t>월 </a:t>
                      </a:r>
                      <a:r>
                        <a:rPr lang="en-US" altLang="ko-KR" sz="1400" kern="0" spc="0" dirty="0">
                          <a:effectLst/>
                        </a:rPr>
                        <a:t>19</a:t>
                      </a:r>
                      <a:r>
                        <a:rPr lang="ko-KR" altLang="en-US" sz="1400" kern="0" spc="0">
                          <a:effectLst/>
                        </a:rPr>
                        <a:t>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1" u="sng" kern="0" spc="0" dirty="0">
                          <a:solidFill>
                            <a:srgbClr val="FF0000"/>
                          </a:solidFill>
                          <a:effectLst/>
                        </a:rPr>
                        <a:t>사회통계 발전을 위한 국가통계혁신 계획 </a:t>
                      </a:r>
                      <a:r>
                        <a:rPr lang="ko-KR" altLang="en-US" sz="1400" kern="0" spc="0" dirty="0">
                          <a:effectLst/>
                        </a:rPr>
                        <a:t>中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- </a:t>
                      </a:r>
                      <a:r>
                        <a:rPr lang="ko-KR" altLang="en-US" sz="1400" kern="0" spc="0">
                          <a:effectLst/>
                        </a:rPr>
                        <a:t>통계에 기반한 과학적 정책수립 체계 확립을 위해 통계와 정책의 연계 강화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- </a:t>
                      </a:r>
                      <a:r>
                        <a:rPr lang="ko-KR" altLang="en-US" sz="1400" kern="0" spc="0">
                          <a:effectLst/>
                        </a:rPr>
                        <a:t>새로운 정책 및 제도 도입 시 정책입안</a:t>
                      </a:r>
                      <a:r>
                        <a:rPr lang="en-US" altLang="ko-KR" sz="1400" kern="0" spc="0" dirty="0">
                          <a:effectLst/>
                        </a:rPr>
                        <a:t>-</a:t>
                      </a:r>
                      <a:r>
                        <a:rPr lang="ko-KR" altLang="en-US" sz="1400" kern="0" spc="0">
                          <a:effectLst/>
                        </a:rPr>
                        <a:t>점검</a:t>
                      </a:r>
                      <a:r>
                        <a:rPr lang="en-US" altLang="ko-KR" sz="1400" kern="0" spc="0" dirty="0">
                          <a:effectLst/>
                        </a:rPr>
                        <a:t>-</a:t>
                      </a:r>
                      <a:r>
                        <a:rPr lang="ko-KR" altLang="en-US" sz="1400" kern="0" spc="0">
                          <a:effectLst/>
                        </a:rPr>
                        <a:t>평가의 단계별 통계 설계 의무화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1" u="sng" kern="0" spc="0" dirty="0">
                          <a:solidFill>
                            <a:srgbClr val="FF0000"/>
                          </a:solidFill>
                          <a:effectLst/>
                        </a:rPr>
                        <a:t>2007</a:t>
                      </a:r>
                      <a:r>
                        <a:rPr lang="ko-KR" altLang="en-US" sz="1400" kern="0" spc="0">
                          <a:effectLst/>
                        </a:rPr>
                        <a:t>년 </a:t>
                      </a:r>
                      <a:r>
                        <a:rPr lang="en-US" altLang="ko-KR" sz="1400" kern="0" spc="0" dirty="0">
                          <a:effectLst/>
                        </a:rPr>
                        <a:t>10</a:t>
                      </a:r>
                      <a:r>
                        <a:rPr lang="ko-KR" altLang="en-US" sz="1400" kern="0" spc="0">
                          <a:effectLst/>
                        </a:rPr>
                        <a:t>월 </a:t>
                      </a:r>
                      <a:r>
                        <a:rPr lang="en-US" altLang="ko-KR" sz="1400" kern="0" spc="0" dirty="0">
                          <a:effectLst/>
                        </a:rPr>
                        <a:t>28</a:t>
                      </a:r>
                      <a:r>
                        <a:rPr lang="ko-KR" altLang="en-US" sz="1400" kern="0" spc="0">
                          <a:effectLst/>
                        </a:rPr>
                        <a:t>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1" u="sng" kern="0" spc="0" dirty="0">
                          <a:solidFill>
                            <a:srgbClr val="FF0000"/>
                          </a:solidFill>
                          <a:effectLst/>
                        </a:rPr>
                        <a:t>통계법 시행령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대통령령 제</a:t>
                      </a:r>
                      <a:r>
                        <a:rPr lang="en-US" altLang="ko-KR" sz="1400" kern="0" spc="0" dirty="0">
                          <a:effectLst/>
                        </a:rPr>
                        <a:t>20331</a:t>
                      </a:r>
                      <a:r>
                        <a:rPr lang="ko-KR" altLang="en-US" sz="1400" kern="0" spc="0">
                          <a:effectLst/>
                        </a:rPr>
                        <a:t>호</a:t>
                      </a:r>
                      <a:r>
                        <a:rPr lang="en-US" altLang="ko-KR" sz="1400" kern="0" spc="0" dirty="0">
                          <a:effectLst/>
                        </a:rPr>
                        <a:t>) </a:t>
                      </a:r>
                      <a:r>
                        <a:rPr lang="ko-KR" altLang="en-US" sz="1400" kern="0" spc="0">
                          <a:effectLst/>
                        </a:rPr>
                        <a:t>제</a:t>
                      </a:r>
                      <a:r>
                        <a:rPr lang="en-US" altLang="ko-KR" sz="1400" kern="0" spc="0" dirty="0">
                          <a:effectLst/>
                        </a:rPr>
                        <a:t>33</a:t>
                      </a:r>
                      <a:r>
                        <a:rPr lang="ko-KR" altLang="en-US" sz="1400" kern="0" spc="0">
                          <a:effectLst/>
                        </a:rPr>
                        <a:t>조 도입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- </a:t>
                      </a:r>
                      <a:r>
                        <a:rPr lang="ko-KR" altLang="en-US" sz="1400" kern="0" spc="0">
                          <a:effectLst/>
                        </a:rPr>
                        <a:t>중앙행정기관의 장이 </a:t>
                      </a:r>
                      <a:r>
                        <a:rPr lang="ko-KR" altLang="en-US" sz="1400" b="1" i="1" u="sng" kern="0" spc="0">
                          <a:solidFill>
                            <a:srgbClr val="FF0000"/>
                          </a:solidFill>
                          <a:effectLst/>
                        </a:rPr>
                        <a:t>소관 법령을 제정하거나 개정하는 경우 </a:t>
                      </a:r>
                      <a:r>
                        <a:rPr lang="ko-KR" altLang="en-US" sz="1400" kern="0" spc="0">
                          <a:effectLst/>
                        </a:rPr>
                        <a:t>해당 법령을 통하여 도입되는 정책과 제도의 집행</a:t>
                      </a:r>
                      <a:r>
                        <a:rPr lang="en-US" altLang="ko-KR" sz="1400" kern="0" spc="0" dirty="0">
                          <a:effectLst/>
                        </a:rPr>
                        <a:t>·</a:t>
                      </a:r>
                      <a:r>
                        <a:rPr lang="ko-KR" altLang="en-US" sz="1400" kern="0" spc="0">
                          <a:effectLst/>
                        </a:rPr>
                        <a:t>평가에 적합한 통계의 구비 여부 등에 대한 평가를 통계청장에게 요청하도록 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1" u="sng" kern="0" spc="0" dirty="0">
                          <a:solidFill>
                            <a:srgbClr val="FF0000"/>
                          </a:solidFill>
                          <a:effectLst/>
                        </a:rPr>
                        <a:t>2013</a:t>
                      </a:r>
                      <a:r>
                        <a:rPr lang="ko-KR" altLang="en-US" sz="1400" kern="0" spc="0">
                          <a:effectLst/>
                        </a:rPr>
                        <a:t>년 </a:t>
                      </a:r>
                      <a:r>
                        <a:rPr lang="en-US" altLang="ko-KR" sz="1400" kern="0" spc="0" dirty="0">
                          <a:effectLst/>
                        </a:rPr>
                        <a:t>3</a:t>
                      </a:r>
                      <a:r>
                        <a:rPr lang="ko-KR" altLang="en-US" sz="1400" kern="0" spc="0">
                          <a:effectLst/>
                        </a:rPr>
                        <a:t>월 </a:t>
                      </a:r>
                      <a:r>
                        <a:rPr lang="en-US" altLang="ko-KR" sz="1400" kern="0" spc="0" dirty="0">
                          <a:effectLst/>
                        </a:rPr>
                        <a:t>19</a:t>
                      </a:r>
                      <a:r>
                        <a:rPr lang="ko-KR" altLang="en-US" sz="1400" kern="0" spc="0">
                          <a:effectLst/>
                        </a:rPr>
                        <a:t>일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1" u="sng" kern="0" spc="0" dirty="0">
                          <a:solidFill>
                            <a:srgbClr val="FF0000"/>
                          </a:solidFill>
                          <a:effectLst/>
                        </a:rPr>
                        <a:t>통계법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법률 제</a:t>
                      </a:r>
                      <a:r>
                        <a:rPr lang="en-US" altLang="ko-KR" sz="1400" kern="0" spc="0" dirty="0">
                          <a:effectLst/>
                        </a:rPr>
                        <a:t>11553</a:t>
                      </a:r>
                      <a:r>
                        <a:rPr lang="ko-KR" altLang="en-US" sz="1400" kern="0" spc="0">
                          <a:effectLst/>
                        </a:rPr>
                        <a:t>호</a:t>
                      </a:r>
                      <a:r>
                        <a:rPr lang="en-US" altLang="ko-KR" sz="1400" kern="0" spc="0" dirty="0">
                          <a:effectLst/>
                        </a:rPr>
                        <a:t>) </a:t>
                      </a:r>
                      <a:r>
                        <a:rPr lang="ko-KR" altLang="en-US" sz="1400" kern="0" spc="0">
                          <a:effectLst/>
                        </a:rPr>
                        <a:t>제</a:t>
                      </a:r>
                      <a:r>
                        <a:rPr lang="en-US" altLang="ko-KR" sz="1400" kern="0" spc="0" dirty="0">
                          <a:effectLst/>
                        </a:rPr>
                        <a:t>12</a:t>
                      </a:r>
                      <a:r>
                        <a:rPr lang="ko-KR" altLang="en-US" sz="1400" kern="0" spc="0">
                          <a:effectLst/>
                        </a:rPr>
                        <a:t>조의 </a:t>
                      </a:r>
                      <a:r>
                        <a:rPr lang="en-US" altLang="ko-KR" sz="1400" kern="0" spc="0" dirty="0">
                          <a:effectLst/>
                        </a:rPr>
                        <a:t>2 </a:t>
                      </a:r>
                      <a:r>
                        <a:rPr lang="ko-KR" altLang="en-US" sz="1400" kern="0" spc="0">
                          <a:effectLst/>
                        </a:rPr>
                        <a:t>신설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- </a:t>
                      </a:r>
                      <a:r>
                        <a:rPr lang="ko-KR" altLang="en-US" sz="1400" kern="0" spc="0">
                          <a:effectLst/>
                        </a:rPr>
                        <a:t>대통령령에 규정되어 있는 통계기반정책평가의 근거를 법률에 규정하여 구속력을 제고함으로써 정책의 효과성을 높이고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>
                          <a:effectLst/>
                        </a:rPr>
                        <a:t>국가통계기반을 확충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5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통계기반정책평가의 과정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57879" y="2487827"/>
            <a:ext cx="10787451" cy="3080952"/>
            <a:chOff x="757879" y="2487827"/>
            <a:chExt cx="10787451" cy="3080952"/>
          </a:xfrm>
          <a:solidFill>
            <a:schemeClr val="accent2">
              <a:lumMod val="75000"/>
            </a:schemeClr>
          </a:solidFill>
        </p:grpSpPr>
        <p:grpSp>
          <p:nvGrpSpPr>
            <p:cNvPr id="3" name="그룹 2"/>
            <p:cNvGrpSpPr/>
            <p:nvPr/>
          </p:nvGrpSpPr>
          <p:grpSpPr>
            <a:xfrm>
              <a:off x="757879" y="2487827"/>
              <a:ext cx="8682683" cy="3080952"/>
              <a:chOff x="1507522" y="2224216"/>
              <a:chExt cx="8682683" cy="3080952"/>
            </a:xfrm>
            <a:grpFill/>
          </p:grpSpPr>
          <p:sp>
            <p:nvSpPr>
              <p:cNvPr id="4" name="타원 3"/>
              <p:cNvSpPr/>
              <p:nvPr/>
            </p:nvSpPr>
            <p:spPr>
              <a:xfrm>
                <a:off x="8699156" y="2224216"/>
                <a:ext cx="1491049" cy="154047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부처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정책평가 및 </a:t>
                </a:r>
                <a:r>
                  <a:rPr lang="ko-KR" altLang="en-US" sz="1600" dirty="0" err="1" smtClean="0"/>
                  <a:t>환류</a:t>
                </a:r>
                <a:endParaRPr lang="ko-KR" altLang="en-US" sz="1600" dirty="0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6594388" y="2224216"/>
                <a:ext cx="1491049" cy="154047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통계      데이터  생산</a:t>
                </a:r>
                <a:endParaRPr lang="en-US" altLang="ko-KR" sz="1600" dirty="0" smtClean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489620" y="2224216"/>
                <a:ext cx="1491049" cy="154047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부처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통계지표   개발</a:t>
                </a:r>
                <a:endParaRPr lang="en-US" altLang="ko-KR" sz="1600" dirty="0" smtClean="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07522" y="2224216"/>
                <a:ext cx="1491049" cy="154047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부처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정책수립 </a:t>
                </a:r>
                <a:endParaRPr lang="ko-KR" altLang="en-US" sz="1600" dirty="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998571" y="3764692"/>
                <a:ext cx="1491049" cy="154047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통계청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평가 및  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이행점검</a:t>
                </a:r>
                <a:endParaRPr lang="ko-KR" altLang="en-US" sz="1600" dirty="0"/>
              </a:p>
            </p:txBody>
          </p:sp>
          <p:cxnSp>
            <p:nvCxnSpPr>
              <p:cNvPr id="9" name="직선 화살표 연결선 8"/>
              <p:cNvCxnSpPr>
                <a:stCxn id="7" idx="6"/>
                <a:endCxn id="6" idx="2"/>
              </p:cNvCxnSpPr>
              <p:nvPr/>
            </p:nvCxnSpPr>
            <p:spPr>
              <a:xfrm>
                <a:off x="2998571" y="2994454"/>
                <a:ext cx="1491049" cy="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stCxn id="6" idx="3"/>
                <a:endCxn id="8" idx="7"/>
              </p:cNvCxnSpPr>
              <p:nvPr/>
            </p:nvCxnSpPr>
            <p:spPr>
              <a:xfrm flipH="1">
                <a:off x="4271261" y="3539095"/>
                <a:ext cx="436718" cy="451194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2780212" y="3539095"/>
                <a:ext cx="436718" cy="451194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6"/>
                <a:endCxn id="4" idx="2"/>
              </p:cNvCxnSpPr>
              <p:nvPr/>
            </p:nvCxnSpPr>
            <p:spPr>
              <a:xfrm>
                <a:off x="8085437" y="2994454"/>
                <a:ext cx="613719" cy="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/>
            <p:cNvSpPr/>
            <p:nvPr/>
          </p:nvSpPr>
          <p:spPr>
            <a:xfrm>
              <a:off x="10054281" y="2487827"/>
              <a:ext cx="1491049" cy="1540476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정책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효과성</a:t>
              </a:r>
              <a:r>
                <a:rPr lang="ko-KR" altLang="en-US" sz="1600" dirty="0" smtClean="0"/>
                <a:t>  제고</a:t>
              </a:r>
              <a:endParaRPr lang="ko-KR" altLang="en-US" sz="1600" dirty="0"/>
            </a:p>
          </p:txBody>
        </p:sp>
        <p:cxnSp>
          <p:nvCxnSpPr>
            <p:cNvPr id="16" name="직선 화살표 연결선 15"/>
            <p:cNvCxnSpPr>
              <a:stCxn id="4" idx="6"/>
              <a:endCxn id="14" idx="2"/>
            </p:cNvCxnSpPr>
            <p:nvPr/>
          </p:nvCxnSpPr>
          <p:spPr>
            <a:xfrm>
              <a:off x="9440562" y="3258065"/>
              <a:ext cx="613719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6"/>
              <a:endCxn id="5" idx="2"/>
            </p:cNvCxnSpPr>
            <p:nvPr/>
          </p:nvCxnSpPr>
          <p:spPr>
            <a:xfrm>
              <a:off x="5231026" y="3258065"/>
              <a:ext cx="613719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꺾인 연결선 14"/>
          <p:cNvCxnSpPr>
            <a:stCxn id="4" idx="4"/>
            <a:endCxn id="7" idx="4"/>
          </p:cNvCxnSpPr>
          <p:nvPr/>
        </p:nvCxnSpPr>
        <p:spPr>
          <a:xfrm rot="5400000">
            <a:off x="5099221" y="432486"/>
            <a:ext cx="12700" cy="7191634"/>
          </a:xfrm>
          <a:prstGeom prst="bentConnector3">
            <a:avLst>
              <a:gd name="adj1" fmla="val 16636362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8" idx="6"/>
            <a:endCxn id="14" idx="4"/>
          </p:cNvCxnSpPr>
          <p:nvPr/>
        </p:nvCxnSpPr>
        <p:spPr>
          <a:xfrm flipV="1">
            <a:off x="3739977" y="4028303"/>
            <a:ext cx="7059829" cy="77023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6"/>
            <a:endCxn id="5" idx="4"/>
          </p:cNvCxnSpPr>
          <p:nvPr/>
        </p:nvCxnSpPr>
        <p:spPr>
          <a:xfrm flipV="1">
            <a:off x="3739977" y="4028303"/>
            <a:ext cx="2850293" cy="77023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altLang="ko-KR" dirty="0" smtClean="0"/>
              <a:t>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1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600" dirty="0" smtClean="0"/>
              <a:t>통계기반정책평가 관련 행위자 및 기능</a:t>
            </a:r>
            <a:endParaRPr lang="ko-KR" altLang="en-US" sz="4600" dirty="0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776151" y="1977080"/>
          <a:ext cx="7029621" cy="426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0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통계기반정책평가 </a:t>
            </a:r>
            <a:r>
              <a:rPr lang="en-US" altLang="ko-KR" dirty="0" smtClean="0"/>
              <a:t>10</a:t>
            </a:r>
            <a:r>
              <a:rPr lang="ko-KR" altLang="en-US" smtClean="0"/>
              <a:t>년의 성과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855704" y="2510481"/>
          <a:ext cx="4648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6811661" y="2526957"/>
          <a:ext cx="4648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549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 </a:t>
            </a:r>
            <a:r>
              <a:rPr lang="en-US" altLang="ko-KR" dirty="0" smtClean="0"/>
              <a:t>10</a:t>
            </a:r>
            <a:r>
              <a:rPr lang="ko-KR" altLang="en-US" smtClean="0"/>
              <a:t>년의 성과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97280" y="2472629"/>
            <a:ext cx="7264125" cy="2856470"/>
            <a:chOff x="2408666" y="2619633"/>
            <a:chExt cx="6962775" cy="2856470"/>
          </a:xfrm>
        </p:grpSpPr>
        <p:graphicFrame>
          <p:nvGraphicFramePr>
            <p:cNvPr id="4" name="차트 3"/>
            <p:cNvGraphicFramePr>
              <a:graphicFrameLocks/>
            </p:cNvGraphicFramePr>
            <p:nvPr>
              <p:extLst/>
            </p:nvPr>
          </p:nvGraphicFramePr>
          <p:xfrm>
            <a:off x="2408666" y="2732903"/>
            <a:ext cx="69627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직사각형 4"/>
            <p:cNvSpPr/>
            <p:nvPr/>
          </p:nvSpPr>
          <p:spPr>
            <a:xfrm>
              <a:off x="2652584" y="2619633"/>
              <a:ext cx="848497" cy="24795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486" y="3458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실질평가건수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14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통계기반정책평가제도의 문제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2032000" y="2042984"/>
          <a:ext cx="8128000" cy="409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8295" y="2020833"/>
            <a:ext cx="4748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실험결과와 같은 높은 수준의 통계지표 미흡</a:t>
            </a:r>
            <a:endParaRPr lang="en-US" altLang="ko-KR" dirty="0" smtClean="0"/>
          </a:p>
          <a:p>
            <a:r>
              <a:rPr lang="ko-KR" altLang="en-US" dirty="0" smtClean="0"/>
              <a:t>정책 </a:t>
            </a:r>
            <a:r>
              <a:rPr lang="ko-KR" altLang="en-US" dirty="0" err="1" smtClean="0"/>
              <a:t>적실성</a:t>
            </a:r>
            <a:r>
              <a:rPr lang="en-US" altLang="ko-KR" dirty="0" smtClean="0"/>
              <a:t>, </a:t>
            </a:r>
            <a:r>
              <a:rPr lang="ko-KR" altLang="en-US" smtClean="0"/>
              <a:t>다양성</a:t>
            </a:r>
            <a:r>
              <a:rPr lang="en-US" altLang="ko-KR" dirty="0" smtClean="0"/>
              <a:t>, </a:t>
            </a:r>
            <a:r>
              <a:rPr lang="ko-KR" altLang="en-US" smtClean="0"/>
              <a:t>포괄성 등 검토 필요</a:t>
            </a:r>
            <a:endParaRPr lang="en-US" altLang="ko-KR" dirty="0" smtClean="0"/>
          </a:p>
          <a:p>
            <a:r>
              <a:rPr lang="ko-KR" altLang="en-US" dirty="0" smtClean="0"/>
              <a:t>이행 점검의 실효성 강화 필요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0613" y="2113691"/>
            <a:ext cx="44952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평가조직의 통계역량 높음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평가조직의 정책역량 낮음</a:t>
            </a:r>
            <a:r>
              <a:rPr lang="en-US" altLang="ko-KR" dirty="0" smtClean="0"/>
              <a:t>(</a:t>
            </a:r>
            <a:r>
              <a:rPr lang="ko-KR" altLang="en-US" smtClean="0"/>
              <a:t>특히 순환보직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평가조직의 인력 규모 낮음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연구기관 정책 및 통계역량 높음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부처 정책역량 높지만 통계역량 낮음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5330" y="4576804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부처의 불만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형식적 절차에 불과</a:t>
            </a:r>
            <a:endParaRPr lang="en-US" altLang="ko-KR" dirty="0"/>
          </a:p>
          <a:p>
            <a:r>
              <a:rPr lang="ko-KR" altLang="en-US" dirty="0" smtClean="0"/>
              <a:t>통계예산</a:t>
            </a:r>
            <a:r>
              <a:rPr lang="en-US" altLang="ko-KR" dirty="0" smtClean="0"/>
              <a:t>, </a:t>
            </a:r>
            <a:r>
              <a:rPr lang="ko-KR" altLang="en-US" smtClean="0"/>
              <a:t>통계승인</a:t>
            </a:r>
            <a:r>
              <a:rPr lang="en-US" altLang="ko-KR" dirty="0"/>
              <a:t> </a:t>
            </a:r>
            <a:r>
              <a:rPr lang="ko-KR" altLang="en-US" smtClean="0"/>
              <a:t>등과 분리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650" y="5500134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정책과정의 합리성 중요하지만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법제개정의 시간적 제약으로 현실화 수준 낮음 </a:t>
            </a:r>
            <a:endParaRPr lang="en-US" altLang="ko-KR" dirty="0" smtClean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10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증거기반정책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이론적 논의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2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통계기반정책평가제도 변화 방향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2032000" y="2042984"/>
          <a:ext cx="8128000" cy="409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07384" y="1872658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실험결과와 같은 높은 수준의 통계지표 개발</a:t>
            </a:r>
            <a:endParaRPr lang="en-US" altLang="ko-KR" dirty="0" smtClean="0"/>
          </a:p>
          <a:p>
            <a:r>
              <a:rPr lang="ko-KR" altLang="en-US" dirty="0" smtClean="0"/>
              <a:t>이행점검의 실효성 강화</a:t>
            </a:r>
            <a:r>
              <a:rPr lang="en-US" altLang="ko-KR" dirty="0" smtClean="0"/>
              <a:t>: </a:t>
            </a:r>
            <a:r>
              <a:rPr lang="ko-KR" altLang="en-US" smtClean="0"/>
              <a:t>지표 적실성 사후 평가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000" y="3596502"/>
            <a:ext cx="3345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정책연구기관 활용 강화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-</a:t>
            </a:r>
            <a:r>
              <a:rPr lang="ko-KR" altLang="en-US" smtClean="0"/>
              <a:t>분산형</a:t>
            </a:r>
            <a:r>
              <a:rPr lang="en-US" altLang="ko-KR" dirty="0" smtClean="0"/>
              <a:t>: </a:t>
            </a:r>
            <a:r>
              <a:rPr lang="ko-KR" altLang="en-US" smtClean="0"/>
              <a:t>연구기관과 직접 연계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-</a:t>
            </a:r>
            <a:r>
              <a:rPr lang="ko-KR" altLang="en-US" smtClean="0"/>
              <a:t>집중형</a:t>
            </a:r>
            <a:r>
              <a:rPr lang="en-US" altLang="ko-KR" dirty="0" smtClean="0"/>
              <a:t>: </a:t>
            </a:r>
            <a:r>
              <a:rPr lang="ko-KR" altLang="en-US" smtClean="0"/>
              <a:t>담당연구기관 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4357" y="3300619"/>
            <a:ext cx="3525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부처 </a:t>
            </a:r>
            <a:r>
              <a:rPr lang="ko-KR" altLang="en-US" dirty="0" smtClean="0"/>
              <a:t>만족도 제고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mtClean="0"/>
              <a:t>통계제도 간 연계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mtClean="0"/>
              <a:t>통계</a:t>
            </a:r>
            <a:r>
              <a:rPr lang="en-US" altLang="ko-KR" dirty="0" smtClean="0"/>
              <a:t>-</a:t>
            </a:r>
            <a:r>
              <a:rPr lang="ko-KR" altLang="en-US" smtClean="0"/>
              <a:t>예산 간 연계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mtClean="0"/>
              <a:t>역할 재조정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mtClean="0"/>
              <a:t>부처 통계개발계획 강화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mtClean="0"/>
              <a:t>평가시 정책전문가 참여 의무화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4799" y="5502874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정책효과성</a:t>
            </a:r>
            <a:r>
              <a:rPr lang="ko-KR" altLang="en-US" dirty="0" smtClean="0"/>
              <a:t> 제고를 위한 </a:t>
            </a:r>
            <a:r>
              <a:rPr lang="ko-KR" altLang="en-US" dirty="0" err="1" smtClean="0"/>
              <a:t>증거기반성</a:t>
            </a:r>
            <a:r>
              <a:rPr lang="ko-KR" altLang="en-US" dirty="0" smtClean="0"/>
              <a:t> 강조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정책예산에 통계예산 추가 의무화 추진</a:t>
            </a:r>
            <a:endParaRPr lang="en-US" altLang="ko-KR" dirty="0" smtClean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65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증거기반정책 국내사례 </a:t>
            </a:r>
            <a:r>
              <a:rPr lang="en-US" altLang="ko-KR" sz="6600" dirty="0" smtClean="0"/>
              <a:t>2:</a:t>
            </a:r>
            <a:br>
              <a:rPr lang="en-US" altLang="ko-KR" sz="6600" dirty="0" smtClean="0"/>
            </a:br>
            <a:r>
              <a:rPr lang="ko-KR" altLang="en-US" sz="6600" smtClean="0"/>
              <a:t>데이터기반행정</a:t>
            </a:r>
            <a:endParaRPr lang="ko-KR" altLang="en-US" sz="66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2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우리나라에서는 </a:t>
            </a:r>
            <a:r>
              <a:rPr lang="en-US" altLang="ko-KR" dirty="0" smtClean="0"/>
              <a:t>‘</a:t>
            </a:r>
            <a:r>
              <a:rPr lang="ko-KR" altLang="en-US" smtClean="0"/>
              <a:t>데이터기반행정 활성화에 관한 법률안</a:t>
            </a:r>
            <a:r>
              <a:rPr lang="en-US" altLang="ko-KR" dirty="0" smtClean="0"/>
              <a:t>＇</a:t>
            </a:r>
            <a:r>
              <a:rPr lang="ko-KR" altLang="en-US" smtClean="0"/>
              <a:t>이 </a:t>
            </a:r>
            <a:r>
              <a:rPr lang="en-US" altLang="ko-KR" dirty="0" smtClean="0"/>
              <a:t>2017</a:t>
            </a:r>
            <a:r>
              <a:rPr lang="ko-KR" altLang="en-US" smtClean="0"/>
              <a:t>년 국회에 제출됨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행정안전부</a:t>
            </a:r>
            <a:r>
              <a:rPr lang="ko-KR" altLang="en-US" dirty="0" smtClean="0"/>
              <a:t> 공공데이터정책과 소관 법률안으로 현재 법사위 통과되어 연내 통과가 유력함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데이터기반행정의 정의</a:t>
            </a:r>
            <a:r>
              <a:rPr lang="en-US" altLang="ko-KR" dirty="0" smtClean="0"/>
              <a:t>, </a:t>
            </a:r>
            <a:r>
              <a:rPr lang="ko-KR" altLang="en-US" smtClean="0"/>
              <a:t>데이터기반행정의 주요 추진 분야</a:t>
            </a:r>
            <a:r>
              <a:rPr lang="en-US" altLang="ko-KR" dirty="0" smtClean="0"/>
              <a:t>, </a:t>
            </a:r>
            <a:r>
              <a:rPr lang="ko-KR" altLang="en-US" smtClean="0"/>
              <a:t>데이터기반행정 추진 체계</a:t>
            </a:r>
            <a:r>
              <a:rPr lang="en-US" altLang="ko-KR" dirty="0" smtClean="0"/>
              <a:t>, </a:t>
            </a:r>
            <a:r>
              <a:rPr lang="ko-KR" altLang="en-US" smtClean="0"/>
              <a:t>데이터 등록 및 제공 절차</a:t>
            </a:r>
            <a:r>
              <a:rPr lang="en-US" altLang="ko-KR" dirty="0" smtClean="0"/>
              <a:t>, </a:t>
            </a:r>
            <a:r>
              <a:rPr lang="ko-KR" altLang="en-US" smtClean="0"/>
              <a:t>데이터기반행정 기반 구축 등의 내용을 포함</a:t>
            </a:r>
            <a:endParaRPr lang="en-US" altLang="ko-KR" dirty="0" smtClean="0"/>
          </a:p>
          <a:p>
            <a:r>
              <a:rPr lang="ko-KR" altLang="en-US" dirty="0" smtClean="0"/>
              <a:t>데이터기반행정이란 </a:t>
            </a:r>
            <a:r>
              <a:rPr lang="en-US" altLang="ko-KR" dirty="0" smtClean="0"/>
              <a:t>“</a:t>
            </a:r>
            <a:r>
              <a:rPr lang="ko-KR" altLang="en-US" smtClean="0"/>
              <a:t>공공기관이 생성하거나 다른 공공기관 및 법인</a:t>
            </a:r>
            <a:r>
              <a:rPr lang="en-US" altLang="ko-KR" dirty="0" smtClean="0"/>
              <a:t>, </a:t>
            </a:r>
            <a:r>
              <a:rPr lang="ko-KR" altLang="en-US" smtClean="0"/>
              <a:t>단체 등으로부터 취득하여 관리하고 있는 데이터를 수집</a:t>
            </a:r>
            <a:r>
              <a:rPr lang="en-US" altLang="ko-KR" dirty="0" smtClean="0"/>
              <a:t>, </a:t>
            </a:r>
            <a:r>
              <a:rPr lang="ko-KR" altLang="en-US" smtClean="0"/>
              <a:t>저장</a:t>
            </a:r>
            <a:r>
              <a:rPr lang="en-US" altLang="ko-KR" dirty="0" smtClean="0"/>
              <a:t>, </a:t>
            </a:r>
            <a:r>
              <a:rPr lang="ko-KR" altLang="en-US" smtClean="0"/>
              <a:t>가공</a:t>
            </a:r>
            <a:r>
              <a:rPr lang="en-US" altLang="ko-KR" dirty="0" smtClean="0"/>
              <a:t>, </a:t>
            </a:r>
            <a:r>
              <a:rPr lang="ko-KR" altLang="en-US" smtClean="0"/>
              <a:t>분석</a:t>
            </a:r>
            <a:r>
              <a:rPr lang="en-US" altLang="ko-KR" dirty="0" smtClean="0"/>
              <a:t>, </a:t>
            </a:r>
            <a:r>
              <a:rPr lang="ko-KR" altLang="en-US" smtClean="0"/>
              <a:t>표현하는 등의 방법으로 정책 수립 및 의사결정에 활용함으로써 객관적이고 과학적으로 수행하는 행정</a:t>
            </a:r>
            <a:r>
              <a:rPr lang="en-US" altLang="ko-KR" dirty="0" smtClean="0"/>
              <a:t>“</a:t>
            </a:r>
          </a:p>
          <a:p>
            <a:r>
              <a:rPr lang="ko-KR" altLang="en-US" dirty="0" err="1" smtClean="0"/>
              <a:t>데이터기반행정활성화위원회</a:t>
            </a:r>
            <a:r>
              <a:rPr lang="ko-KR" altLang="en-US" dirty="0" smtClean="0"/>
              <a:t> 및 기본계획 수립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데이터기반행정 관련 정책</a:t>
            </a:r>
            <a:r>
              <a:rPr lang="en-US" altLang="ko-KR" dirty="0" smtClean="0"/>
              <a:t>, </a:t>
            </a:r>
            <a:r>
              <a:rPr lang="ko-KR" altLang="en-US" smtClean="0"/>
              <a:t>제도</a:t>
            </a:r>
            <a:r>
              <a:rPr lang="en-US" altLang="ko-KR" dirty="0" smtClean="0"/>
              <a:t>, </a:t>
            </a:r>
            <a:r>
              <a:rPr lang="ko-KR" altLang="en-US" smtClean="0"/>
              <a:t>법령</a:t>
            </a:r>
            <a:r>
              <a:rPr lang="en-US" altLang="ko-KR" dirty="0" smtClean="0"/>
              <a:t>, </a:t>
            </a:r>
            <a:r>
              <a:rPr lang="ko-KR" altLang="en-US" smtClean="0"/>
              <a:t>데이터 제공 거부 조정 등의 심의를 위해 행정안전부 소속 데이터기반행정활성화위원회 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행정안전부장관은</a:t>
            </a:r>
            <a:r>
              <a:rPr lang="ko-KR" altLang="en-US" dirty="0" smtClean="0"/>
              <a:t> 관계 중앙행정기관의 장과 협의하여 </a:t>
            </a:r>
            <a:r>
              <a:rPr lang="en-US" altLang="ko-KR" dirty="0" smtClean="0"/>
              <a:t>3</a:t>
            </a:r>
            <a:r>
              <a:rPr lang="ko-KR" altLang="en-US" smtClean="0"/>
              <a:t>년마다 기본계획 수립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235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등록 및 제공 절차</a:t>
            </a:r>
            <a:endParaRPr lang="en-US" altLang="ko-KR" dirty="0"/>
          </a:p>
          <a:p>
            <a:pPr lvl="1"/>
            <a:r>
              <a:rPr lang="ko-KR" altLang="en-US" dirty="0" smtClean="0"/>
              <a:t>공공기관의 </a:t>
            </a:r>
            <a:r>
              <a:rPr lang="ko-KR" altLang="en-US" dirty="0"/>
              <a:t>장은 데이터기반행정과 관련하여 </a:t>
            </a:r>
            <a:r>
              <a:rPr lang="ko-KR" altLang="en-US" dirty="0" err="1"/>
              <a:t>공동활용할</a:t>
            </a:r>
            <a:r>
              <a:rPr lang="ko-KR" altLang="en-US" dirty="0"/>
              <a:t> 필요가 있는 데이터를 데이터통합관리 플랫폼에 등록할 수 있고</a:t>
            </a:r>
            <a:r>
              <a:rPr lang="en-US" altLang="ko-KR" dirty="0"/>
              <a:t>, </a:t>
            </a:r>
            <a:r>
              <a:rPr lang="ko-KR" altLang="en-US"/>
              <a:t>등록되지 아니한 데이터의 제공을 요청하는 경우 데이터의 이용 목적</a:t>
            </a:r>
            <a:r>
              <a:rPr lang="en-US" altLang="ko-KR" dirty="0"/>
              <a:t>, </a:t>
            </a:r>
            <a:r>
              <a:rPr lang="ko-KR" altLang="en-US"/>
              <a:t>분석 방법 등을 명시한 문서로 데이터 소관 공공기관에 요청하도록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법률 등에서 비밀로 규정하거나 국가안전보장 등에 관한 사항으로서 제공할 경우 국가의 중대한 이익을 크게 해칠 우려가 있는 경우 등에는 데이터 소관 공공기관은 데이터 제공을 거부할 수 있도록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공공기관의 </a:t>
            </a:r>
            <a:r>
              <a:rPr lang="ko-KR" altLang="en-US" dirty="0"/>
              <a:t>장은 업무협약 등을 통하여 민간 법인 등에 소관 데이터를 제공하여 줄 것을 요청할 수 있도록 함</a:t>
            </a:r>
            <a:r>
              <a:rPr lang="en-US" altLang="ko-KR" dirty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9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데이터기반행정의 기반구축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공공기관의 </a:t>
            </a:r>
            <a:r>
              <a:rPr lang="ko-KR" altLang="en-US" dirty="0"/>
              <a:t>장은 생성하거나 취득하여 관리하는 데이터에 대한 메타데이터 및 </a:t>
            </a:r>
            <a:r>
              <a:rPr lang="ko-KR" altLang="en-US" dirty="0" err="1"/>
              <a:t>데이터관계도를</a:t>
            </a:r>
            <a:r>
              <a:rPr lang="ko-KR" altLang="en-US" dirty="0"/>
              <a:t> 관리하도록 하고</a:t>
            </a:r>
            <a:r>
              <a:rPr lang="en-US" altLang="ko-KR" dirty="0"/>
              <a:t>, </a:t>
            </a:r>
            <a:r>
              <a:rPr lang="ko-KR" altLang="en-US"/>
              <a:t>행정안전부장관은 공공기관의 메타데이터 등을 종합하여 데이터관리체계를 구축ㆍ운영하도록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행정안전부장관은</a:t>
            </a:r>
            <a:r>
              <a:rPr lang="ko-KR" altLang="en-US" dirty="0" smtClean="0"/>
              <a:t> </a:t>
            </a:r>
            <a:r>
              <a:rPr lang="ko-KR" altLang="en-US" dirty="0"/>
              <a:t>공공기관이 데이터를 효율적으로 </a:t>
            </a:r>
            <a:r>
              <a:rPr lang="ko-KR" altLang="en-US" dirty="0" err="1"/>
              <a:t>제공ㆍ연계</a:t>
            </a:r>
            <a:r>
              <a:rPr lang="ko-KR" altLang="en-US" dirty="0"/>
              <a:t> 및 </a:t>
            </a:r>
            <a:r>
              <a:rPr lang="ko-KR" altLang="en-US" dirty="0" err="1"/>
              <a:t>공동활용할</a:t>
            </a:r>
            <a:r>
              <a:rPr lang="ko-KR" altLang="en-US" dirty="0"/>
              <a:t> 수 있도록 데이터 유형별 저장 체계에 관한 사항 등을 포함한 데이터통합관리 플랫폼을 </a:t>
            </a:r>
            <a:r>
              <a:rPr lang="ko-KR" altLang="en-US" dirty="0" err="1"/>
              <a:t>구축ㆍ운영하도록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행정안전부장관은</a:t>
            </a:r>
            <a:r>
              <a:rPr lang="ko-KR" altLang="en-US" dirty="0" smtClean="0"/>
              <a:t> </a:t>
            </a:r>
            <a:r>
              <a:rPr lang="ko-KR" altLang="en-US" dirty="0"/>
              <a:t>국가적 차원의 데이터 분석 등이 필요한 사항에 대해서 데이터분석 등을 통한 정책 수립 및 의사결정에 활용할 수 있도록 정부통합데이터분석센터를 </a:t>
            </a:r>
            <a:r>
              <a:rPr lang="ko-KR" altLang="en-US" dirty="0" err="1"/>
              <a:t>설치ㆍ운영할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공공기관의 </a:t>
            </a:r>
            <a:r>
              <a:rPr lang="ko-KR" altLang="en-US" dirty="0"/>
              <a:t>장은 데이터의 공동활용 성과 등 데이터기반행정의 실태를 자체 점검하고</a:t>
            </a:r>
            <a:r>
              <a:rPr lang="en-US" altLang="ko-KR" dirty="0"/>
              <a:t>, </a:t>
            </a:r>
            <a:r>
              <a:rPr lang="ko-KR" altLang="en-US"/>
              <a:t>그 결과를 행정안전부장관에게 제출하며</a:t>
            </a:r>
            <a:r>
              <a:rPr lang="en-US" altLang="ko-KR" dirty="0"/>
              <a:t>, </a:t>
            </a:r>
            <a:r>
              <a:rPr lang="ko-KR" altLang="en-US"/>
              <a:t>행정안전부장관은 점검 결과를 종합하여 국무회의에 보고한 후 공개하도록 함</a:t>
            </a:r>
            <a:r>
              <a:rPr lang="en-US" altLang="ko-KR" dirty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3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985319" y="2133600"/>
            <a:ext cx="7680239" cy="3954162"/>
            <a:chOff x="-262355" y="794951"/>
            <a:chExt cx="10946347" cy="6166023"/>
          </a:xfrm>
        </p:grpSpPr>
        <p:grpSp>
          <p:nvGrpSpPr>
            <p:cNvPr id="5" name="그룹 4"/>
            <p:cNvGrpSpPr/>
            <p:nvPr/>
          </p:nvGrpSpPr>
          <p:grpSpPr>
            <a:xfrm>
              <a:off x="-262355" y="794951"/>
              <a:ext cx="10946347" cy="6166023"/>
              <a:chOff x="-262355" y="794951"/>
              <a:chExt cx="10946347" cy="616602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248044" y="3074399"/>
                <a:ext cx="2134564" cy="1658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공공데이터 융합</a:t>
                </a:r>
                <a:endParaRPr lang="ko-KR" altLang="en-US" sz="800" dirty="0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2446720" y="794951"/>
                <a:ext cx="2134566" cy="1611732"/>
                <a:chOff x="2623748" y="794951"/>
                <a:chExt cx="1787613" cy="170523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2623750" y="794951"/>
                  <a:ext cx="1787611" cy="852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b="1" u="sng" dirty="0" smtClean="0">
                      <a:solidFill>
                        <a:schemeClr val="tx1"/>
                      </a:solidFill>
                    </a:rPr>
                    <a:t>제도 요인</a:t>
                  </a:r>
                  <a:endParaRPr lang="en-US" altLang="ko-KR" sz="800" b="1" u="sng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800" b="1" dirty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근거규정</a:t>
                  </a:r>
                  <a:endParaRPr lang="en-US" altLang="ko-KR" sz="800" dirty="0" smtClean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개인정보보호</a:t>
                  </a:r>
                  <a:endParaRPr lang="en-US" altLang="ko-KR" sz="800" dirty="0" smtClean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623748" y="1647569"/>
                  <a:ext cx="1787611" cy="852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-</a:t>
                  </a:r>
                  <a:r>
                    <a:rPr lang="ko-KR" altLang="en-US" sz="8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제공기관과의</a:t>
                  </a:r>
                  <a:r>
                    <a:rPr lang="ko-KR" altLang="en-US" sz="800" smtClean="0"/>
                    <a:t> 협력</a:t>
                  </a:r>
                  <a:endParaRPr lang="en-US" altLang="ko-KR" sz="800" dirty="0" smtClean="0"/>
                </a:p>
                <a:p>
                  <a:r>
                    <a:rPr lang="en-US" altLang="ko-KR" sz="800" dirty="0" smtClean="0"/>
                    <a:t>(</a:t>
                  </a:r>
                  <a:r>
                    <a:rPr lang="ko-KR" altLang="en-US" sz="800" smtClean="0"/>
                    <a:t>공공</a:t>
                  </a:r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공공</a:t>
                  </a:r>
                  <a:r>
                    <a:rPr lang="en-US" altLang="ko-KR" sz="800" dirty="0" smtClean="0"/>
                    <a:t>, </a:t>
                  </a:r>
                  <a:r>
                    <a:rPr lang="ko-KR" altLang="en-US" sz="800" smtClean="0"/>
                    <a:t>공공</a:t>
                  </a:r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민간</a:t>
                  </a:r>
                  <a:r>
                    <a:rPr lang="en-US" altLang="ko-KR" sz="800" dirty="0" smtClean="0"/>
                    <a:t>)</a:t>
                  </a:r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상위 차원의 조정체계</a:t>
                  </a:r>
                  <a:endParaRPr lang="en-US" altLang="ko-KR" sz="800" dirty="0" smtClean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공공데이터 개방</a:t>
                  </a:r>
                  <a:endParaRPr lang="ko-KR" altLang="en-US" sz="800" dirty="0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2446717" y="5349242"/>
                <a:ext cx="2134566" cy="1611732"/>
                <a:chOff x="2623748" y="794951"/>
                <a:chExt cx="1787613" cy="1705236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2623750" y="794951"/>
                  <a:ext cx="1787611" cy="852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b="1" u="sng" dirty="0" smtClean="0">
                      <a:solidFill>
                        <a:schemeClr val="tx1"/>
                      </a:solidFill>
                    </a:rPr>
                    <a:t>기술 요인</a:t>
                  </a:r>
                  <a:endParaRPr lang="en-US" altLang="ko-KR" sz="800" b="1" u="sng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800" dirty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데이터 표준화 </a:t>
                  </a:r>
                  <a:endParaRPr lang="en-US" altLang="ko-KR" sz="800" dirty="0" smtClean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데이터 매칭 방법론</a:t>
                  </a:r>
                  <a:endParaRPr lang="ko-KR" altLang="en-US" sz="8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623748" y="1647569"/>
                  <a:ext cx="1787611" cy="852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-</a:t>
                  </a:r>
                  <a:r>
                    <a:rPr lang="ko-KR" altLang="en-US" sz="8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시스템 통합</a:t>
                  </a:r>
                  <a:endPara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-</a:t>
                  </a:r>
                  <a:r>
                    <a:rPr lang="ko-KR" altLang="en-US" sz="8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익명화 기술</a:t>
                  </a:r>
                  <a:endPara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-</a:t>
                  </a:r>
                  <a:r>
                    <a:rPr lang="ko-KR" altLang="en-US" sz="8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데이터 품질</a:t>
                  </a:r>
                  <a:endParaRPr lang="ko-KR" altLang="en-US" sz="800" dirty="0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-262355" y="3074399"/>
                <a:ext cx="2383437" cy="1658445"/>
                <a:chOff x="128329" y="4732637"/>
                <a:chExt cx="1996032" cy="1754660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28329" y="4732637"/>
                  <a:ext cx="983775" cy="17546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800" b="1" dirty="0" smtClean="0"/>
                </a:p>
                <a:p>
                  <a:endParaRPr lang="en-US" altLang="ko-KR" sz="800" b="1" dirty="0" smtClean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조직 역량</a:t>
                  </a:r>
                  <a:r>
                    <a:rPr lang="en-US" altLang="ko-KR" sz="800" dirty="0" smtClean="0"/>
                    <a:t> </a:t>
                  </a: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리더십 </a:t>
                  </a:r>
                  <a:endParaRPr lang="en-US" altLang="ko-KR" sz="800" dirty="0">
                    <a:latin typeface="맑은 고딕" panose="020B0503020000020004" pitchFamily="50" charset="-127"/>
                  </a:endParaRP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/>
                    <a:t>데이터조직</a:t>
                  </a:r>
                  <a:r>
                    <a:rPr lang="en-US" altLang="ko-KR" sz="800" dirty="0" smtClean="0">
                      <a:latin typeface="맑은 고딕" panose="020B0503020000020004" pitchFamily="50" charset="-127"/>
                    </a:rPr>
                    <a:t> </a:t>
                  </a:r>
                  <a:r>
                    <a:rPr lang="en-US" altLang="ko-KR" sz="800" dirty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데이터인력</a:t>
                  </a:r>
                  <a:endParaRPr lang="en-US" altLang="ko-KR" sz="800" dirty="0" smtClean="0"/>
                </a:p>
                <a:p>
                  <a:r>
                    <a:rPr lang="en-US" altLang="ko-KR" sz="800" dirty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/>
                    <a:t>데이터예산</a:t>
                  </a:r>
                  <a:endParaRPr lang="en-US" altLang="ko-KR" sz="800" dirty="0" smtClean="0"/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데이터문화</a:t>
                  </a:r>
                  <a:endParaRPr lang="ko-KR" altLang="en-US" sz="8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12106" y="4732637"/>
                  <a:ext cx="1012255" cy="17546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b="1" u="sng" dirty="0" smtClean="0">
                      <a:solidFill>
                        <a:schemeClr val="tx1"/>
                      </a:solidFill>
                    </a:rPr>
                    <a:t>역량요인</a:t>
                  </a:r>
                  <a:endParaRPr lang="en-US" altLang="ko-KR" sz="800" b="1" u="sng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800" dirty="0"/>
                </a:p>
                <a:p>
                  <a:r>
                    <a:rPr lang="en-US" altLang="ko-KR" sz="800" dirty="0" smtClean="0"/>
                    <a:t>-</a:t>
                  </a:r>
                  <a:r>
                    <a:rPr lang="ko-KR" altLang="en-US" sz="800" smtClean="0"/>
                    <a:t>개인 역량</a:t>
                  </a:r>
                  <a:r>
                    <a:rPr lang="en-US" altLang="ko-KR" sz="800" dirty="0" smtClean="0"/>
                    <a:t> </a:t>
                  </a: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데이터인식</a:t>
                  </a:r>
                  <a:endParaRPr lang="en-US" altLang="ko-KR" sz="800" dirty="0" smtClean="0">
                    <a:latin typeface="맑은 고딕" panose="020B0503020000020004" pitchFamily="50" charset="-127"/>
                  </a:endParaRPr>
                </a:p>
                <a:p>
                  <a:r>
                    <a:rPr lang="en-US" altLang="ko-KR" sz="800" dirty="0" smtClean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/>
                    <a:t>데이터지식</a:t>
                  </a:r>
                  <a:endParaRPr lang="en-US" altLang="ko-KR" sz="800" dirty="0" smtClean="0"/>
                </a:p>
                <a:p>
                  <a:r>
                    <a:rPr lang="en-US" altLang="ko-KR" sz="800" dirty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데이터</a:t>
                  </a:r>
                  <a:r>
                    <a:rPr lang="ko-KR" altLang="en-US" sz="800" smtClean="0"/>
                    <a:t>경험</a:t>
                  </a:r>
                  <a:endParaRPr lang="en-US" altLang="ko-KR" sz="800" dirty="0" smtClean="0"/>
                </a:p>
                <a:p>
                  <a:r>
                    <a:rPr lang="en-US" altLang="ko-KR" sz="800" dirty="0">
                      <a:latin typeface="맑은 고딕" panose="020B0503020000020004" pitchFamily="50" charset="-127"/>
                    </a:rPr>
                    <a:t>∙ </a:t>
                  </a:r>
                  <a:r>
                    <a:rPr lang="ko-KR" altLang="en-US" sz="800" smtClean="0">
                      <a:latin typeface="맑은 고딕" panose="020B0503020000020004" pitchFamily="50" charset="-127"/>
                    </a:rPr>
                    <a:t>데이터</a:t>
                  </a:r>
                  <a:r>
                    <a:rPr lang="ko-KR" altLang="en-US" sz="800" smtClean="0"/>
                    <a:t>교육</a:t>
                  </a:r>
                  <a:endParaRPr lang="en-US" altLang="ko-KR" sz="800" dirty="0" smtClean="0"/>
                </a:p>
                <a:p>
                  <a:endParaRPr lang="ko-KR" altLang="en-US" sz="800" dirty="0"/>
                </a:p>
              </p:txBody>
            </p:sp>
          </p:grpSp>
          <p:cxnSp>
            <p:nvCxnSpPr>
              <p:cNvPr id="11" name="직선 화살표 연결선 10"/>
              <p:cNvCxnSpPr>
                <a:stCxn id="19" idx="3"/>
                <a:endCxn id="7" idx="1"/>
              </p:cNvCxnSpPr>
              <p:nvPr/>
            </p:nvCxnSpPr>
            <p:spPr>
              <a:xfrm>
                <a:off x="2121083" y="3903622"/>
                <a:ext cx="3126962" cy="0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23" idx="3"/>
                <a:endCxn id="7" idx="1"/>
              </p:cNvCxnSpPr>
              <p:nvPr/>
            </p:nvCxnSpPr>
            <p:spPr>
              <a:xfrm>
                <a:off x="4581284" y="2003750"/>
                <a:ext cx="666760" cy="1899872"/>
              </a:xfrm>
              <a:prstGeom prst="straightConnector1">
                <a:avLst/>
              </a:prstGeom>
              <a:ln w="31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20" idx="3"/>
                <a:endCxn id="7" idx="1"/>
              </p:cNvCxnSpPr>
              <p:nvPr/>
            </p:nvCxnSpPr>
            <p:spPr>
              <a:xfrm flipV="1">
                <a:off x="4581284" y="3903622"/>
                <a:ext cx="666760" cy="1848553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7" idx="3"/>
                <a:endCxn id="16" idx="1"/>
              </p:cNvCxnSpPr>
              <p:nvPr/>
            </p:nvCxnSpPr>
            <p:spPr>
              <a:xfrm flipV="1">
                <a:off x="7382608" y="3903621"/>
                <a:ext cx="583410" cy="1"/>
              </a:xfrm>
              <a:prstGeom prst="straightConnector1">
                <a:avLst/>
              </a:prstGeom>
              <a:ln w="31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/>
              <p:cNvGrpSpPr/>
              <p:nvPr/>
            </p:nvGrpSpPr>
            <p:grpSpPr>
              <a:xfrm>
                <a:off x="7966018" y="3074397"/>
                <a:ext cx="2717974" cy="1660129"/>
                <a:chOff x="210063" y="4732637"/>
                <a:chExt cx="2276193" cy="1756442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210063" y="4732637"/>
                  <a:ext cx="902041" cy="17546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융합 데이터 </a:t>
                  </a:r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분석과 </a:t>
                  </a:r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</a:rPr>
                    <a:t>분석결과의 정책 활용</a:t>
                  </a:r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600687" y="4732637"/>
                  <a:ext cx="885569" cy="17564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정책목표의 달성</a:t>
                  </a:r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800" smtClean="0">
                      <a:solidFill>
                        <a:schemeClr val="tx1"/>
                      </a:solidFill>
                    </a:rPr>
                    <a:t>정책문제의 해결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6" name="직선 화살표 연결선 5"/>
            <p:cNvCxnSpPr>
              <a:stCxn id="16" idx="3"/>
              <a:endCxn id="17" idx="1"/>
            </p:cNvCxnSpPr>
            <p:nvPr/>
          </p:nvCxnSpPr>
          <p:spPr>
            <a:xfrm>
              <a:off x="9043134" y="3903620"/>
              <a:ext cx="583411" cy="842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069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56" y="1898383"/>
            <a:ext cx="4210050" cy="4686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91206" y="5794498"/>
            <a:ext cx="2920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/>
              <a:t>데이터 </a:t>
            </a:r>
            <a:r>
              <a:rPr lang="ko-KR" altLang="en-US" sz="1000" dirty="0"/>
              <a:t>기반 행정 활성화를 위해 다음 각 항목들이 현재 어느 정도 충분히 이뤄지고 있다고 생각하십니까?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883242" y="5007785"/>
            <a:ext cx="3805881" cy="3377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5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306255" y="2111471"/>
          <a:ext cx="5579491" cy="3779647"/>
        </p:xfrm>
        <a:graphic>
          <a:graphicData uri="http://schemas.openxmlformats.org/drawingml/2006/table">
            <a:tbl>
              <a:tblPr/>
              <a:tblGrid>
                <a:gridCol w="5579491"/>
              </a:tblGrid>
              <a:tr h="294005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%,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/5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n=183)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5642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06764" y="2155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17631608" descr="EMB000003a82c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4" y="2111376"/>
            <a:ext cx="5508625" cy="34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4262" y="5934670"/>
            <a:ext cx="557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/>
              <a:t>타 </a:t>
            </a:r>
            <a:r>
              <a:rPr lang="ko-KR" altLang="en-US" sz="1000" dirty="0"/>
              <a:t>기관의 데이터 이용 시 데이터 제공이 얼마나 원활하게 이루어졌습니까</a:t>
            </a:r>
            <a:r>
              <a:rPr lang="en-US" altLang="ko-KR" sz="1000" dirty="0"/>
              <a:t>?</a:t>
            </a:r>
          </a:p>
          <a:p>
            <a:endParaRPr lang="ko-KR" altLang="en-US" sz="1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0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데이터기반행정 </a:t>
            </a:r>
            <a:endParaRPr lang="en-US" altLang="ko-KR" dirty="0" smtClean="0"/>
          </a:p>
          <a:p>
            <a:r>
              <a:rPr lang="ko-KR" altLang="en-US" smtClean="0"/>
              <a:t>중요성 </a:t>
            </a:r>
            <a:r>
              <a:rPr lang="ko-KR" altLang="en-US" dirty="0" smtClean="0"/>
              <a:t>인식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154239" y="3002651"/>
          <a:ext cx="3446613" cy="2690125"/>
        </p:xfrm>
        <a:graphic>
          <a:graphicData uri="http://schemas.openxmlformats.org/drawingml/2006/table">
            <a:tbl>
              <a:tblPr/>
              <a:tblGrid>
                <a:gridCol w="3446613"/>
              </a:tblGrid>
              <a:tr h="258249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%,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/5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n=330)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31876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공공데이터 융합 </a:t>
            </a:r>
            <a:endParaRPr lang="en-US" altLang="ko-KR" dirty="0" smtClean="0"/>
          </a:p>
          <a:p>
            <a:r>
              <a:rPr lang="ko-KR" altLang="en-US" smtClean="0"/>
              <a:t>중요성 </a:t>
            </a:r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54238" y="2963415"/>
            <a:ext cx="5685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9436864" descr="EMB000003a82d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41" y="3204808"/>
            <a:ext cx="3501744" cy="22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097191" y="3016920"/>
          <a:ext cx="3772930" cy="2621316"/>
        </p:xfrm>
        <a:graphic>
          <a:graphicData uri="http://schemas.openxmlformats.org/drawingml/2006/table">
            <a:tbl>
              <a:tblPr/>
              <a:tblGrid>
                <a:gridCol w="3772930"/>
              </a:tblGrid>
              <a:tr h="242167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%,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/5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n=330)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9149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14502" y="1699416"/>
            <a:ext cx="6183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39437344" descr="EMB000003a82d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91" y="3110911"/>
            <a:ext cx="3788496" cy="24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53842" y="5782313"/>
            <a:ext cx="3431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/>
              <a:t>귀하께서는 </a:t>
            </a:r>
            <a:r>
              <a:rPr lang="ko-KR" altLang="en-US" sz="1000" dirty="0"/>
              <a:t>정부 공무원이 담당 업무를 수행하면서 데이터를 활용하는 것이 얼마나 중요하다고 생각하십니까?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022183" y="5782313"/>
            <a:ext cx="3431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/>
              <a:t>귀하께서는 데이터 기반 행정 강화를 위해 공공데이터 융합이 얼마나 중요하다고 보십니까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교육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154240" y="3029771"/>
          <a:ext cx="3686917" cy="2324824"/>
        </p:xfrm>
        <a:graphic>
          <a:graphicData uri="http://schemas.openxmlformats.org/drawingml/2006/table">
            <a:tbl>
              <a:tblPr/>
              <a:tblGrid>
                <a:gridCol w="3686917"/>
              </a:tblGrid>
              <a:tr h="253814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회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시간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n=330)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1010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데이터 자격증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54238" y="2998522"/>
            <a:ext cx="420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9436864" descr="EMB000003a82d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40" y="3030539"/>
            <a:ext cx="3686916" cy="23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006727"/>
            <a:ext cx="4351908" cy="234786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9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증거기반정책이란 무엇인가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증거기반정책은 정책개발과 </a:t>
            </a:r>
            <a:r>
              <a:rPr lang="ko-KR" altLang="en-US" dirty="0"/>
              <a:t>집행의 핵심에서 연구를 통해 최상의 </a:t>
            </a:r>
            <a:r>
              <a:rPr lang="ko-KR" altLang="en-US" dirty="0" err="1"/>
              <a:t>이용가능한</a:t>
            </a:r>
            <a:r>
              <a:rPr lang="ko-KR" altLang="en-US" dirty="0"/>
              <a:t> 증거들을 도출해 냄으로써 정책과 프로젝트 또는 프로그램에 대하여 사람들이 충분한 정보를 갖고 의사결정을 할 수 있도록 돕는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(</a:t>
            </a:r>
            <a:r>
              <a:rPr lang="en-US" altLang="ko-KR" dirty="0"/>
              <a:t>Davies, </a:t>
            </a:r>
            <a:r>
              <a:rPr lang="en-US" altLang="ko-KR" dirty="0" smtClean="0"/>
              <a:t>1999)</a:t>
            </a:r>
          </a:p>
          <a:p>
            <a:r>
              <a:rPr lang="ko-KR" altLang="en-US" dirty="0"/>
              <a:t>증거기반정책은 고도의 정책성과</a:t>
            </a:r>
            <a:r>
              <a:rPr lang="en-US" altLang="ko-KR" dirty="0"/>
              <a:t>, </a:t>
            </a:r>
            <a:r>
              <a:rPr lang="ko-KR" altLang="en-US"/>
              <a:t>정부영역에서 합리성과 객관성의 부활</a:t>
            </a:r>
            <a:r>
              <a:rPr lang="en-US" altLang="ko-KR" dirty="0"/>
              <a:t>, </a:t>
            </a:r>
            <a:r>
              <a:rPr lang="ko-KR" altLang="en-US"/>
              <a:t>정책을 위해 </a:t>
            </a:r>
            <a:r>
              <a:rPr lang="ko-KR" altLang="en-US"/>
              <a:t>확증된 </a:t>
            </a:r>
            <a:r>
              <a:rPr lang="ko-KR" altLang="en-US" smtClean="0"/>
              <a:t>평가방법론의 </a:t>
            </a:r>
            <a:r>
              <a:rPr lang="ko-KR" altLang="en-US"/>
              <a:t>개발 및 적용</a:t>
            </a:r>
            <a:r>
              <a:rPr lang="en-US" altLang="ko-KR" dirty="0"/>
              <a:t>, </a:t>
            </a:r>
            <a:r>
              <a:rPr lang="ko-KR" altLang="en-US"/>
              <a:t>정책 신뢰성 높이는 제도적 장치 보급</a:t>
            </a:r>
            <a:r>
              <a:rPr lang="en-US" altLang="ko-KR" dirty="0"/>
              <a:t>, </a:t>
            </a:r>
            <a:r>
              <a:rPr lang="ko-KR" altLang="en-US"/>
              <a:t>시민의 긍정적 의견형성 수단</a:t>
            </a:r>
            <a:r>
              <a:rPr lang="en-US" altLang="ko-KR" dirty="0"/>
              <a:t>, </a:t>
            </a:r>
            <a:r>
              <a:rPr lang="ko-KR" altLang="en-US"/>
              <a:t>예산절감 및 정책창안의 기회 제공</a:t>
            </a:r>
            <a:r>
              <a:rPr lang="en-US" altLang="ko-KR" dirty="0"/>
              <a:t>, </a:t>
            </a:r>
            <a:r>
              <a:rPr lang="ko-KR" altLang="en-US"/>
              <a:t>서비스 제공 기관의 책임성 고양 등의 효과를 가져올 수 있음</a:t>
            </a:r>
            <a:r>
              <a:rPr lang="en-US" altLang="ko-KR" dirty="0"/>
              <a:t>(</a:t>
            </a:r>
            <a:r>
              <a:rPr lang="ko-KR" altLang="en-US"/>
              <a:t>윤광석</a:t>
            </a:r>
            <a:r>
              <a:rPr lang="en-US" altLang="ko-KR" dirty="0"/>
              <a:t>, </a:t>
            </a:r>
            <a:r>
              <a:rPr lang="en-US" altLang="ko-KR" dirty="0" smtClean="0"/>
              <a:t>2016)</a:t>
            </a:r>
          </a:p>
          <a:p>
            <a:r>
              <a:rPr lang="en-US" altLang="ko-KR" dirty="0" smtClean="0"/>
              <a:t>‘</a:t>
            </a:r>
            <a:r>
              <a:rPr lang="ko-KR" altLang="en-US" smtClean="0"/>
              <a:t>증거기반</a:t>
            </a:r>
            <a:r>
              <a:rPr lang="en-US" altLang="ko-KR" dirty="0" smtClean="0"/>
              <a:t>(evidence-based)’ </a:t>
            </a:r>
            <a:r>
              <a:rPr lang="ko-KR" altLang="en-US" smtClean="0"/>
              <a:t>개념은 의학분야에서 처음 사용되었으며</a:t>
            </a:r>
            <a:r>
              <a:rPr lang="en-US" altLang="ko-KR" dirty="0" smtClean="0"/>
              <a:t>, </a:t>
            </a:r>
            <a:r>
              <a:rPr lang="ko-KR" altLang="en-US" smtClean="0"/>
              <a:t>현재 임상심리학</a:t>
            </a:r>
            <a:r>
              <a:rPr lang="en-US" altLang="ko-KR" dirty="0" smtClean="0"/>
              <a:t>, </a:t>
            </a:r>
            <a:r>
              <a:rPr lang="ko-KR" altLang="en-US" smtClean="0"/>
              <a:t>사회복지학</a:t>
            </a:r>
            <a:r>
              <a:rPr lang="en-US" altLang="ko-KR" dirty="0" smtClean="0"/>
              <a:t>, </a:t>
            </a:r>
            <a:r>
              <a:rPr lang="ko-KR" altLang="en-US" smtClean="0"/>
              <a:t>경찰학</a:t>
            </a:r>
            <a:r>
              <a:rPr lang="en-US" altLang="ko-KR" dirty="0" smtClean="0"/>
              <a:t>, </a:t>
            </a:r>
            <a:r>
              <a:rPr lang="ko-KR" altLang="en-US" smtClean="0"/>
              <a:t>교육학 등 다양한 학문 분야에 걸쳐 광범위하게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의료 및 사회복지 분야에서는 </a:t>
            </a:r>
            <a:r>
              <a:rPr lang="en-US" altLang="ko-KR" dirty="0" smtClean="0"/>
              <a:t>‘</a:t>
            </a:r>
            <a:r>
              <a:rPr lang="ko-KR" altLang="en-US" smtClean="0"/>
              <a:t>증거기반실천</a:t>
            </a:r>
            <a:r>
              <a:rPr lang="en-US" altLang="ko-KR" dirty="0" smtClean="0"/>
              <a:t>(evidence-based practice)’, </a:t>
            </a:r>
            <a:r>
              <a:rPr lang="ko-KR" altLang="en-US" smtClean="0"/>
              <a:t>경찰 분야에서는 </a:t>
            </a:r>
            <a:r>
              <a:rPr lang="en-US" altLang="ko-KR" dirty="0" smtClean="0"/>
              <a:t>‘</a:t>
            </a:r>
            <a:r>
              <a:rPr lang="ko-KR" altLang="en-US" smtClean="0"/>
              <a:t>정보기반 경찰활동</a:t>
            </a:r>
            <a:r>
              <a:rPr lang="en-US" altLang="ko-KR" dirty="0" smtClean="0"/>
              <a:t>(intelligence-led policing)’ </a:t>
            </a:r>
            <a:r>
              <a:rPr lang="ko-KR" altLang="en-US" smtClean="0"/>
              <a:t>개념 발전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03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업무 경험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과거 업무 경험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53842" y="2940909"/>
          <a:ext cx="3868341" cy="2767914"/>
        </p:xfrm>
        <a:graphic>
          <a:graphicData uri="http://schemas.openxmlformats.org/drawingml/2006/table">
            <a:tbl>
              <a:tblPr/>
              <a:tblGrid>
                <a:gridCol w="3868341"/>
              </a:tblGrid>
              <a:tr h="260193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%,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n=330)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7721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54349" y="3123769"/>
            <a:ext cx="4558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9437184" descr="EMB000003a82d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50" y="3144280"/>
            <a:ext cx="3913513" cy="23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53150" y="2955941"/>
          <a:ext cx="4016486" cy="2769357"/>
        </p:xfrm>
        <a:graphic>
          <a:graphicData uri="http://schemas.openxmlformats.org/drawingml/2006/table">
            <a:tbl>
              <a:tblPr/>
              <a:tblGrid>
                <a:gridCol w="4016486"/>
              </a:tblGrid>
              <a:tr h="220978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, %,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n=330)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8379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35941" marB="3594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21070" y="2121915"/>
            <a:ext cx="6313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39437344" descr="EMB000003a82d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49" y="3115242"/>
            <a:ext cx="3890722" cy="23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1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제약조건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59" y="2212721"/>
            <a:ext cx="5633783" cy="3299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79559" y="5521923"/>
            <a:ext cx="55678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/>
              <a:t>귀하께서는 </a:t>
            </a:r>
            <a:r>
              <a:rPr lang="ko-KR" altLang="en-US" sz="1000" dirty="0"/>
              <a:t>공공데이터 융합이 필요한 정책이나 사업에 참여하신 경험이 있습니까?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52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증거기반정책의 미래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28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통계기반정책평가제도의 방향성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통계기반정책평가 제도는 정부의 증거기반정책을 강화함으로써 정책의 합리성을 높이고</a:t>
            </a:r>
            <a:r>
              <a:rPr lang="en-US" altLang="ko-KR" dirty="0" smtClean="0"/>
              <a:t>, </a:t>
            </a:r>
            <a:r>
              <a:rPr lang="ko-KR" altLang="en-US" smtClean="0"/>
              <a:t>이를 통해 정책의 효과성 강화에 기여할 것으로 판단됨</a:t>
            </a:r>
            <a:endParaRPr lang="en-US" altLang="ko-KR" dirty="0" smtClean="0"/>
          </a:p>
          <a:p>
            <a:r>
              <a:rPr lang="ko-KR" altLang="en-US" dirty="0" smtClean="0"/>
              <a:t>다만 현재의 통계기반정책평가 제도가 증거기반정책의 관점에서 그 취지를 더 잘 살리기 위해서는 현재의 법령 심사의 한계를 극복할 필요가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법령 심사의 경우 짧은 정책 시계로 인해 충분한 검토가 용이하지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정책의 집행을 모니터링하고 그 효과를 측정할 수 있는 </a:t>
            </a:r>
            <a:r>
              <a:rPr lang="ko-KR" altLang="en-US" dirty="0" err="1" smtClean="0"/>
              <a:t>적실성</a:t>
            </a:r>
            <a:r>
              <a:rPr lang="ko-KR" altLang="en-US" dirty="0" smtClean="0"/>
              <a:t> 있는 지표를 확정하기 위해서는 충분한 시간이 필요함</a:t>
            </a:r>
            <a:endParaRPr lang="en-US" altLang="ko-KR" dirty="0" smtClean="0"/>
          </a:p>
          <a:p>
            <a:r>
              <a:rPr lang="ko-KR" altLang="en-US" dirty="0" smtClean="0"/>
              <a:t>이러한 관점에서 정책평가를 위한 사후 심사가 추가적으로 도입될 필요가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이행점검을 확대하여 기존의 이행 여부뿐만 아니라 실제 활용이나 개발</a:t>
            </a:r>
            <a:r>
              <a:rPr lang="en-US" altLang="ko-KR" dirty="0" smtClean="0"/>
              <a:t>/</a:t>
            </a:r>
            <a:r>
              <a:rPr lang="ko-KR" altLang="en-US" smtClean="0"/>
              <a:t>개선 권고된 지표의 정책적 적실성 검토가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1346-B6B2-49B5-B221-63BC424B49D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15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통계기반정책평가제도의 방향성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경우 </a:t>
            </a:r>
            <a:r>
              <a:rPr lang="ko-KR" altLang="en-US" dirty="0" err="1" smtClean="0"/>
              <a:t>정책적실성이</a:t>
            </a:r>
            <a:r>
              <a:rPr lang="ko-KR" altLang="en-US" dirty="0" smtClean="0"/>
              <a:t> 높은 통계지표를 확정하기 위해 몇 가지 추가적 검토가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smtClean="0"/>
              <a:t>통계기반정책평가의 실효성이 강화되기 위해서는 현재 정부업무평가기본법에 기초한 정부업무평가와의 연계를 강화할 필요가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정부업무평가는 부처의 성과관리시행계획상에 정량지표를 포함하고 있으므로 해당 정량지표의 통계적 적절성 여부에 대한 사후 평가가 이루어질 필요가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smtClean="0"/>
              <a:t>통계기반정책평가의 경우 현재 시행규칙까지 검토하고 있으나</a:t>
            </a:r>
            <a:r>
              <a:rPr lang="en-US" altLang="ko-KR" dirty="0" smtClean="0"/>
              <a:t>, </a:t>
            </a:r>
            <a:r>
              <a:rPr lang="ko-KR" altLang="en-US" smtClean="0"/>
              <a:t>부처의 기본계획에 대한 검토는 이루어지고 있지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부처의 기본계획 검토를 통해 통계기반정책평가에서 권고된 통계지표들이 어떻게 활용되는지 점검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smtClean="0"/>
              <a:t>통계청 내부 정책지표 개발 관련 기능과의 적극적 협업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 통계개발원의 신규 통계 개발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적실한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정책지표 확정에 도움을 줄 것임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넷째</a:t>
            </a:r>
            <a:r>
              <a:rPr lang="en-US" altLang="ko-KR" dirty="0" smtClean="0"/>
              <a:t>, </a:t>
            </a:r>
            <a:r>
              <a:rPr lang="ko-KR" altLang="en-US" smtClean="0"/>
              <a:t>행정안전부와 연계하여 지방자치단체 정책의 통계기반성 검토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오늘날 중앙정부의 정책은 지방정부 정책과의 연계성이 강화되고 있으므로 보다 </a:t>
            </a:r>
            <a:r>
              <a:rPr lang="ko-KR" altLang="en-US" dirty="0" err="1" smtClean="0"/>
              <a:t>적실한</a:t>
            </a:r>
            <a:r>
              <a:rPr lang="ko-KR" altLang="en-US" dirty="0" smtClean="0"/>
              <a:t> 정책지표를 강화하기 위해 지방자치단체의 </a:t>
            </a:r>
            <a:r>
              <a:rPr lang="ko-KR" altLang="en-US" dirty="0" err="1" smtClean="0"/>
              <a:t>통계기반성</a:t>
            </a:r>
            <a:r>
              <a:rPr lang="ko-KR" altLang="en-US" dirty="0" smtClean="0"/>
              <a:t> 검토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1346-B6B2-49B5-B221-63BC424B49D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26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방향성</a:t>
            </a:r>
            <a:r>
              <a:rPr lang="en-US" altLang="ko-KR" dirty="0" smtClean="0"/>
              <a:t>: </a:t>
            </a:r>
            <a:r>
              <a:rPr lang="ko-KR" altLang="en-US" smtClean="0"/>
              <a:t>데이터법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 최상위법이 필요한가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기존 법령이 가지는 목적의 한계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국가정보화기본법</a:t>
            </a:r>
            <a:r>
              <a:rPr lang="en-US" altLang="ko-KR" dirty="0" smtClean="0"/>
              <a:t>: </a:t>
            </a:r>
            <a:r>
              <a:rPr lang="ko-KR" altLang="en-US" smtClean="0"/>
              <a:t>정부와 민간을 아우르는 국가정보화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전자정부법</a:t>
            </a:r>
            <a:r>
              <a:rPr lang="en-US" altLang="ko-KR" dirty="0" smtClean="0"/>
              <a:t>: </a:t>
            </a:r>
            <a:r>
              <a:rPr lang="ko-KR" altLang="en-US" smtClean="0"/>
              <a:t>정부 정책의 전과정을 </a:t>
            </a:r>
            <a:r>
              <a:rPr lang="en-US" altLang="ko-KR" dirty="0" smtClean="0"/>
              <a:t>IT </a:t>
            </a:r>
            <a:r>
              <a:rPr lang="ko-KR" altLang="en-US" smtClean="0"/>
              <a:t>기반으로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공공데이터법</a:t>
            </a:r>
            <a:r>
              <a:rPr lang="en-US" altLang="ko-KR" dirty="0" smtClean="0"/>
              <a:t>: </a:t>
            </a:r>
            <a:r>
              <a:rPr lang="ko-KR" altLang="en-US" smtClean="0"/>
              <a:t>공공데이터의 개방과 제공에 초점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콘텐츠산업법</a:t>
            </a:r>
            <a:r>
              <a:rPr lang="en-US" altLang="ko-KR" dirty="0" smtClean="0"/>
              <a:t>: </a:t>
            </a:r>
            <a:r>
              <a:rPr lang="ko-KR" altLang="en-US" smtClean="0"/>
              <a:t>문화산업 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데이터기반행정법</a:t>
            </a:r>
            <a:r>
              <a:rPr lang="en-US" altLang="ko-KR" dirty="0" smtClean="0"/>
              <a:t>(</a:t>
            </a:r>
            <a:r>
              <a:rPr lang="ko-KR" altLang="en-US" smtClean="0"/>
              <a:t>안</a:t>
            </a:r>
            <a:r>
              <a:rPr lang="en-US" altLang="ko-KR" dirty="0" smtClean="0"/>
              <a:t>): </a:t>
            </a:r>
            <a:r>
              <a:rPr lang="ko-KR" altLang="en-US" smtClean="0"/>
              <a:t>공공데이터의 정책적 활용에 초점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통계법</a:t>
            </a:r>
            <a:r>
              <a:rPr lang="en-US" altLang="ko-KR" dirty="0" smtClean="0"/>
              <a:t>: </a:t>
            </a:r>
            <a:r>
              <a:rPr lang="ko-KR" altLang="en-US" smtClean="0"/>
              <a:t>통계데이터에 한정</a:t>
            </a:r>
            <a:endParaRPr lang="en-US" altLang="ko-KR" dirty="0" smtClean="0"/>
          </a:p>
          <a:p>
            <a:r>
              <a:rPr lang="ko-KR" altLang="en-US" dirty="0" smtClean="0"/>
              <a:t>데이터 최상위법 제정의 접근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관할 데이터</a:t>
            </a:r>
            <a:r>
              <a:rPr lang="en-US" altLang="ko-KR" dirty="0" smtClean="0"/>
              <a:t>: </a:t>
            </a:r>
            <a:r>
              <a:rPr lang="ko-KR" altLang="en-US" smtClean="0"/>
              <a:t>공공데이터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smtClean="0"/>
              <a:t>민간데이터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포괄 범위</a:t>
            </a:r>
            <a:r>
              <a:rPr lang="en-US" altLang="ko-KR" dirty="0" smtClean="0"/>
              <a:t>: </a:t>
            </a:r>
            <a:r>
              <a:rPr lang="ko-KR" altLang="en-US" smtClean="0"/>
              <a:t>데이터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-</a:t>
            </a:r>
            <a:r>
              <a:rPr lang="ko-KR" altLang="en-US" smtClean="0"/>
              <a:t>관리</a:t>
            </a:r>
            <a:r>
              <a:rPr lang="en-US" altLang="ko-KR" dirty="0" smtClean="0"/>
              <a:t>-</a:t>
            </a:r>
            <a:r>
              <a:rPr lang="ko-KR" altLang="en-US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활용 목적</a:t>
            </a:r>
            <a:r>
              <a:rPr lang="en-US" altLang="ko-KR" dirty="0" smtClean="0"/>
              <a:t>: </a:t>
            </a:r>
            <a:r>
              <a:rPr lang="ko-KR" altLang="en-US" smtClean="0"/>
              <a:t>정책적 활용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smtClean="0"/>
              <a:t>산업적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법령 제정 방식</a:t>
            </a:r>
            <a:r>
              <a:rPr lang="en-US" altLang="ko-KR" dirty="0" smtClean="0"/>
              <a:t>: </a:t>
            </a:r>
            <a:r>
              <a:rPr lang="ko-KR" altLang="en-US" smtClean="0"/>
              <a:t>기존 </a:t>
            </a:r>
            <a:r>
              <a:rPr lang="ko-KR" altLang="en-US" dirty="0" smtClean="0"/>
              <a:t>법령의 전부개정 </a:t>
            </a:r>
            <a:r>
              <a:rPr lang="en-US" altLang="ko-KR" dirty="0" err="1" smtClean="0"/>
              <a:t>vs</a:t>
            </a:r>
            <a:r>
              <a:rPr lang="ko-KR" altLang="en-US" smtClean="0"/>
              <a:t> 새롭게 제정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관할 내용</a:t>
            </a:r>
            <a:r>
              <a:rPr lang="en-US" altLang="ko-KR" dirty="0" smtClean="0"/>
              <a:t>: </a:t>
            </a:r>
            <a:r>
              <a:rPr lang="ko-KR" altLang="en-US" smtClean="0"/>
              <a:t>기본계획</a:t>
            </a:r>
            <a:r>
              <a:rPr lang="en-US" altLang="ko-KR" dirty="0" smtClean="0"/>
              <a:t>, </a:t>
            </a:r>
            <a:r>
              <a:rPr lang="ko-KR" altLang="en-US" smtClean="0"/>
              <a:t>최상위 총괄조정체계</a:t>
            </a:r>
            <a:r>
              <a:rPr lang="en-US" altLang="ko-KR" dirty="0" smtClean="0"/>
              <a:t>, </a:t>
            </a:r>
            <a:r>
              <a:rPr lang="ko-KR" altLang="en-US" smtClean="0"/>
              <a:t>전문인력</a:t>
            </a:r>
            <a:r>
              <a:rPr lang="en-US" altLang="ko-KR" dirty="0" smtClean="0"/>
              <a:t>, </a:t>
            </a:r>
            <a:r>
              <a:rPr lang="ko-KR" altLang="en-US" smtClean="0"/>
              <a:t>교육</a:t>
            </a:r>
            <a:r>
              <a:rPr lang="en-US" altLang="ko-KR" dirty="0" smtClean="0"/>
              <a:t>, </a:t>
            </a:r>
            <a:r>
              <a:rPr lang="ko-KR" altLang="en-US" smtClean="0"/>
              <a:t>표준화</a:t>
            </a:r>
            <a:r>
              <a:rPr lang="en-US" altLang="ko-KR" dirty="0" smtClean="0"/>
              <a:t>, </a:t>
            </a:r>
            <a:r>
              <a:rPr lang="ko-KR" altLang="en-US" smtClean="0"/>
              <a:t>기술개발</a:t>
            </a:r>
            <a:r>
              <a:rPr lang="en-US" altLang="ko-KR" dirty="0" smtClean="0"/>
              <a:t>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66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데이터기반행정의 방향성</a:t>
            </a:r>
            <a:r>
              <a:rPr lang="en-US" altLang="ko-KR" dirty="0" smtClean="0"/>
              <a:t>: </a:t>
            </a:r>
            <a:r>
              <a:rPr lang="ko-KR" altLang="en-US" smtClean="0"/>
              <a:t>데이터 거버넌스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고려사항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중첩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정보통신전략위원회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공공데이터전략위원회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국가스마트도시위원회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개인정보보호위원회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국가통계위원회</a:t>
                </a:r>
                <a:r>
                  <a:rPr lang="en-US" altLang="ko-KR" dirty="0" smtClean="0"/>
                  <a:t>, 4</a:t>
                </a:r>
                <a:r>
                  <a:rPr lang="ko-KR" altLang="en-US" smtClean="0"/>
                  <a:t>차산업위원회</a:t>
                </a:r>
                <a:r>
                  <a:rPr lang="en-US" altLang="ko-KR" dirty="0" smtClean="0"/>
                  <a:t>, …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기존 거버넌스 활용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vs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smtClean="0">
                    <a:sym typeface="Wingdings" panose="05000000000000000000" pitchFamily="2" charset="2"/>
                  </a:rPr>
                  <a:t>데이터 관련 최상위 조정기구 신설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구조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통합형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분산형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위상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대통령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국무총리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부처청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범위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국가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지방자치단체 </a:t>
                </a:r>
                <a:endParaRPr lang="en-US" altLang="ko-KR" dirty="0"/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참여주체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데이터</a:t>
                </a:r>
                <a:r>
                  <a:rPr lang="en-US" altLang="ko-KR" dirty="0"/>
                  <a:t> </a:t>
                </a:r>
                <a:r>
                  <a:rPr lang="ko-KR" altLang="en-US" smtClean="0"/>
                  <a:t>관련 부처청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지방자치단체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공공기관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국책연구기관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대학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시민단체 </a:t>
                </a:r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부처청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총괄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∙조정기관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행안부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과기부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통계청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en-US" altLang="ko-KR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vs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정책분야별 데이터보유기관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복지부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고용부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국세청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…)</a:t>
                </a:r>
              </a:p>
              <a:p>
                <a:pPr lvl="2"/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공공기관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분야별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보유 기관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심평원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각종 정보원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…)</a:t>
                </a:r>
              </a:p>
              <a:p>
                <a:pPr lvl="2"/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국책연구기관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대학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심도깊은 정책분석 서비스 제공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lvl="2"/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시민단체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정책문제의 당사자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개인정보보호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감시자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기능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총괄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 smtClean="0"/>
                  <a:t>기획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심의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∙</a:t>
                </a:r>
                <a:r>
                  <a:rPr lang="ko-KR" altLang="en-US" smtClean="0"/>
                  <a:t>조정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분석</a:t>
                </a:r>
                <a:r>
                  <a:rPr lang="ko-KR" altLang="en-US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∙서비스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기관 내부 데이터 </a:t>
                </a:r>
                <a:r>
                  <a:rPr lang="ko-KR" altLang="en-US" dirty="0" err="1" smtClean="0"/>
                  <a:t>거버넌스의</a:t>
                </a:r>
                <a:r>
                  <a:rPr lang="ko-KR" altLang="en-US" dirty="0" smtClean="0"/>
                  <a:t> 문제</a:t>
                </a:r>
                <a:r>
                  <a:rPr lang="en-US" altLang="ko-KR" dirty="0" smtClean="0"/>
                  <a:t>: </a:t>
                </a:r>
                <a:r>
                  <a:rPr lang="ko-KR" altLang="en-US" smtClean="0"/>
                  <a:t>정보화 부서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통계 부서 </a:t>
                </a:r>
                <a:r>
                  <a:rPr lang="en-US" altLang="ko-KR" dirty="0" err="1" smtClean="0"/>
                  <a:t>vs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사업 부서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2576" r="-1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3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데이터기반행정의 방향성</a:t>
            </a:r>
            <a:r>
              <a:rPr lang="en-US" altLang="ko-KR" dirty="0"/>
              <a:t>: </a:t>
            </a:r>
            <a:r>
              <a:rPr lang="ko-KR" altLang="en-US"/>
              <a:t>데이터 거버넌스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거버넌스가</a:t>
            </a:r>
            <a:r>
              <a:rPr lang="ko-KR" altLang="en-US" dirty="0" smtClean="0"/>
              <a:t> 무엇을 위한 것인지</a:t>
            </a:r>
            <a:r>
              <a:rPr lang="en-US" altLang="ko-KR" dirty="0" smtClean="0"/>
              <a:t>, </a:t>
            </a:r>
            <a:r>
              <a:rPr lang="ko-KR" altLang="en-US" smtClean="0"/>
              <a:t>무엇을 할 것인지를 확정해야 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공공데이터의 융합은 정책활용의 관점에서 필요한 것이고 이러한 측면이 강조된다면 단순한 심의 조정 기능에 한정되기는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더욱이 미래를 대비하는 행정체계로 논의되는 미래예견적 </a:t>
            </a:r>
            <a:r>
              <a:rPr lang="ko-KR" altLang="en-US" dirty="0" err="1" smtClean="0"/>
              <a:t>거버넌스에서</a:t>
            </a:r>
            <a:r>
              <a:rPr lang="ko-KR" altLang="en-US" dirty="0" smtClean="0"/>
              <a:t> 데이터기반행정이 핵심이라고 하면 </a:t>
            </a:r>
            <a:r>
              <a:rPr lang="ko-KR" altLang="en-US" dirty="0" err="1" smtClean="0"/>
              <a:t>데이터거버넌스의</a:t>
            </a:r>
            <a:r>
              <a:rPr lang="ko-KR" altLang="en-US" dirty="0" smtClean="0"/>
              <a:t> 기능은 더욱 확장 가능성이 높을 것으로 보임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8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데이터기반행정의 방향성</a:t>
            </a:r>
            <a:r>
              <a:rPr lang="en-US" altLang="ko-KR" dirty="0"/>
              <a:t>: </a:t>
            </a:r>
            <a:r>
              <a:rPr lang="ko-KR" altLang="en-US"/>
              <a:t>데이터 </a:t>
            </a:r>
            <a:r>
              <a:rPr lang="ko-KR" altLang="en-US" smtClean="0"/>
              <a:t>분석센터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현재의 데이터분석센터는 데이터보유주체의 관점에서 </a:t>
            </a:r>
            <a:r>
              <a:rPr lang="ko-KR" altLang="en-US" dirty="0" err="1" smtClean="0"/>
              <a:t>데이터활용성</a:t>
            </a:r>
            <a:r>
              <a:rPr lang="ko-KR" altLang="en-US" dirty="0" smtClean="0"/>
              <a:t> 강화 측면에서 접근되고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데이터분석센터는 </a:t>
            </a:r>
            <a:r>
              <a:rPr lang="ko-KR" altLang="en-US" dirty="0" err="1" smtClean="0"/>
              <a:t>데이터거버넌스라는</a:t>
            </a:r>
            <a:r>
              <a:rPr lang="ko-KR" altLang="en-US" dirty="0" smtClean="0"/>
              <a:t> 보다 거시적 시각에서 접근할 필요가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데이터분석센터는 단기적으로 기관 간 데이터 협력의 촉매제 역할을 할 수 있음</a:t>
            </a:r>
            <a:endParaRPr lang="en-US" altLang="ko-KR" dirty="0" smtClean="0"/>
          </a:p>
          <a:p>
            <a:r>
              <a:rPr lang="ko-KR" altLang="en-US" dirty="0" smtClean="0"/>
              <a:t>데이터분석은 정책문제 해결이라는 궁극적 목적을 가능하게 하는 중간 수준의 목표라고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융합이 데이터분석을 직접적인 목적으로 하지만 정책문제 해결에 도움이 되지 않으면 의미가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데이터기반행정의 방향성</a:t>
            </a:r>
            <a:r>
              <a:rPr lang="en-US" altLang="ko-KR" dirty="0"/>
              <a:t>: </a:t>
            </a:r>
            <a:r>
              <a:rPr lang="ko-KR" altLang="en-US"/>
              <a:t>데이터 분석센터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정책문제 해결의 관점에서 접근하면 데이터분석의 주된 주체는 정책분석가가 되어야 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정책분석가는 정책문제 해결을 위해 필요한 데이터에 대한 이해가 높고</a:t>
            </a:r>
            <a:r>
              <a:rPr lang="en-US" altLang="ko-KR" dirty="0" smtClean="0"/>
              <a:t>, </a:t>
            </a:r>
            <a:r>
              <a:rPr lang="ko-KR" altLang="en-US" smtClean="0"/>
              <a:t>그러한 데이터를 찾기 위한 열정이 높음</a:t>
            </a:r>
            <a:endParaRPr lang="en-US" altLang="ko-KR" dirty="0" smtClean="0"/>
          </a:p>
          <a:p>
            <a:r>
              <a:rPr lang="ko-KR" altLang="en-US" dirty="0" err="1" smtClean="0"/>
              <a:t>데이터접근성이</a:t>
            </a:r>
            <a:r>
              <a:rPr lang="ko-KR" altLang="en-US" dirty="0" smtClean="0"/>
              <a:t> 낮은 상황에서 데이터분석센터는 정책결정자의 데이터전문성을 보완하는 역할</a:t>
            </a:r>
            <a:r>
              <a:rPr lang="en-US" altLang="ko-KR" dirty="0" smtClean="0"/>
              <a:t>, </a:t>
            </a:r>
            <a:r>
              <a:rPr lang="ko-KR" altLang="en-US" smtClean="0"/>
              <a:t>정책분석가 </a:t>
            </a:r>
            <a:r>
              <a:rPr lang="ko-KR" altLang="en-US" dirty="0" smtClean="0"/>
              <a:t>채용을 </a:t>
            </a:r>
            <a:r>
              <a:rPr lang="ko-KR" altLang="en-US" smtClean="0"/>
              <a:t>통해 정책결정자의 정책을 직접 </a:t>
            </a:r>
            <a:r>
              <a:rPr lang="ko-KR" altLang="en-US" dirty="0" smtClean="0"/>
              <a:t>지원하는 역할</a:t>
            </a:r>
            <a:r>
              <a:rPr lang="en-US" altLang="ko-KR" dirty="0" smtClean="0"/>
              <a:t>,</a:t>
            </a:r>
            <a:r>
              <a:rPr lang="ko-KR" altLang="en-US" smtClean="0"/>
              <a:t> 외부 정책분석가의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돕는 창구로서의 역할을 해야 </a:t>
            </a:r>
            <a:r>
              <a:rPr lang="ko-KR" altLang="en-US" smtClean="0"/>
              <a:t>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접근성</a:t>
            </a:r>
            <a:r>
              <a:rPr lang="ko-KR" altLang="en-US" dirty="0" smtClean="0"/>
              <a:t> 관점에서 보면 현재 다양한 데이터분석센터 간 연계를 활성화하여 센터 간 데이터 접근이 가능하도록 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증거의 유형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507494"/>
              </p:ext>
            </p:extLst>
          </p:nvPr>
        </p:nvGraphicFramePr>
        <p:xfrm>
          <a:off x="1416907" y="2619633"/>
          <a:ext cx="9572368" cy="2670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6184"/>
                <a:gridCol w="4786184"/>
              </a:tblGrid>
              <a:tr h="3338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정책증거의 유형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연구증거의 유형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38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-systemic reviews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-impact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-single studies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-implementation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-pilot studies and case studies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-descriptive analytical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-expert’s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-public attitudes and understanding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-internet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-statistical modelling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>
                          <a:effectLst/>
                        </a:rPr>
                        <a:t>-economic evidence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38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effectLst/>
                        </a:rPr>
                        <a:t>-ethical evidence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6292" y="5288692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Davies(2004)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57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데이터기반행정의 방향성</a:t>
            </a:r>
            <a:r>
              <a:rPr lang="en-US" altLang="ko-KR" dirty="0"/>
              <a:t>: </a:t>
            </a:r>
            <a:r>
              <a:rPr lang="ko-KR" altLang="en-US"/>
              <a:t>데이터 분석센터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수행해야 할 기능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154239" y="3005247"/>
          <a:ext cx="3693850" cy="2827142"/>
        </p:xfrm>
        <a:graphic>
          <a:graphicData uri="http://schemas.openxmlformats.org/drawingml/2006/table">
            <a:tbl>
              <a:tblPr/>
              <a:tblGrid>
                <a:gridCol w="3693850"/>
              </a:tblGrid>
              <a:tr h="266401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%,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n=330)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0741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911" marR="44911" marT="24921" marB="24921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분석가의 전문성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53150" y="3000498"/>
          <a:ext cx="4251239" cy="2838241"/>
        </p:xfrm>
        <a:graphic>
          <a:graphicData uri="http://schemas.openxmlformats.org/drawingml/2006/table">
            <a:tbl>
              <a:tblPr/>
              <a:tblGrid>
                <a:gridCol w="4251239"/>
              </a:tblGrid>
              <a:tr h="219263">
                <a:tc>
                  <a:txBody>
                    <a:bodyPr/>
                    <a:lstStyle/>
                    <a:p>
                      <a:pPr marL="12700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: %,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돋움" panose="020B0604000101010101" pitchFamily="50" charset="-127"/>
                        </a:rPr>
                        <a:t>n=330)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5132" marR="45132" marT="25044" marB="25044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18978">
                <a:tc>
                  <a:txBody>
                    <a:bodyPr/>
                    <a:lstStyle/>
                    <a:p>
                      <a:pPr marL="12700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5132" marR="45132" marT="25044" marB="25044" anchor="ctr">
                    <a:lnL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8E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54239" y="2969937"/>
            <a:ext cx="4899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928232" descr="EMB000003a82d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41" y="3201473"/>
            <a:ext cx="3563280" cy="229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53150" y="3000376"/>
            <a:ext cx="4633420" cy="37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2664168" descr="EMB000003a82d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1" y="3006727"/>
            <a:ext cx="4419093" cy="28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09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DD9F-248B-4438-8BA9-5ACAC13296A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증거의</a:t>
            </a:r>
            <a:r>
              <a:rPr lang="en-US" altLang="ko-KR" dirty="0" smtClean="0"/>
              <a:t> </a:t>
            </a:r>
            <a:r>
              <a:rPr lang="ko-KR" altLang="en-US" smtClean="0"/>
              <a:t>위계</a:t>
            </a:r>
            <a:r>
              <a:rPr lang="en-US" altLang="ko-KR" dirty="0" smtClean="0"/>
              <a:t>(hierarchy of evidence)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2813-931E-4507-ADBA-FED8822724A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0216"/>
              </p:ext>
            </p:extLst>
          </p:nvPr>
        </p:nvGraphicFramePr>
        <p:xfrm>
          <a:off x="1117597" y="2144112"/>
          <a:ext cx="10021458" cy="2802636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010729"/>
                <a:gridCol w="5010729"/>
              </a:tblGrid>
              <a:tr h="1592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 err="1">
                          <a:effectLst/>
                        </a:rPr>
                        <a:t>Bagshaw</a:t>
                      </a:r>
                      <a:r>
                        <a:rPr lang="en-US" sz="1400" kern="0" spc="-100" dirty="0">
                          <a:effectLst/>
                        </a:rPr>
                        <a:t> and </a:t>
                      </a:r>
                      <a:r>
                        <a:rPr lang="en-US" sz="1400" kern="0" spc="-100" dirty="0" err="1">
                          <a:effectLst/>
                        </a:rPr>
                        <a:t>Bellomo</a:t>
                      </a:r>
                      <a:r>
                        <a:rPr lang="en-US" sz="1400" kern="0" spc="-100" dirty="0">
                          <a:effectLst/>
                        </a:rPr>
                        <a:t>(2008: 2)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 err="1">
                          <a:effectLst/>
                        </a:rPr>
                        <a:t>Petticrew</a:t>
                      </a:r>
                      <a:r>
                        <a:rPr lang="en-US" sz="1400" kern="0" spc="-100" dirty="0">
                          <a:effectLst/>
                        </a:rPr>
                        <a:t> and Roberts(2003: 527)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425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Ⅰ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en-US" altLang="ko-KR" sz="1400" b="1" i="1" u="sng" kern="0" spc="-100" dirty="0" smtClean="0">
                          <a:solidFill>
                            <a:srgbClr val="FF0000"/>
                          </a:solidFill>
                          <a:effectLst/>
                        </a:rPr>
                        <a:t>RCT(Randomized </a:t>
                      </a:r>
                      <a:r>
                        <a:rPr lang="en-US" altLang="ko-KR" sz="1400" b="1" i="1" u="sng" kern="0" spc="-100" dirty="0">
                          <a:solidFill>
                            <a:srgbClr val="FF0000"/>
                          </a:solidFill>
                          <a:effectLst/>
                        </a:rPr>
                        <a:t>Control Trial)</a:t>
                      </a:r>
                      <a:r>
                        <a:rPr lang="ko-KR" altLang="en-US" sz="1400" kern="0" spc="-60">
                          <a:effectLst/>
                        </a:rPr>
                        <a:t>가 적절히 적용된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Ⅱ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en-US" altLang="ko-KR" sz="1400" kern="0" spc="-100" dirty="0" smtClean="0">
                          <a:effectLst/>
                        </a:rPr>
                        <a:t>RCT</a:t>
                      </a:r>
                      <a:r>
                        <a:rPr lang="ko-KR" altLang="en-US" sz="1400" kern="0" spc="-60">
                          <a:effectLst/>
                        </a:rPr>
                        <a:t>가 낮은 수준에서 적용된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Ⅲ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임의화되지 않은 관찰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Ⅳ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임의화되지 않았으나 시간적으로 통제된 연구</a:t>
                      </a:r>
                      <a:endParaRPr lang="ko-KR" altLang="en-US" sz="1400" ker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0" dirty="0">
                          <a:effectLst/>
                        </a:rPr>
                        <a:t>Level </a:t>
                      </a:r>
                      <a:r>
                        <a:rPr lang="en-US" altLang="ko-KR" sz="1400" kern="0" spc="0" dirty="0">
                          <a:effectLst/>
                        </a:rPr>
                        <a:t>Ⅴ</a:t>
                      </a:r>
                      <a:r>
                        <a:rPr lang="en-US" altLang="ko-KR" sz="1400" kern="0" spc="-100" dirty="0">
                          <a:effectLst/>
                        </a:rPr>
                        <a:t>: </a:t>
                      </a:r>
                      <a:r>
                        <a:rPr lang="ko-KR" altLang="en-US" sz="1400" kern="0" spc="-60">
                          <a:effectLst/>
                        </a:rPr>
                        <a:t>통제가 없는 사례 연구</a:t>
                      </a:r>
                      <a:endParaRPr lang="ko-KR" altLang="en-US" sz="14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systematic reviews and meta-analyses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RCTs with definitive results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RCTs with non-definitive results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cohort studies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case control studies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cross-sectional surveys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0" dirty="0">
                          <a:effectLst/>
                        </a:rPr>
                        <a:t>case reports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97280" y="4998994"/>
            <a:ext cx="291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smtClean="0"/>
              <a:t>Nutley </a:t>
            </a:r>
            <a:r>
              <a:rPr lang="ko-KR" altLang="en-US" dirty="0" smtClean="0"/>
              <a:t>et al. (2013: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23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증거기반정책의 유형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181972"/>
              </p:ext>
            </p:extLst>
          </p:nvPr>
        </p:nvGraphicFramePr>
        <p:xfrm>
          <a:off x="1433384" y="2372112"/>
          <a:ext cx="9415849" cy="2322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368"/>
                <a:gridCol w="7463481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구분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의견</a:t>
                      </a:r>
                      <a:r>
                        <a:rPr lang="en-US" altLang="ko-KR" sz="1600" u="none" strike="noStrike" dirty="0">
                          <a:effectLst/>
                        </a:rPr>
                        <a:t>/</a:t>
                      </a:r>
                      <a:r>
                        <a:rPr lang="ko-KR" altLang="en-US" sz="1600" u="none" strike="noStrike">
                          <a:effectLst/>
                        </a:rPr>
                        <a:t>이익기반정책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가장 지배적인 멘탈구조에서 생산된 의견이나 이익에 따라 결정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정책기반증거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결정하는 행위자의 의도에 맞게 이미 증거가 제시되고 결정의 정당화를 위해 증거의 내용들이 주장되는 것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증거기반정책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</a:rPr>
                        <a:t>엄밀성과 포괄성을 가진 증거들이 상호 경쟁하고 소통하는 가운데 정책결정이 이루어짐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증거영향정책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>
                          <a:effectLst/>
                        </a:rPr>
                        <a:t>불확실성을 적극적으로 고려하고 이에 따라 증거의 질적 수준이 제한되는 상황의 의사결정</a:t>
                      </a:r>
                      <a:r>
                        <a:rPr lang="en-US" altLang="ko-KR" sz="1600" u="none" strike="noStrike" dirty="0">
                          <a:effectLst/>
                        </a:rPr>
                        <a:t>. </a:t>
                      </a:r>
                      <a:r>
                        <a:rPr lang="ko-KR" altLang="en-US" sz="1600" u="none" strike="noStrike">
                          <a:effectLst/>
                        </a:rPr>
                        <a:t>증거가 채우지 못하는 공간에 다른 이들과의 지속적인 소통 속에서 구조화되고 창조적으로 구성된 판단이 이를 채움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14150" y="4677718"/>
            <a:ext cx="323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smtClean="0"/>
              <a:t>최영준 </a:t>
            </a:r>
            <a:r>
              <a:rPr lang="ko-KR" altLang="en-US" dirty="0" smtClean="0"/>
              <a:t>외(2016: 251-253)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정책과정에 증거가 왜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정책과정은 </a:t>
            </a:r>
            <a:r>
              <a:rPr lang="ko-KR" altLang="en-US" dirty="0" smtClean="0"/>
              <a:t>정책의 설계</a:t>
            </a:r>
            <a:r>
              <a:rPr lang="en-US" altLang="ko-KR" dirty="0" smtClean="0"/>
              <a:t>(</a:t>
            </a:r>
            <a:r>
              <a:rPr lang="ko-KR" altLang="en-US" smtClean="0"/>
              <a:t>수립</a:t>
            </a:r>
            <a:r>
              <a:rPr lang="en-US" altLang="ko-KR" dirty="0" smtClean="0"/>
              <a:t>)</a:t>
            </a:r>
            <a:r>
              <a:rPr lang="ko-KR" altLang="en-US" smtClean="0"/>
              <a:t>와 </a:t>
            </a:r>
            <a:r>
              <a:rPr lang="ko-KR" altLang="en-US" dirty="0" smtClean="0"/>
              <a:t>집행</a:t>
            </a:r>
            <a:r>
              <a:rPr lang="en-US" altLang="ko-KR" dirty="0" smtClean="0"/>
              <a:t>, </a:t>
            </a:r>
            <a:r>
              <a:rPr lang="ko-KR" altLang="en-US" smtClean="0"/>
              <a:t>평가 및 환류로 구성됨</a:t>
            </a:r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ko-KR" altLang="en-US" dirty="0" smtClean="0"/>
              <a:t>정책</a:t>
            </a:r>
            <a:r>
              <a:rPr lang="ko-KR" altLang="en-US" dirty="0" smtClean="0"/>
              <a:t>과정은 </a:t>
            </a:r>
            <a:r>
              <a:rPr lang="ko-KR" altLang="en-US" dirty="0" smtClean="0"/>
              <a:t>의사결정의 과정으로서 </a:t>
            </a:r>
            <a:r>
              <a:rPr lang="ko-KR" altLang="en-US" dirty="0" smtClean="0"/>
              <a:t>정책적 의사결정은 </a:t>
            </a:r>
            <a:r>
              <a:rPr lang="ko-KR" altLang="en-US" dirty="0" smtClean="0"/>
              <a:t>크게 두 </a:t>
            </a:r>
            <a:r>
              <a:rPr lang="ko-KR" altLang="en-US" dirty="0" smtClean="0"/>
              <a:t>가지 철학에 기초함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규범주의 철학</a:t>
            </a:r>
            <a:r>
              <a:rPr lang="en-US" altLang="ko-KR" dirty="0" smtClean="0"/>
              <a:t>: </a:t>
            </a:r>
            <a:r>
              <a:rPr lang="ko-KR" altLang="en-US" smtClean="0"/>
              <a:t>가치나 이념과 </a:t>
            </a:r>
            <a:r>
              <a:rPr lang="ko-KR" altLang="en-US" smtClean="0"/>
              <a:t>같은 </a:t>
            </a:r>
            <a:r>
              <a:rPr lang="ko-KR" altLang="en-US" smtClean="0">
                <a:solidFill>
                  <a:schemeClr val="tx1"/>
                </a:solidFill>
              </a:rPr>
              <a:t>형이상학적 규범에 </a:t>
            </a:r>
            <a:r>
              <a:rPr lang="ko-KR" altLang="en-US" smtClean="0"/>
              <a:t>의한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실증주의 철학</a:t>
            </a:r>
            <a:r>
              <a:rPr lang="en-US" altLang="ko-KR" dirty="0" smtClean="0"/>
              <a:t>: </a:t>
            </a:r>
            <a:r>
              <a:rPr lang="ko-KR" altLang="en-US" smtClean="0"/>
              <a:t>구체적인 </a:t>
            </a:r>
            <a:r>
              <a:rPr lang="ko-KR" altLang="en-US" dirty="0" smtClean="0">
                <a:solidFill>
                  <a:schemeClr val="tx1"/>
                </a:solidFill>
              </a:rPr>
              <a:t>실증적 증거에 </a:t>
            </a:r>
            <a:r>
              <a:rPr lang="ko-KR" altLang="en-US" dirty="0" smtClean="0"/>
              <a:t>의한 결정</a:t>
            </a:r>
            <a:endParaRPr lang="en-US" altLang="ko-KR" dirty="0" smtClean="0"/>
          </a:p>
          <a:p>
            <a:r>
              <a:rPr lang="ko-KR" altLang="en-US" dirty="0" smtClean="0"/>
              <a:t>규범주의에 기초한 의사결정의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규범주의적 의사결정에서는 구체적인 이유나 증거가 크게 중요하지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것은 윤리적 의사결정</a:t>
            </a:r>
            <a:r>
              <a:rPr lang="en-US" altLang="ko-KR" dirty="0" smtClean="0"/>
              <a:t>, </a:t>
            </a:r>
            <a:r>
              <a:rPr lang="ko-KR" altLang="en-US" smtClean="0"/>
              <a:t>정치적 의사결정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정보공개는 민주 정부가 지향해야 하는 투명성 가치를 증진시키므로 당연히 해야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의사결정이 부정적 결과</a:t>
            </a:r>
            <a:r>
              <a:rPr lang="en-US" altLang="ko-KR" dirty="0" smtClean="0"/>
              <a:t>(</a:t>
            </a:r>
            <a:r>
              <a:rPr lang="ko-KR" altLang="en-US" smtClean="0"/>
              <a:t>예를 들어 정책실패</a:t>
            </a:r>
            <a:r>
              <a:rPr lang="en-US" altLang="ko-KR" dirty="0" smtClean="0"/>
              <a:t>)</a:t>
            </a:r>
            <a:r>
              <a:rPr lang="ko-KR" altLang="en-US" smtClean="0"/>
              <a:t>를 가져오더라도 이는 고려 대상이 아님</a:t>
            </a:r>
            <a:endParaRPr lang="en-US" altLang="ko-KR" dirty="0" smtClean="0"/>
          </a:p>
          <a:p>
            <a:r>
              <a:rPr lang="ko-KR" altLang="en-US" dirty="0" smtClean="0"/>
              <a:t>실증주의적 의사결정은 결과를 고려하는 것이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정책적 의사결정에는 합리적 이유가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실증적 증거는 의사결정에 합리적 정당성을 부여함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것이 비용편익분석</a:t>
            </a:r>
            <a:r>
              <a:rPr lang="en-US" altLang="ko-KR" dirty="0" smtClean="0"/>
              <a:t>, </a:t>
            </a:r>
            <a:r>
              <a:rPr lang="ko-KR" altLang="en-US" smtClean="0"/>
              <a:t>비용효과성분석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미래가치의 현재화를 통해 미래 발생 가능한 비용과 편익을 계산하여 </a:t>
            </a:r>
            <a:r>
              <a:rPr lang="ko-KR" altLang="en-US" dirty="0" err="1" smtClean="0"/>
              <a:t>비용편익비에</a:t>
            </a:r>
            <a:r>
              <a:rPr lang="ko-KR" altLang="en-US" dirty="0" smtClean="0"/>
              <a:t> 근거하여 의사결정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1346-B6B2-49B5-B221-63BC424B49D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6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증거에 기초한 의사결정이 성공을 담보하는가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때로는 직관에 의한 의사결정이 보다 바람직한 결과를 가져오기도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 케인즈의 </a:t>
            </a:r>
            <a:r>
              <a:rPr lang="en-US" altLang="ko-KR" dirty="0" smtClean="0"/>
              <a:t>animal spirit: </a:t>
            </a:r>
            <a:r>
              <a:rPr lang="ko-KR" altLang="en-US" smtClean="0"/>
              <a:t>주식이나 복권 당첨</a:t>
            </a:r>
            <a:endParaRPr lang="en-US" altLang="ko-KR" dirty="0" smtClean="0"/>
          </a:p>
          <a:p>
            <a:r>
              <a:rPr lang="ko-KR" altLang="en-US" dirty="0" smtClean="0"/>
              <a:t>불완전한 증거에 의한 결정이 부정적 결과로 이어질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완벽한 증거를 만드는 것이 불가능하다면 증거에 의한 의사결정은 근본적 한계</a:t>
            </a:r>
            <a:endParaRPr lang="en-US" altLang="ko-KR" dirty="0" smtClean="0"/>
          </a:p>
          <a:p>
            <a:r>
              <a:rPr lang="ko-KR" altLang="en-US" dirty="0"/>
              <a:t>증거에 기초한 결정은 의사결정의 실패 확률을 </a:t>
            </a:r>
            <a:r>
              <a:rPr lang="ko-KR" altLang="en-US" dirty="0" smtClean="0"/>
              <a:t>낮추는 것</a:t>
            </a:r>
            <a:endParaRPr lang="ko-KR" altLang="en-US" dirty="0"/>
          </a:p>
          <a:p>
            <a:pPr lvl="1"/>
            <a:r>
              <a:rPr lang="ko-KR" altLang="en-US" dirty="0" smtClean="0"/>
              <a:t>의사결정은 </a:t>
            </a:r>
            <a:r>
              <a:rPr lang="ko-KR" altLang="en-US" dirty="0"/>
              <a:t>미래를 대상으로 하기 때문에 확률에 근거하는 것이 오류 가능성을 최소화시킴</a:t>
            </a:r>
            <a:endParaRPr lang="en-US" altLang="ko-KR" dirty="0"/>
          </a:p>
          <a:p>
            <a:pPr lvl="1"/>
            <a:r>
              <a:rPr lang="ko-KR" altLang="en-US" dirty="0" smtClean="0"/>
              <a:t>확률적 </a:t>
            </a:r>
            <a:r>
              <a:rPr lang="ko-KR" altLang="en-US" dirty="0"/>
              <a:t>결정이기 때문에 오류가 없을 수는 없지만 최소화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민주적 의사결정에서 적절한 증거는 소통 및 설득의 수단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물론 이 경우에도 상반된 증거가 제시되거나 증거에 대한 합의가 이루어지지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 신고리 </a:t>
            </a:r>
            <a:r>
              <a:rPr lang="en-US" altLang="ko-KR" dirty="0" smtClean="0"/>
              <a:t>56</a:t>
            </a:r>
            <a:r>
              <a:rPr lang="ko-KR" altLang="en-US" smtClean="0"/>
              <a:t>호기 공론화위원회 사례</a:t>
            </a:r>
            <a:endParaRPr lang="ko-KR" altLang="en-US" dirty="0"/>
          </a:p>
          <a:p>
            <a:r>
              <a:rPr lang="ko-KR" altLang="en-US" dirty="0" smtClean="0"/>
              <a:t>증거기반정책은 만병통치약이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정책실패의 확률을 낮추는 노력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증거기반정책의 실현과정에서 정책의 성공을 위해 어떤 노력을 기울여야 하는지 고민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증거기반정책의 유용성은 증거 자체보다 증거를 발견하려는 과정에서 찾아야 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규범이나 직관적 요소가 보완적으로 활용될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159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3618</Words>
  <Application>Microsoft Office PowerPoint</Application>
  <PresentationFormat>와이드스크린</PresentationFormat>
  <Paragraphs>513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맑은 고딕</vt:lpstr>
      <vt:lpstr>바탕</vt:lpstr>
      <vt:lpstr>함초롬돋움</vt:lpstr>
      <vt:lpstr>함초롬바탕</vt:lpstr>
      <vt:lpstr>휴먼명조</vt:lpstr>
      <vt:lpstr>Calibri</vt:lpstr>
      <vt:lpstr>Calibri Light</vt:lpstr>
      <vt:lpstr>Cambria Math</vt:lpstr>
      <vt:lpstr>Wingdings</vt:lpstr>
      <vt:lpstr>추억</vt:lpstr>
      <vt:lpstr>증거기반정책: 이론과 실제</vt:lpstr>
      <vt:lpstr>목차</vt:lpstr>
      <vt:lpstr>증거기반정책  이론적 논의</vt:lpstr>
      <vt:lpstr>증거기반정책이란 무엇인가?</vt:lpstr>
      <vt:lpstr>증거의 유형</vt:lpstr>
      <vt:lpstr>증거의 위계(hierarchy of evidence)</vt:lpstr>
      <vt:lpstr>증거기반정책의 유형</vt:lpstr>
      <vt:lpstr>정책과정에 증거가 왜 중요한가?</vt:lpstr>
      <vt:lpstr>증거에 기초한 의사결정이 성공을 담보하는가?</vt:lpstr>
      <vt:lpstr>증거기반정책 성공을 위한 주요변수 </vt:lpstr>
      <vt:lpstr>증거의 질(quality of evidence)</vt:lpstr>
      <vt:lpstr>증거의 위계(hierarchy of evidence)</vt:lpstr>
      <vt:lpstr>기반역량</vt:lpstr>
      <vt:lpstr>정치행정적 맥락</vt:lpstr>
      <vt:lpstr>주요국의 증거기반정책</vt:lpstr>
      <vt:lpstr>주요국의 증거기반정책: 영국 </vt:lpstr>
      <vt:lpstr>주요국의 증거기반정책: 영국</vt:lpstr>
      <vt:lpstr>주요국의 증거기반정책: 영국</vt:lpstr>
      <vt:lpstr>주요국의 증거기반정책: 미국</vt:lpstr>
      <vt:lpstr>주요국의 증거기반정책: 미국</vt:lpstr>
      <vt:lpstr>주요국의 증거기반정책: 미국</vt:lpstr>
      <vt:lpstr>주요국의 증거기반정책: 미국</vt:lpstr>
      <vt:lpstr>증거기반정책 국내사례 1: 통계기반정책평가</vt:lpstr>
      <vt:lpstr>통계기반정책평가제도의 의의</vt:lpstr>
      <vt:lpstr>통계기반정책평가의 과정</vt:lpstr>
      <vt:lpstr>통계기반정책평가 관련 행위자 및 기능</vt:lpstr>
      <vt:lpstr>통계기반정책평가 10년의 성과</vt:lpstr>
      <vt:lpstr>통계기반정책평가 10년의 성과</vt:lpstr>
      <vt:lpstr>통계기반정책평가제도의 문제</vt:lpstr>
      <vt:lpstr>통계기반정책평가제도 변화 방향</vt:lpstr>
      <vt:lpstr>증거기반정책 국내사례 2: 데이터기반행정</vt:lpstr>
      <vt:lpstr>데이터기반행정의 의의</vt:lpstr>
      <vt:lpstr>데이터기반행정의 의의</vt:lpstr>
      <vt:lpstr>데이터기반행정의 의의</vt:lpstr>
      <vt:lpstr>데이터기반행정의 제약조건</vt:lpstr>
      <vt:lpstr>데이터기반행정의 제약조건</vt:lpstr>
      <vt:lpstr>데이터기반행정의 제약조건</vt:lpstr>
      <vt:lpstr>데이터기반행정의 제약조건</vt:lpstr>
      <vt:lpstr>데이터기반행정의 제약조건</vt:lpstr>
      <vt:lpstr>데이터기반행정의 제약조건</vt:lpstr>
      <vt:lpstr>데이터기반행정의 제약조건</vt:lpstr>
      <vt:lpstr>증거기반정책의 미래</vt:lpstr>
      <vt:lpstr>통계기반정책평가제도의 방향성</vt:lpstr>
      <vt:lpstr>통계기반정책평가제도의 방향성</vt:lpstr>
      <vt:lpstr>데이터기반행정의 방향성: 데이터법</vt:lpstr>
      <vt:lpstr>데이터기반행정의 방향성: 데이터 거버넌스</vt:lpstr>
      <vt:lpstr>데이터기반행정의 방향성: 데이터 거버넌스</vt:lpstr>
      <vt:lpstr>데이터기반행정의 방향성: 데이터 분석센터</vt:lpstr>
      <vt:lpstr>데이터기반행정의 방향성: 데이터 분석센터</vt:lpstr>
      <vt:lpstr>데이터기반행정의 방향성: 데이터 분석센터</vt:lpstr>
      <vt:lpstr>감사합니다!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증거기반정책: 이론과 실제</dc:title>
  <dc:creator>윤건-내부</dc:creator>
  <cp:lastModifiedBy>윤건-내부</cp:lastModifiedBy>
  <cp:revision>18</cp:revision>
  <dcterms:created xsi:type="dcterms:W3CDTF">2019-09-24T01:32:18Z</dcterms:created>
  <dcterms:modified xsi:type="dcterms:W3CDTF">2019-09-24T04:16:47Z</dcterms:modified>
</cp:coreProperties>
</file>