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5"/>
  </p:notesMasterIdLst>
  <p:sldIdLst>
    <p:sldId id="353" r:id="rId2"/>
    <p:sldId id="265" r:id="rId3"/>
    <p:sldId id="313" r:id="rId4"/>
    <p:sldId id="354" r:id="rId5"/>
    <p:sldId id="344" r:id="rId6"/>
    <p:sldId id="359" r:id="rId7"/>
    <p:sldId id="337" r:id="rId8"/>
    <p:sldId id="355" r:id="rId9"/>
    <p:sldId id="356" r:id="rId10"/>
    <p:sldId id="345" r:id="rId11"/>
    <p:sldId id="357" r:id="rId12"/>
    <p:sldId id="351" r:id="rId13"/>
    <p:sldId id="3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127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ungwonkang/OneDrive/work_2017/0000Bigdata/BigdataEnvEssay/Mi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ungwonkang/OneDrive/work_2017/0000Bigdata/BigdataEnvEssay/Mi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ungwonkang/OneDrive/work_2017/0000Bigdata/BigdataEnvEssay/Mi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ungwonkang/OneDrive/work_2017/0000Bigdata/BigdataEnvEssay/Mi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ungwonkang/OneDrive/work_2017/0000Bigdata/BigdataEnvEssay/Mi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방법론 분포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시트3!$J$33</c:f>
              <c:strCache>
                <c:ptCount val="1"/>
                <c:pt idx="0">
                  <c:v>R.M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시트3!$I$34:$I$43</c:f>
              <c:strCache>
                <c:ptCount val="10"/>
                <c:pt idx="0">
                  <c:v>Lit</c:v>
                </c:pt>
                <c:pt idx="1">
                  <c:v>STATANAL</c:v>
                </c:pt>
                <c:pt idx="2">
                  <c:v>Survey</c:v>
                </c:pt>
                <c:pt idx="3">
                  <c:v>Modeling</c:v>
                </c:pt>
                <c:pt idx="4">
                  <c:v>Case</c:v>
                </c:pt>
                <c:pt idx="5">
                  <c:v>Index</c:v>
                </c:pt>
                <c:pt idx="6">
                  <c:v>SampleStats</c:v>
                </c:pt>
                <c:pt idx="7">
                  <c:v>Measure</c:v>
                </c:pt>
                <c:pt idx="8">
                  <c:v>Scenario</c:v>
                </c:pt>
                <c:pt idx="9">
                  <c:v>TextMining</c:v>
                </c:pt>
              </c:strCache>
            </c:strRef>
          </c:cat>
          <c:val>
            <c:numRef>
              <c:f>시트3!$J$34:$J$43</c:f>
              <c:numCache>
                <c:formatCode>General</c:formatCode>
                <c:ptCount val="10"/>
                <c:pt idx="0">
                  <c:v>0.308</c:v>
                </c:pt>
                <c:pt idx="1">
                  <c:v>0.242</c:v>
                </c:pt>
                <c:pt idx="2">
                  <c:v>0.187</c:v>
                </c:pt>
                <c:pt idx="3">
                  <c:v>0.088</c:v>
                </c:pt>
                <c:pt idx="4">
                  <c:v>0.055</c:v>
                </c:pt>
                <c:pt idx="5">
                  <c:v>0.033</c:v>
                </c:pt>
                <c:pt idx="6">
                  <c:v>0.033</c:v>
                </c:pt>
                <c:pt idx="7">
                  <c:v>0.022</c:v>
                </c:pt>
                <c:pt idx="8">
                  <c:v>0.022</c:v>
                </c:pt>
                <c:pt idx="9">
                  <c:v>0.011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3231088"/>
        <c:axId val="1613231616"/>
      </c:barChart>
      <c:catAx>
        <c:axId val="161323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3231616"/>
        <c:crosses val="autoZero"/>
        <c:auto val="1"/>
        <c:lblAlgn val="ctr"/>
        <c:lblOffset val="100"/>
        <c:noMultiLvlLbl val="0"/>
      </c:catAx>
      <c:valAx>
        <c:axId val="161323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323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논문 방법론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시트3!$J$33</c:f>
              <c:strCache>
                <c:ptCount val="1"/>
                <c:pt idx="0">
                  <c:v>R.M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시트3!$I$34:$I$43</c:f>
              <c:strCache>
                <c:ptCount val="10"/>
                <c:pt idx="0">
                  <c:v>Lit</c:v>
                </c:pt>
                <c:pt idx="1">
                  <c:v>STATANAL</c:v>
                </c:pt>
                <c:pt idx="2">
                  <c:v>Survey</c:v>
                </c:pt>
                <c:pt idx="3">
                  <c:v>Modeling</c:v>
                </c:pt>
                <c:pt idx="4">
                  <c:v>Case</c:v>
                </c:pt>
                <c:pt idx="5">
                  <c:v>Index</c:v>
                </c:pt>
                <c:pt idx="6">
                  <c:v>SampleStats</c:v>
                </c:pt>
                <c:pt idx="7">
                  <c:v>Measure</c:v>
                </c:pt>
                <c:pt idx="8">
                  <c:v>Scenario</c:v>
                </c:pt>
                <c:pt idx="9">
                  <c:v>TextMining</c:v>
                </c:pt>
              </c:strCache>
            </c:strRef>
          </c:cat>
          <c:val>
            <c:numRef>
              <c:f>시트3!$J$34:$J$43</c:f>
              <c:numCache>
                <c:formatCode>General</c:formatCode>
                <c:ptCount val="10"/>
                <c:pt idx="0">
                  <c:v>0.308</c:v>
                </c:pt>
                <c:pt idx="1">
                  <c:v>0.242</c:v>
                </c:pt>
                <c:pt idx="2">
                  <c:v>0.187</c:v>
                </c:pt>
                <c:pt idx="3">
                  <c:v>0.088</c:v>
                </c:pt>
                <c:pt idx="4">
                  <c:v>0.055</c:v>
                </c:pt>
                <c:pt idx="5">
                  <c:v>0.033</c:v>
                </c:pt>
                <c:pt idx="6">
                  <c:v>0.033</c:v>
                </c:pt>
                <c:pt idx="7">
                  <c:v>0.022</c:v>
                </c:pt>
                <c:pt idx="8">
                  <c:v>0.022</c:v>
                </c:pt>
                <c:pt idx="9">
                  <c:v>0.011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4643360"/>
        <c:axId val="1614646112"/>
      </c:barChart>
      <c:catAx>
        <c:axId val="1614643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4646112"/>
        <c:crosses val="autoZero"/>
        <c:auto val="1"/>
        <c:lblAlgn val="ctr"/>
        <c:lblOffset val="100"/>
        <c:noMultiLvlLbl val="0"/>
      </c:catAx>
      <c:valAx>
        <c:axId val="1614646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464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보고서 방법론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시트3!$B$45</c:f>
              <c:strCache>
                <c:ptCount val="1"/>
                <c:pt idx="0">
                  <c:v>R.M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시트3!$A$46:$A$58</c:f>
              <c:strCache>
                <c:ptCount val="13"/>
                <c:pt idx="0">
                  <c:v>Lit</c:v>
                </c:pt>
                <c:pt idx="1">
                  <c:v>STATANAL</c:v>
                </c:pt>
                <c:pt idx="2">
                  <c:v>Modeling</c:v>
                </c:pt>
                <c:pt idx="3">
                  <c:v>SampleStats</c:v>
                </c:pt>
                <c:pt idx="4">
                  <c:v>Case</c:v>
                </c:pt>
                <c:pt idx="5">
                  <c:v>Index</c:v>
                </c:pt>
                <c:pt idx="6">
                  <c:v>Survey</c:v>
                </c:pt>
                <c:pt idx="7">
                  <c:v>Scenario</c:v>
                </c:pt>
                <c:pt idx="8">
                  <c:v>DB</c:v>
                </c:pt>
                <c:pt idx="9">
                  <c:v>TextMining</c:v>
                </c:pt>
                <c:pt idx="10">
                  <c:v>Record</c:v>
                </c:pt>
                <c:pt idx="11">
                  <c:v>SystemAnal</c:v>
                </c:pt>
                <c:pt idx="12">
                  <c:v>SpecialCouncil</c:v>
                </c:pt>
              </c:strCache>
            </c:strRef>
          </c:cat>
          <c:val>
            <c:numRef>
              <c:f>시트3!$B$46:$B$58</c:f>
              <c:numCache>
                <c:formatCode>General</c:formatCode>
                <c:ptCount val="13"/>
                <c:pt idx="0">
                  <c:v>0.346</c:v>
                </c:pt>
                <c:pt idx="1">
                  <c:v>0.121</c:v>
                </c:pt>
                <c:pt idx="2">
                  <c:v>0.112</c:v>
                </c:pt>
                <c:pt idx="3">
                  <c:v>0.084</c:v>
                </c:pt>
                <c:pt idx="4">
                  <c:v>0.065</c:v>
                </c:pt>
                <c:pt idx="5">
                  <c:v>0.065</c:v>
                </c:pt>
                <c:pt idx="6">
                  <c:v>0.056</c:v>
                </c:pt>
                <c:pt idx="7">
                  <c:v>0.047</c:v>
                </c:pt>
                <c:pt idx="8">
                  <c:v>0.028</c:v>
                </c:pt>
                <c:pt idx="9">
                  <c:v>0.028</c:v>
                </c:pt>
                <c:pt idx="10">
                  <c:v>0.019</c:v>
                </c:pt>
                <c:pt idx="11">
                  <c:v>0.019</c:v>
                </c:pt>
                <c:pt idx="12">
                  <c:v>0.009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4667600"/>
        <c:axId val="1614670352"/>
      </c:barChart>
      <c:catAx>
        <c:axId val="161466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4670352"/>
        <c:crosses val="autoZero"/>
        <c:auto val="1"/>
        <c:lblAlgn val="ctr"/>
        <c:lblOffset val="100"/>
        <c:noMultiLvlLbl val="0"/>
      </c:catAx>
      <c:valAx>
        <c:axId val="161467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466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 altLang="en-US"/>
              <a:t>부문별</a:t>
            </a:r>
            <a:r>
              <a:rPr lang="en-US" altLang="ko-KR"/>
              <a:t>:</a:t>
            </a:r>
            <a:r>
              <a:rPr lang="ko-KR" altLang="en-US"/>
              <a:t> 논문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시트1!$B$29</c:f>
              <c:strCache>
                <c:ptCount val="1"/>
                <c:pt idx="0">
                  <c:v>측정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시트1!$A$30:$A$33</c:f>
              <c:strCache>
                <c:ptCount val="4"/>
                <c:pt idx="0">
                  <c:v>기후대기</c:v>
                </c:pt>
                <c:pt idx="1">
                  <c:v>기타</c:v>
                </c:pt>
                <c:pt idx="2">
                  <c:v>자연</c:v>
                </c:pt>
                <c:pt idx="3">
                  <c:v>상하수도수질</c:v>
                </c:pt>
              </c:strCache>
            </c:strRef>
          </c:cat>
          <c:val>
            <c:numRef>
              <c:f>시트1!$B$30:$B$33</c:f>
              <c:numCache>
                <c:formatCode>General</c:formatCode>
                <c:ptCount val="4"/>
                <c:pt idx="0">
                  <c:v>0.027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시트1!$C$29</c:f>
              <c:strCache>
                <c:ptCount val="1"/>
                <c:pt idx="0">
                  <c:v>모델링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시트1!$A$30:$A$33</c:f>
              <c:strCache>
                <c:ptCount val="4"/>
                <c:pt idx="0">
                  <c:v>기후대기</c:v>
                </c:pt>
                <c:pt idx="1">
                  <c:v>기타</c:v>
                </c:pt>
                <c:pt idx="2">
                  <c:v>자연</c:v>
                </c:pt>
                <c:pt idx="3">
                  <c:v>상하수도수질</c:v>
                </c:pt>
              </c:strCache>
            </c:strRef>
          </c:cat>
          <c:val>
            <c:numRef>
              <c:f>시트1!$C$30:$C$33</c:f>
              <c:numCache>
                <c:formatCode>General</c:formatCode>
                <c:ptCount val="4"/>
                <c:pt idx="0">
                  <c:v>0.162</c:v>
                </c:pt>
                <c:pt idx="1">
                  <c:v>0.048</c:v>
                </c:pt>
                <c:pt idx="2">
                  <c:v>0.077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시트1!$D$29</c:f>
              <c:strCache>
                <c:ptCount val="1"/>
                <c:pt idx="0">
                  <c:v>시나리오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시트1!$A$30:$A$33</c:f>
              <c:strCache>
                <c:ptCount val="4"/>
                <c:pt idx="0">
                  <c:v>기후대기</c:v>
                </c:pt>
                <c:pt idx="1">
                  <c:v>기타</c:v>
                </c:pt>
                <c:pt idx="2">
                  <c:v>자연</c:v>
                </c:pt>
                <c:pt idx="3">
                  <c:v>상하수도수질</c:v>
                </c:pt>
              </c:strCache>
            </c:strRef>
          </c:cat>
          <c:val>
            <c:numRef>
              <c:f>시트1!$D$30:$D$33</c:f>
              <c:numCache>
                <c:formatCode>General</c:formatCode>
                <c:ptCount val="4"/>
                <c:pt idx="0">
                  <c:v>0.054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3"/>
          <c:order val="3"/>
          <c:tx>
            <c:strRef>
              <c:f>시트1!$E$29</c:f>
              <c:strCache>
                <c:ptCount val="1"/>
                <c:pt idx="0">
                  <c:v>통계분석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시트1!$A$30:$A$33</c:f>
              <c:strCache>
                <c:ptCount val="4"/>
                <c:pt idx="0">
                  <c:v>기후대기</c:v>
                </c:pt>
                <c:pt idx="1">
                  <c:v>기타</c:v>
                </c:pt>
                <c:pt idx="2">
                  <c:v>자연</c:v>
                </c:pt>
                <c:pt idx="3">
                  <c:v>상하수도수질</c:v>
                </c:pt>
              </c:strCache>
            </c:strRef>
          </c:cat>
          <c:val>
            <c:numRef>
              <c:f>시트1!$E$30:$E$33</c:f>
              <c:numCache>
                <c:formatCode>General</c:formatCode>
                <c:ptCount val="4"/>
                <c:pt idx="0">
                  <c:v>0.135</c:v>
                </c:pt>
                <c:pt idx="1">
                  <c:v>0.333</c:v>
                </c:pt>
                <c:pt idx="2">
                  <c:v>0.231</c:v>
                </c:pt>
                <c:pt idx="3">
                  <c:v>0.429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4716000"/>
        <c:axId val="1614718752"/>
      </c:barChart>
      <c:catAx>
        <c:axId val="161471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4718752"/>
        <c:crosses val="autoZero"/>
        <c:auto val="1"/>
        <c:lblAlgn val="ctr"/>
        <c:lblOffset val="100"/>
        <c:noMultiLvlLbl val="0"/>
      </c:catAx>
      <c:valAx>
        <c:axId val="161471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471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/>
              <a:t>기능별</a:t>
            </a:r>
            <a:r>
              <a:rPr lang="en-US"/>
              <a:t>:</a:t>
            </a:r>
            <a:r>
              <a:rPr lang="ko-KR"/>
              <a:t> 논문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시트1!$B$36</c:f>
              <c:strCache>
                <c:ptCount val="1"/>
                <c:pt idx="0">
                  <c:v>측정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시트1!$A$37:$A$40</c:f>
              <c:strCache>
                <c:ptCount val="4"/>
                <c:pt idx="0">
                  <c:v>처리</c:v>
                </c:pt>
                <c:pt idx="1">
                  <c:v>억제</c:v>
                </c:pt>
                <c:pt idx="2">
                  <c:v>지원</c:v>
                </c:pt>
                <c:pt idx="3">
                  <c:v>예방</c:v>
                </c:pt>
              </c:strCache>
            </c:strRef>
          </c:cat>
          <c:val>
            <c:numRef>
              <c:f>시트1!$B$37:$B$40</c:f>
              <c:numCache>
                <c:formatCode>General</c:formatCode>
                <c:ptCount val="4"/>
                <c:pt idx="0">
                  <c:v>0.077</c:v>
                </c:pt>
                <c:pt idx="1">
                  <c:v>0.03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시트1!$C$36</c:f>
              <c:strCache>
                <c:ptCount val="1"/>
                <c:pt idx="0">
                  <c:v>모델링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시트1!$A$37:$A$40</c:f>
              <c:strCache>
                <c:ptCount val="4"/>
                <c:pt idx="0">
                  <c:v>처리</c:v>
                </c:pt>
                <c:pt idx="1">
                  <c:v>억제</c:v>
                </c:pt>
                <c:pt idx="2">
                  <c:v>지원</c:v>
                </c:pt>
                <c:pt idx="3">
                  <c:v>예방</c:v>
                </c:pt>
              </c:strCache>
            </c:strRef>
          </c:cat>
          <c:val>
            <c:numRef>
              <c:f>시트1!$C$37:$C$40</c:f>
              <c:numCache>
                <c:formatCode>General</c:formatCode>
                <c:ptCount val="4"/>
                <c:pt idx="0">
                  <c:v>0.077</c:v>
                </c:pt>
                <c:pt idx="1">
                  <c:v>0.121</c:v>
                </c:pt>
                <c:pt idx="2">
                  <c:v>0.053</c:v>
                </c:pt>
                <c:pt idx="3">
                  <c:v>0.143</c:v>
                </c:pt>
              </c:numCache>
            </c:numRef>
          </c:val>
        </c:ser>
        <c:ser>
          <c:idx val="2"/>
          <c:order val="2"/>
          <c:tx>
            <c:strRef>
              <c:f>시트1!$D$36</c:f>
              <c:strCache>
                <c:ptCount val="1"/>
                <c:pt idx="0">
                  <c:v>시나리오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시트1!$A$37:$A$40</c:f>
              <c:strCache>
                <c:ptCount val="4"/>
                <c:pt idx="0">
                  <c:v>처리</c:v>
                </c:pt>
                <c:pt idx="1">
                  <c:v>억제</c:v>
                </c:pt>
                <c:pt idx="2">
                  <c:v>지원</c:v>
                </c:pt>
                <c:pt idx="3">
                  <c:v>예방</c:v>
                </c:pt>
              </c:strCache>
            </c:strRef>
          </c:cat>
          <c:val>
            <c:numRef>
              <c:f>시트1!$D$37:$D$40</c:f>
              <c:numCache>
                <c:formatCode>General</c:formatCode>
                <c:ptCount val="4"/>
                <c:pt idx="0">
                  <c:v>0.0</c:v>
                </c:pt>
                <c:pt idx="1">
                  <c:v>0.061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3"/>
          <c:order val="3"/>
          <c:tx>
            <c:strRef>
              <c:f>시트1!$E$36</c:f>
              <c:strCache>
                <c:ptCount val="1"/>
                <c:pt idx="0">
                  <c:v>통계분석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시트1!$A$37:$A$40</c:f>
              <c:strCache>
                <c:ptCount val="4"/>
                <c:pt idx="0">
                  <c:v>처리</c:v>
                </c:pt>
                <c:pt idx="1">
                  <c:v>억제</c:v>
                </c:pt>
                <c:pt idx="2">
                  <c:v>지원</c:v>
                </c:pt>
                <c:pt idx="3">
                  <c:v>예방</c:v>
                </c:pt>
              </c:strCache>
            </c:strRef>
          </c:cat>
          <c:val>
            <c:numRef>
              <c:f>시트1!$E$37:$E$40</c:f>
              <c:numCache>
                <c:formatCode>General</c:formatCode>
                <c:ptCount val="4"/>
                <c:pt idx="0">
                  <c:v>0.308</c:v>
                </c:pt>
                <c:pt idx="1">
                  <c:v>0.242</c:v>
                </c:pt>
                <c:pt idx="2">
                  <c:v>0.263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4749616"/>
        <c:axId val="1614752368"/>
      </c:barChart>
      <c:catAx>
        <c:axId val="161474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4752368"/>
        <c:crosses val="autoZero"/>
        <c:auto val="1"/>
        <c:lblAlgn val="ctr"/>
        <c:lblOffset val="100"/>
        <c:noMultiLvlLbl val="0"/>
      </c:catAx>
      <c:valAx>
        <c:axId val="161475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474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6T16:27:40.131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A0A6E-4663-B348-AECB-A8F6C4E0942D}" type="datetimeFigureOut">
              <a:rPr kumimoji="1" lang="ko-KR" altLang="en-US" smtClean="0"/>
              <a:t>2017. 7. 26.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2017. 7. 26.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Bigdata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연구방법론 </a:t>
            </a:r>
            <a:r>
              <a:rPr kumimoji="1" lang="ko-KR" altLang="en-US" dirty="0" smtClean="0"/>
              <a:t>활용방안</a:t>
            </a:r>
            <a:endParaRPr kumimoji="1" lang="ko-KR" altLang="en-US" dirty="0"/>
          </a:p>
        </p:txBody>
      </p:sp>
      <p:sp>
        <p:nvSpPr>
          <p:cNvPr id="6" name="부제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2017.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7.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25</a:t>
            </a:r>
            <a:endParaRPr kumimoji="1" lang="en-US" altLang="ko-KR" dirty="0"/>
          </a:p>
          <a:p>
            <a:r>
              <a:rPr kumimoji="1" lang="en-US" altLang="ko-KR" dirty="0"/>
              <a:t>KEI </a:t>
            </a:r>
          </a:p>
          <a:p>
            <a:r>
              <a:rPr kumimoji="1" lang="ko-KR" altLang="en-US" dirty="0"/>
              <a:t>강성원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 부문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기능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정량연구 비중이 유사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0242" y="1690688"/>
            <a:ext cx="11013558" cy="1307693"/>
          </a:xfrm>
        </p:spPr>
        <p:txBody>
          <a:bodyPr>
            <a:normAutofit fontScale="62500" lnSpcReduction="20000"/>
          </a:bodyPr>
          <a:lstStyle/>
          <a:p>
            <a:r>
              <a:rPr kumimoji="1" lang="ko-KR" altLang="en-US" dirty="0" smtClean="0"/>
              <a:t>부문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상하수도수질</a:t>
            </a:r>
            <a:r>
              <a:rPr kumimoji="1" lang="en-US" altLang="ko-KR" dirty="0" smtClean="0"/>
              <a:t>(42.9%),</a:t>
            </a:r>
            <a:r>
              <a:rPr kumimoji="1" lang="ko-KR" altLang="en-US" dirty="0" smtClean="0"/>
              <a:t> 기타</a:t>
            </a:r>
            <a:r>
              <a:rPr kumimoji="1" lang="en-US" altLang="ko-KR" dirty="0" smtClean="0"/>
              <a:t>(38.1%),</a:t>
            </a:r>
            <a:r>
              <a:rPr kumimoji="1" lang="ko-KR" altLang="en-US" dirty="0" smtClean="0"/>
              <a:t> 기후대기</a:t>
            </a:r>
            <a:r>
              <a:rPr kumimoji="1" lang="en-US" altLang="ko-KR" dirty="0" smtClean="0"/>
              <a:t>(37.8%)</a:t>
            </a:r>
            <a:r>
              <a:rPr kumimoji="1" lang="ko-KR" altLang="en-US" dirty="0" smtClean="0"/>
              <a:t>  정량연구 비중 유사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 전체 연구 건수가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건 이하인 부문은 제외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기능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처리 </a:t>
            </a:r>
            <a:r>
              <a:rPr kumimoji="1" lang="en-US" altLang="ko-KR" dirty="0" smtClean="0"/>
              <a:t>(46.2%),</a:t>
            </a:r>
            <a:r>
              <a:rPr kumimoji="1" lang="ko-KR" altLang="en-US" dirty="0" smtClean="0"/>
              <a:t> 억제</a:t>
            </a:r>
            <a:r>
              <a:rPr kumimoji="1" lang="en-US" altLang="ko-KR" dirty="0" smtClean="0"/>
              <a:t>(45.4%),</a:t>
            </a:r>
            <a:r>
              <a:rPr kumimoji="1" lang="ko-KR" altLang="en-US" dirty="0" smtClean="0"/>
              <a:t> 지원</a:t>
            </a:r>
            <a:r>
              <a:rPr kumimoji="1" lang="en-US" altLang="ko-KR" dirty="0" smtClean="0"/>
              <a:t>(31.6%)</a:t>
            </a:r>
            <a:r>
              <a:rPr kumimoji="1" lang="ko-KR" altLang="en-US" dirty="0" smtClean="0"/>
              <a:t>  정량연구 비중이 높음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예방</a:t>
            </a:r>
            <a:r>
              <a:rPr kumimoji="1" lang="en-US" altLang="ko-KR" dirty="0" smtClean="0"/>
              <a:t>(14.3%)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환경영향평가</a:t>
            </a:r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 관련 연구의 비중이 높은데 환경영향평가 관련 연구는 문헌 연구 비중이 높음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2955850" y="3042719"/>
            <a:ext cx="5890437" cy="402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부문별</a:t>
            </a:r>
            <a:r>
              <a:rPr kumimoji="1" lang="en-US" altLang="ko-KR" sz="2000" b="1" dirty="0" smtClean="0"/>
              <a:t>,</a:t>
            </a:r>
            <a:r>
              <a:rPr kumimoji="1" lang="ko-KR" altLang="en-US" sz="2000" b="1" dirty="0" smtClean="0"/>
              <a:t> 기능별 정량적 연구 비중 </a:t>
            </a:r>
            <a:endParaRPr kumimoji="1" lang="ko-KR" altLang="en-US" sz="2000" b="1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561650"/>
              </p:ext>
            </p:extLst>
          </p:nvPr>
        </p:nvGraphicFramePr>
        <p:xfrm>
          <a:off x="669850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353566"/>
              </p:ext>
            </p:extLst>
          </p:nvPr>
        </p:nvGraphicFramePr>
        <p:xfrm>
          <a:off x="6096000" y="3795712"/>
          <a:ext cx="4572000" cy="2687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02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51429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부문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기능 별 정량연구 비중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논문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1075"/>
            <a:ext cx="5181600" cy="3700437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6238"/>
            <a:ext cx="5181600" cy="3700437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설명선 3(테두리 및 강조선)[L] 10"/>
          <p:cNvSpPr/>
          <p:nvPr/>
        </p:nvSpPr>
        <p:spPr>
          <a:xfrm>
            <a:off x="10277856" y="1339913"/>
            <a:ext cx="1328928" cy="612648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64704"/>
              <a:gd name="adj8" fmla="val -4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영향평가 </a:t>
            </a:r>
            <a:r>
              <a:rPr kumimoji="1" lang="en-US" altLang="ko-KR" dirty="0" smtClean="0"/>
              <a:t>Regression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12" name="설명선 3(테두리 및 강조선)[L] 11"/>
          <p:cNvSpPr/>
          <p:nvPr/>
        </p:nvSpPr>
        <p:spPr>
          <a:xfrm>
            <a:off x="7522464" y="2151074"/>
            <a:ext cx="1475232" cy="543357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74157"/>
              <a:gd name="adj8" fmla="val 1085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제도영향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Regression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13" name="설명선 3(테두리 및 강조선)[L] 12"/>
          <p:cNvSpPr/>
          <p:nvPr/>
        </p:nvSpPr>
        <p:spPr>
          <a:xfrm>
            <a:off x="7946136" y="5797607"/>
            <a:ext cx="1328928" cy="612648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7413"/>
              <a:gd name="adj6" fmla="val -12080"/>
              <a:gd name="adj7" fmla="val -149723"/>
              <a:gd name="adj8" fmla="val -630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오염유발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Regression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 시사점 및 향후과제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연구의 대표성 문제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문헌연구 </a:t>
            </a:r>
            <a:r>
              <a:rPr kumimoji="1" lang="en-US" altLang="ko-KR" dirty="0" smtClean="0"/>
              <a:t>&gt;&gt;</a:t>
            </a:r>
            <a:r>
              <a:rPr kumimoji="1" lang="ko-KR" altLang="en-US" dirty="0" smtClean="0"/>
              <a:t> 정량적 연구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환경정책 연구는 문헌연구 비중이 높음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보고서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학술논문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정량적 연구 방법론 적용이 가능한 연구에 주목할 필요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현재 정량적 연구 방법론을 적용하고 있는 연구 외에도 정량적 연구 가능한 연구</a:t>
            </a:r>
            <a:r>
              <a:rPr kumimoji="1" lang="en-US" altLang="ko-KR" dirty="0" smtClean="0"/>
              <a:t>?</a:t>
            </a:r>
          </a:p>
          <a:p>
            <a:r>
              <a:rPr kumimoji="1" lang="ko-KR" altLang="en-US" dirty="0" smtClean="0"/>
              <a:t>학술논문 자료 연구 목적별 세부 연구방법론 구분</a:t>
            </a:r>
            <a:endParaRPr kumimoji="1" lang="en-US" altLang="ko-KR" dirty="0" smtClean="0"/>
          </a:p>
          <a:p>
            <a:r>
              <a:rPr kumimoji="1" lang="ko-KR" altLang="en-US" dirty="0" smtClean="0"/>
              <a:t>머신 러닝 </a:t>
            </a:r>
            <a:r>
              <a:rPr kumimoji="1" lang="en-US" altLang="ko-KR" dirty="0" smtClean="0"/>
              <a:t>matching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632297"/>
              </p:ext>
            </p:extLst>
          </p:nvPr>
        </p:nvGraphicFramePr>
        <p:xfrm>
          <a:off x="672680" y="297710"/>
          <a:ext cx="10108736" cy="62412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03284"/>
                <a:gridCol w="3258206"/>
                <a:gridCol w="423414"/>
                <a:gridCol w="423414"/>
                <a:gridCol w="423414"/>
                <a:gridCol w="423414"/>
                <a:gridCol w="423414"/>
                <a:gridCol w="423414"/>
                <a:gridCol w="423414"/>
                <a:gridCol w="1041674"/>
                <a:gridCol w="1041674"/>
              </a:tblGrid>
              <a:tr h="36841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ko-KR" alt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6</a:t>
                      </a:r>
                      <a:r>
                        <a:rPr lang="ko-KR" altLang="en-US" sz="1400" u="none" strike="noStrike" dirty="0">
                          <a:effectLst/>
                        </a:rPr>
                        <a:t>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7</a:t>
                      </a:r>
                      <a:r>
                        <a:rPr lang="ko-KR" altLang="en-US" sz="1400" u="none" strike="noStrike" dirty="0">
                          <a:effectLst/>
                        </a:rPr>
                        <a:t>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8</a:t>
                      </a:r>
                      <a:r>
                        <a:rPr lang="ko-KR" altLang="en-US" sz="1400" u="none" strike="noStrike" dirty="0">
                          <a:effectLst/>
                        </a:rPr>
                        <a:t>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9</a:t>
                      </a:r>
                      <a:r>
                        <a:rPr lang="ko-KR" altLang="en-US" sz="1400" u="none" strike="noStrike" dirty="0">
                          <a:effectLst/>
                        </a:rPr>
                        <a:t>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10</a:t>
                      </a:r>
                      <a:r>
                        <a:rPr lang="ko-KR" altLang="en-US" sz="1400" u="none" strike="noStrike" dirty="0">
                          <a:effectLst/>
                        </a:rPr>
                        <a:t>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11</a:t>
                      </a:r>
                      <a:r>
                        <a:rPr lang="ko-KR" altLang="en-US" sz="1400" u="none" strike="noStrike" dirty="0">
                          <a:effectLst/>
                        </a:rPr>
                        <a:t>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12</a:t>
                      </a:r>
                      <a:r>
                        <a:rPr lang="ko-KR" altLang="en-US" sz="1400" u="none" strike="noStrike" dirty="0">
                          <a:effectLst/>
                        </a:rPr>
                        <a:t>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</a:rPr>
                        <a:t>현황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</a:rPr>
                        <a:t>(5/24)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</a:tr>
              <a:tr h="36841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1. </a:t>
                      </a:r>
                      <a:r>
                        <a:rPr lang="ko-KR" altLang="en-US" sz="1400" u="none" strike="noStrike" dirty="0">
                          <a:effectLst/>
                        </a:rPr>
                        <a:t>서론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>
                          <a:effectLst/>
                        </a:rPr>
                        <a:t>1) </a:t>
                      </a:r>
                      <a:r>
                        <a:rPr lang="ko-KR" altLang="en-US" sz="1400" u="none" strike="noStrike" dirty="0">
                          <a:effectLst/>
                        </a:rPr>
                        <a:t>필요성 및 연구 목적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집필 필요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 dirty="0">
                          <a:effectLst/>
                        </a:rPr>
                        <a:t>2) 선행연구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>
                          <a:effectLst/>
                        </a:rPr>
                        <a:t>3) </a:t>
                      </a:r>
                      <a:r>
                        <a:rPr lang="ko-KR" altLang="en-US" sz="1400" u="none" strike="noStrike" dirty="0">
                          <a:effectLst/>
                        </a:rPr>
                        <a:t>연구내용 및 방법론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집필 필요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 dirty="0">
                          <a:effectLst/>
                        </a:rPr>
                        <a:t>4) 본문 내용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집필 필요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</a:rPr>
                        <a:t>2.</a:t>
                      </a: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</a:rPr>
                        <a:t> 환경정책연구의 특성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1)</a:t>
                      </a:r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환경정책 개관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집필 필요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2)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환경정책연구 개관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집필 필요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9">
                <a:tc rowSpan="5"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 smtClean="0">
                          <a:effectLst/>
                        </a:rPr>
                        <a:t>3.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 빅데이터 분석기법의 특징</a:t>
                      </a:r>
                      <a:endParaRPr lang="ko-KR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 smtClean="0">
                          <a:effectLst/>
                        </a:rPr>
                        <a:t>1) Machine</a:t>
                      </a:r>
                      <a:r>
                        <a:rPr lang="en-US" altLang="ko-KR" sz="1400" u="none" strike="noStrike" baseline="0" dirty="0" smtClean="0">
                          <a:effectLst/>
                        </a:rPr>
                        <a:t> Learning</a:t>
                      </a:r>
                      <a:r>
                        <a:rPr lang="ko-KR" altLang="en-US" sz="1400" u="none" strike="noStrike" baseline="0" dirty="0" smtClean="0">
                          <a:effectLst/>
                        </a:rPr>
                        <a:t> 개관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후속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조치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6513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 smtClean="0">
                          <a:effectLst/>
                        </a:rPr>
                        <a:t>2)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 smtClean="0">
                          <a:effectLst/>
                        </a:rPr>
                        <a:t>Supervised</a:t>
                      </a:r>
                      <a:r>
                        <a:rPr lang="en-US" altLang="ko-KR" sz="1400" u="none" strike="noStrike" baseline="0" dirty="0" smtClean="0">
                          <a:effectLst/>
                        </a:rPr>
                        <a:t> Learning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 smtClean="0">
                          <a:effectLst/>
                        </a:rPr>
                        <a:t>3)</a:t>
                      </a:r>
                      <a:r>
                        <a:rPr lang="en-US" altLang="ko-KR" sz="1400" u="none" strike="noStrike" baseline="0" dirty="0" smtClean="0">
                          <a:effectLst/>
                        </a:rPr>
                        <a:t> Unsupervised Learning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 smtClean="0">
                          <a:effectLst/>
                        </a:rPr>
                        <a:t>4)</a:t>
                      </a:r>
                      <a:r>
                        <a:rPr lang="en-US" altLang="ko-KR" sz="1400" u="none" strike="noStrike" baseline="0" dirty="0" smtClean="0">
                          <a:effectLst/>
                        </a:rPr>
                        <a:t> Deep Learning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5)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인과분석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 smtClean="0">
                          <a:effectLst/>
                        </a:rPr>
                        <a:t>4.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빅데이터 분석기법의 환경정책연구 적용 가능성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 dirty="0">
                          <a:effectLst/>
                        </a:rPr>
                        <a:t>1)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정책 수립단계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 dirty="0">
                          <a:effectLst/>
                        </a:rPr>
                        <a:t>2)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정책 시행단계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3)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정책 평가단계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4)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 실험적 분석 예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?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41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</a:rPr>
                        <a:t>5.</a:t>
                      </a: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</a:rPr>
                        <a:t> 결론 및 시사점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미진행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4490" marR="4490" marT="449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1528" cy="1185379"/>
          </a:xfrm>
        </p:spPr>
        <p:txBody>
          <a:bodyPr>
            <a:normAutofit/>
          </a:bodyPr>
          <a:lstStyle/>
          <a:p>
            <a:r>
              <a:rPr kumimoji="1" lang="ko-KR" altLang="en-US" sz="3200" dirty="0" smtClean="0"/>
              <a:t>환경연구</a:t>
            </a:r>
            <a:r>
              <a:rPr kumimoji="1" lang="en-US" altLang="ko-KR" sz="3200" dirty="0" smtClean="0"/>
              <a:t>,</a:t>
            </a:r>
            <a:r>
              <a:rPr kumimoji="1" lang="ko-KR" altLang="en-US" sz="3200" dirty="0" smtClean="0"/>
              <a:t>빅데이터 분석방법 특징 파악 </a:t>
            </a:r>
            <a:r>
              <a:rPr kumimoji="1" lang="en-US" altLang="ko-KR" sz="3200" dirty="0" smtClean="0"/>
              <a:t>=&gt;</a:t>
            </a:r>
            <a:r>
              <a:rPr kumimoji="1" lang="ko-KR" altLang="en-US" sz="3200" dirty="0" smtClean="0"/>
              <a:t> 적용방안 도출</a:t>
            </a:r>
            <a:endParaRPr kumimoji="1"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550504"/>
            <a:ext cx="10947400" cy="50755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환경정책연구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환경정책을 유형화 및 유형별 관련연구 특성 파악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환경정책 유형화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예산서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환경백서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환경정책 연구 표본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2016</a:t>
            </a:r>
            <a:r>
              <a:rPr kumimoji="1" lang="ko-KR" altLang="en-US" dirty="0" smtClean="0"/>
              <a:t>년 환경정책평가연구원 연구보고서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빅데이터 분석방법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주요 분석기법 정리 및 장점 파악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Supervised learning/Unsupervised learning</a:t>
            </a:r>
            <a:r>
              <a:rPr kumimoji="1" lang="ko-KR" altLang="en-US" dirty="0" smtClean="0"/>
              <a:t> 주요 기법 및 장점 소개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Deep Learning</a:t>
            </a:r>
            <a:r>
              <a:rPr kumimoji="1" lang="ko-KR" altLang="en-US" dirty="0" smtClean="0"/>
              <a:t> 별도 소개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환경정책 유형별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단계별 활용방안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유형분류 특성에 기반한 적용방안 진단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환경정책 수립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시행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평가 단계 별 적용방안 진단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1528" cy="118537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ko-KR" altLang="en-US" dirty="0" smtClean="0"/>
              <a:t> 환경정책 유형별 관련연구 특징 추출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075583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환경정책 유형화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유형별 연구 파악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연구 특징추출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환경정책 도출과정 소개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이슈 발굴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현황 진단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개선방안 </a:t>
            </a:r>
            <a:r>
              <a:rPr kumimoji="1" lang="en-US" altLang="ko-KR" dirty="0" smtClean="0"/>
              <a:t>‘</a:t>
            </a:r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환경정책 유형화 </a:t>
            </a:r>
            <a:r>
              <a:rPr kumimoji="1" lang="en-US" altLang="ko-KR" dirty="0" smtClean="0"/>
              <a:t>1):</a:t>
            </a:r>
            <a:r>
              <a:rPr kumimoji="1" lang="ko-KR" altLang="en-US" dirty="0" smtClean="0"/>
              <a:t> 예산서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환경백서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예산서의 구분을 따라서 환경백서에 소개된 환경정책을 재정리 </a:t>
            </a:r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환경정책 유형화 </a:t>
            </a:r>
            <a:r>
              <a:rPr kumimoji="1" lang="en-US" altLang="ko-KR" dirty="0" smtClean="0"/>
              <a:t>2):</a:t>
            </a:r>
            <a:r>
              <a:rPr kumimoji="1" lang="ko-KR" altLang="en-US" dirty="0" smtClean="0"/>
              <a:t> 정책의 기능에 따른 분류를 시도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환경오염물질 발생단계에 따라 정칙 기능 분류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억제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처리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예방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정책환경조성으로 분류</a:t>
            </a:r>
            <a:r>
              <a:rPr kumimoji="1" lang="en-US" altLang="ko-KR" dirty="0" smtClean="0"/>
              <a:t>(?)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 smtClean="0"/>
              <a:t>특징 파악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정책 유형별 관련 연구를 수집하여 연구방법론 등 특징 파악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2016</a:t>
            </a:r>
            <a:r>
              <a:rPr kumimoji="1" lang="ko-KR" altLang="en-US" dirty="0" smtClean="0"/>
              <a:t>년 한국환경정책평가연구원 보고서 자료 활용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 문제점 및 추가작업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연구의 대표성 문제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문헌연구 </a:t>
            </a:r>
            <a:r>
              <a:rPr kumimoji="1" lang="en-US" altLang="ko-KR" dirty="0" smtClean="0"/>
              <a:t>&gt;&gt;</a:t>
            </a:r>
            <a:r>
              <a:rPr kumimoji="1" lang="ko-KR" altLang="en-US" dirty="0" smtClean="0"/>
              <a:t> 정량적 연구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정량적 연구 방법론 적용이 가능한 연구 </a:t>
            </a:r>
            <a:r>
              <a:rPr kumimoji="1" lang="en-US" altLang="ko-KR" dirty="0" smtClean="0"/>
              <a:t>vs. </a:t>
            </a:r>
            <a:r>
              <a:rPr kumimoji="1" lang="ko-KR" altLang="en-US" dirty="0" smtClean="0"/>
              <a:t>현재 정량적 연구 방법론을 적용하고 있는 연구를 구분해서 접근</a:t>
            </a:r>
            <a:endParaRPr kumimoji="1" lang="en-US" altLang="ko-KR" dirty="0" smtClean="0"/>
          </a:p>
          <a:p>
            <a:pPr lvl="1"/>
            <a:r>
              <a:rPr kumimoji="1" lang="ko-KR" altLang="en-US" b="1" dirty="0" smtClean="0"/>
              <a:t>학술논문으로 대상 확대 </a:t>
            </a:r>
            <a:r>
              <a:rPr kumimoji="1" lang="en-US" altLang="ko-KR" b="1" dirty="0" smtClean="0"/>
              <a:t>(</a:t>
            </a:r>
            <a:r>
              <a:rPr kumimoji="1" lang="ko-KR" altLang="en-US" b="1" dirty="0" smtClean="0"/>
              <a:t>가장 인용이 많이 되는 </a:t>
            </a:r>
            <a:r>
              <a:rPr kumimoji="1" lang="en-US" altLang="ko-KR" b="1" dirty="0" smtClean="0"/>
              <a:t>100</a:t>
            </a:r>
            <a:r>
              <a:rPr kumimoji="1" lang="ko-KR" altLang="en-US" b="1" dirty="0" smtClean="0"/>
              <a:t>개</a:t>
            </a:r>
            <a:r>
              <a:rPr kumimoji="1" lang="en-US" altLang="ko-KR" b="1" dirty="0" smtClean="0"/>
              <a:t>?)</a:t>
            </a:r>
          </a:p>
          <a:p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환경정책</a:t>
            </a:r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keyword</a:t>
            </a:r>
            <a:r>
              <a:rPr kumimoji="1" lang="ko-KR" altLang="en-US" dirty="0" smtClean="0"/>
              <a:t>로 학술논문 수집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Google Scholar 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2013-17</a:t>
            </a:r>
            <a:r>
              <a:rPr kumimoji="1" lang="ko-KR" altLang="en-US" dirty="0" smtClean="0"/>
              <a:t> 기재된 한글 연구문헌 검색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연구소 보고서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학술대회 발표논문 제외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가장 관련도가 높은 </a:t>
            </a:r>
            <a:r>
              <a:rPr kumimoji="1" lang="en-US" altLang="ko-KR" dirty="0" smtClean="0"/>
              <a:t>91</a:t>
            </a:r>
            <a:r>
              <a:rPr kumimoji="1" lang="ko-KR" altLang="en-US" dirty="0" smtClean="0"/>
              <a:t>개 문헌 선정 </a:t>
            </a:r>
            <a:endParaRPr kumimoji="1" lang="en-US" altLang="ko-KR" dirty="0"/>
          </a:p>
          <a:p>
            <a:pPr lvl="2"/>
            <a:r>
              <a:rPr kumimoji="1" lang="ko-KR" altLang="en-US" dirty="0" smtClean="0"/>
              <a:t>더 이상 찾으면 관련도가 낮은 문헌들이 대상에 포함</a:t>
            </a:r>
            <a:endParaRPr kumimoji="1" lang="en-US" altLang="ko-KR" dirty="0" smtClean="0"/>
          </a:p>
          <a:p>
            <a:pPr lvl="1"/>
            <a:endParaRPr kumimoji="1" lang="en-US" altLang="ko-KR" b="1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712" y="365125"/>
            <a:ext cx="11546958" cy="1325563"/>
          </a:xfrm>
        </p:spPr>
        <p:txBody>
          <a:bodyPr/>
          <a:lstStyle/>
          <a:p>
            <a:r>
              <a:rPr kumimoji="1" lang="ko-KR" altLang="en-US" dirty="0" smtClean="0"/>
              <a:t>환경연구</a:t>
            </a:r>
            <a:r>
              <a:rPr kumimoji="1" lang="en-US" altLang="ko-KR" dirty="0" smtClean="0"/>
              <a:t>(2013-17 </a:t>
            </a:r>
            <a:r>
              <a:rPr kumimoji="1" lang="ko-KR" altLang="en-US" dirty="0" smtClean="0"/>
              <a:t>학술논문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146146"/>
              </p:ext>
            </p:extLst>
          </p:nvPr>
        </p:nvGraphicFramePr>
        <p:xfrm>
          <a:off x="838200" y="1825627"/>
          <a:ext cx="11006470" cy="3775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674"/>
                <a:gridCol w="1464375"/>
                <a:gridCol w="1936426"/>
                <a:gridCol w="2029160"/>
                <a:gridCol w="2564323"/>
                <a:gridCol w="2126512"/>
              </a:tblGrid>
              <a:tr h="75417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억제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규제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조세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예보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영향평가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환경조성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계획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교육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법제도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복구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496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상하수도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수질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</a:tr>
              <a:tr h="3496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폐기물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</a:tr>
              <a:tr h="3496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496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자연환경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영향평가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</a:tr>
              <a:tr h="34965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환경일반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환경보건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49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환경산업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9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국제협력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4614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학술논문 수집 결과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1885"/>
            <a:ext cx="10158984" cy="506326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환경정책연구 방법론 분류기준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778267"/>
              </p:ext>
            </p:extLst>
          </p:nvPr>
        </p:nvGraphicFramePr>
        <p:xfrm>
          <a:off x="838198" y="1424764"/>
          <a:ext cx="10845801" cy="4507132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1410378"/>
                <a:gridCol w="9435423"/>
              </a:tblGrid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명칭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536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STATANAL*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통계적 분석 방식을 사용하여 변수간의 관계를 파악하거나 관심변수의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값을 </a:t>
                      </a:r>
                      <a:r>
                        <a:rPr lang="ko-KR" altLang="en-US" sz="1400" u="none" strike="noStrike" dirty="0">
                          <a:effectLst/>
                        </a:rPr>
                        <a:t>추정하는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방법</a:t>
                      </a:r>
                      <a:endParaRPr lang="ko-KR" altLang="en-US" sz="1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u="none" strike="noStrike" dirty="0" smtClean="0">
                          <a:effectLst/>
                        </a:rPr>
                        <a:t>-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결정요인분석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en-US" altLang="ko-KR" sz="1400" u="none" strike="noStrike" dirty="0" err="1">
                          <a:effectLst/>
                        </a:rPr>
                        <a:t>CVM,Conjoint</a:t>
                      </a:r>
                      <a:r>
                        <a:rPr lang="en-US" altLang="ko-KR" sz="1400" u="none" strike="noStrike" dirty="0">
                          <a:effectLst/>
                        </a:rPr>
                        <a:t> , </a:t>
                      </a:r>
                      <a:r>
                        <a:rPr lang="ko-KR" altLang="en-US" sz="1400" u="none" strike="noStrike" dirty="0">
                          <a:effectLst/>
                        </a:rPr>
                        <a:t>메타연구 등 중간단계에서 계량경제학적 분석방식을 요하는 방법론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포함</a:t>
                      </a:r>
                      <a:endParaRPr lang="en-US" altLang="ko-KR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u="none" strike="noStrike" dirty="0" smtClean="0">
                          <a:effectLst/>
                        </a:rPr>
                        <a:t>-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클러스터 </a:t>
                      </a:r>
                      <a:r>
                        <a:rPr lang="ko-KR" altLang="en-US" sz="1400" u="none" strike="noStrike" dirty="0">
                          <a:effectLst/>
                        </a:rPr>
                        <a:t>분석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주성분 분석 등 전통적인 회귀식을 이용하지 않는 통계적 추론 방법론 포함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Modeling*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연역적 추론에 기반한 모형을 구축하고 이를 이용하여 관심 변수의 값을 구하는 방법 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일반균형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산업연관분석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</a:rPr>
                        <a:t>SystemAnal</a:t>
                      </a:r>
                      <a:r>
                        <a:rPr lang="en-US" sz="1400" u="none" strike="noStrike" dirty="0" smtClean="0">
                          <a:effectLst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사전적 모형 없이 직관적인 인과관계 네트워크 시스템 모형을 구축하여 분석하는 방법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Scenario*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파라미터 값이 상이한 시나리오를 구축하고 관심 변수의 값을 시나리오에 따라 구하는 방법 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경제성</a:t>
                      </a:r>
                      <a:r>
                        <a:rPr lang="en-US" altLang="ko-KR" sz="1400" u="none" strike="noStrike" dirty="0">
                          <a:effectLst/>
                        </a:rPr>
                        <a:t>., </a:t>
                      </a:r>
                      <a:r>
                        <a:rPr lang="ko-KR" altLang="en-US" sz="1400" u="none" strike="noStrike" dirty="0">
                          <a:effectLst/>
                        </a:rPr>
                        <a:t>수익성</a:t>
                      </a:r>
                      <a:r>
                        <a:rPr lang="en-US" altLang="ko-KR" sz="1400" u="none" strike="noStrike" dirty="0">
                          <a:effectLst/>
                        </a:rPr>
                        <a:t>..)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SampleStats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특정한 방법론 없이 기초자료로부터 표본통계량을 조합하여 논거를 찾아내는 방식의 연구를 의미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Index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기초통계량으로부터 관심대상 현상을 대표하는 지표를 도출하는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>
                          <a:effectLst/>
                        </a:rPr>
                        <a:t>DB</a:t>
                      </a:r>
                      <a:r>
                        <a:rPr lang="ko-KR" altLang="en-US" sz="1400" u="none" strike="noStrike" dirty="0">
                          <a:effectLst/>
                        </a:rPr>
                        <a:t>구축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47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주제와 관련된 선행연구 및 사례에 관련된 문헌을 종합하여 정리하고 시사점을 도출하는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방법</a:t>
                      </a:r>
                      <a:endParaRPr lang="en-US" altLang="ko-KR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u="none" strike="noStrike" dirty="0" smtClean="0">
                          <a:effectLst/>
                        </a:rPr>
                        <a:t>-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 정량적 </a:t>
                      </a:r>
                      <a:r>
                        <a:rPr lang="ko-KR" altLang="en-US" sz="1400" u="none" strike="noStrike" dirty="0">
                          <a:effectLst/>
                        </a:rPr>
                        <a:t>연구 중 결과물을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도출하지 </a:t>
                      </a:r>
                      <a:r>
                        <a:rPr lang="ko-KR" altLang="en-US" sz="1400" u="none" strike="noStrike" dirty="0">
                          <a:effectLst/>
                        </a:rPr>
                        <a:t>않고 방법론을 정리한 연구도 문헌연구로 간주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Survey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설문조사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추가적인 분석 없이 설문조사 결과만 제시한 경우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SpecialCouncil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전문가들로 구성된 패널의 의견을 종합하는 방법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Record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행사기록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  <a:tr h="30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문헌조사 이외의 방법을 사용하여 사례를 조사하는 방법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인터뷰</a:t>
                      </a:r>
                      <a:r>
                        <a:rPr lang="en-US" altLang="ko-KR" sz="1400" u="none" strike="noStrike" dirty="0">
                          <a:effectLst/>
                        </a:rPr>
                        <a:t>. </a:t>
                      </a:r>
                      <a:r>
                        <a:rPr lang="ko-KR" altLang="en-US" sz="1400" u="none" strike="noStrike" dirty="0">
                          <a:effectLst/>
                        </a:rPr>
                        <a:t>실측 등을 포함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여전히 문헌연구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문헌연구 비중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30.8%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b="1" dirty="0" smtClean="0"/>
              <a:t>통계분석 비중</a:t>
            </a:r>
            <a:r>
              <a:rPr kumimoji="1" lang="en-US" altLang="ko-KR" b="1" dirty="0" smtClean="0"/>
              <a:t>: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smtClean="0"/>
              <a:t>24.2%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정량정 연구 비중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37.4%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통계분석</a:t>
            </a:r>
            <a:r>
              <a:rPr kumimoji="1" lang="en-US" altLang="ko-KR" dirty="0" smtClean="0"/>
              <a:t>(24.2%)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모델링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8.8%)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시나리오분석 </a:t>
            </a:r>
            <a:r>
              <a:rPr kumimoji="1" lang="en-US" altLang="ko-KR" dirty="0" smtClean="0"/>
              <a:t>(2.2%)</a:t>
            </a:r>
            <a:endParaRPr kumimoji="1" lang="en-US" altLang="ko-KR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측정법</a:t>
            </a:r>
            <a:r>
              <a:rPr kumimoji="1" lang="en-US" altLang="ko-KR" dirty="0" smtClean="0"/>
              <a:t>(Measure 2.2%) </a:t>
            </a:r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통계적 분석의 비중이 높아서 정량적 연구 비중이 연구소 보고서 </a:t>
            </a:r>
            <a:r>
              <a:rPr kumimoji="1" lang="en-US" altLang="ko-KR" dirty="0" smtClean="0"/>
              <a:t>(30.8%)</a:t>
            </a:r>
            <a:r>
              <a:rPr kumimoji="1" lang="ko-KR" altLang="en-US" dirty="0" smtClean="0"/>
              <a:t>보다 높게 나타남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0882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53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839788" y="444029"/>
            <a:ext cx="5157787" cy="823912"/>
          </a:xfrm>
        </p:spPr>
        <p:txBody>
          <a:bodyPr/>
          <a:lstStyle/>
          <a:p>
            <a:r>
              <a:rPr kumimoji="1" lang="ko-KR" altLang="en-US" dirty="0" smtClean="0"/>
              <a:t>연구소 보고서</a:t>
            </a:r>
            <a:endParaRPr kumimoji="1"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3"/>
          </p:nvPr>
        </p:nvSpPr>
        <p:spPr>
          <a:xfrm>
            <a:off x="6172200" y="444029"/>
            <a:ext cx="5183188" cy="823912"/>
          </a:xfrm>
        </p:spPr>
        <p:txBody>
          <a:bodyPr/>
          <a:lstStyle/>
          <a:p>
            <a:r>
              <a:rPr kumimoji="1" lang="ko-KR" altLang="en-US" dirty="0" smtClean="0"/>
              <a:t>학술논문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5" name="내용 개체 틀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20824279"/>
              </p:ext>
            </p:extLst>
          </p:nvPr>
        </p:nvGraphicFramePr>
        <p:xfrm>
          <a:off x="6172200" y="1581374"/>
          <a:ext cx="5183188" cy="4608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내용 개체 틀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5580433"/>
              </p:ext>
            </p:extLst>
          </p:nvPr>
        </p:nvGraphicFramePr>
        <p:xfrm>
          <a:off x="839788" y="1581374"/>
          <a:ext cx="5157787" cy="4608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45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</TotalTime>
  <Words>865</Words>
  <Application>Microsoft Macintosh PowerPoint</Application>
  <PresentationFormat>와이드스크린</PresentationFormat>
  <Paragraphs>217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Arial Unicode MS</vt:lpstr>
      <vt:lpstr>Liberation Sans</vt:lpstr>
      <vt:lpstr>Office 테마</vt:lpstr>
      <vt:lpstr>Bigdata 연구방법론 활용방안</vt:lpstr>
      <vt:lpstr>환경연구,빅데이터 분석방법 특징 파악 =&gt; 적용방안 도출</vt:lpstr>
      <vt:lpstr> 환경정책 유형별 관련연구 특징 추출</vt:lpstr>
      <vt:lpstr> 문제점 및 추가작업</vt:lpstr>
      <vt:lpstr>환경연구(2013-17 학술논문)</vt:lpstr>
      <vt:lpstr>학술논문 수집 결과</vt:lpstr>
      <vt:lpstr>환경정책연구 방법론 분류기준</vt:lpstr>
      <vt:lpstr>여전히 문헌연구</vt:lpstr>
      <vt:lpstr>PowerPoint 프레젠테이션</vt:lpstr>
      <vt:lpstr> 부문, 기능: 정량연구 비중이 유사</vt:lpstr>
      <vt:lpstr>부문-기능 별 정량연구 비중(논문)</vt:lpstr>
      <vt:lpstr> 시사점 및 향후과제</vt:lpstr>
      <vt:lpstr>PowerPoint 프레젠테이션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Sung Won Kang</cp:lastModifiedBy>
  <cp:revision>174</cp:revision>
  <dcterms:created xsi:type="dcterms:W3CDTF">2017-03-13T05:01:48Z</dcterms:created>
  <dcterms:modified xsi:type="dcterms:W3CDTF">2017-07-26T10:49:49Z</dcterms:modified>
</cp:coreProperties>
</file>