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57" r:id="rId5"/>
    <p:sldId id="267" r:id="rId6"/>
    <p:sldId id="265" r:id="rId7"/>
    <p:sldId id="262" r:id="rId8"/>
    <p:sldId id="270" r:id="rId9"/>
    <p:sldId id="269" r:id="rId10"/>
    <p:sldId id="266" r:id="rId11"/>
    <p:sldId id="271" r:id="rId12"/>
    <p:sldId id="260" r:id="rId13"/>
    <p:sldId id="259" r:id="rId14"/>
    <p:sldId id="261" r:id="rId15"/>
    <p:sldId id="272" r:id="rId16"/>
    <p:sldId id="273" r:id="rId17"/>
    <p:sldId id="276" r:id="rId18"/>
    <p:sldId id="277" r:id="rId19"/>
    <p:sldId id="263" r:id="rId20"/>
    <p:sldId id="278" r:id="rId21"/>
    <p:sldId id="268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7" autoAdjust="0"/>
    <p:restoredTop sz="97680" autoAdjust="0"/>
  </p:normalViewPr>
  <p:slideViewPr>
    <p:cSldViewPr showGuides="1">
      <p:cViewPr varScale="1">
        <p:scale>
          <a:sx n="90" d="100"/>
          <a:sy n="90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109E-9573-4964-BD4D-35F4A70CE03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5CE6-4A6B-4542-8C30-78B8EDC8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823F-7AC1-42EE-9E14-A8AC16C3F58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4C4B-92C4-4496-AE1E-FAB18A8BE9D0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1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A790-0AB6-4433-8B48-8CB71B78DE6C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D8B2-25EC-4778-B934-53222664F60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4613-286D-4556-9046-CD792279FAC6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BF66-C15F-4F3C-AB46-431F821B35DA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FF66-1221-4426-ADD8-B72085966CA8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D72-EB63-4A43-A2E4-6CB2530AB54A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0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58BB-BC86-4F4F-8DA7-96DD292FA369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7B1-B946-43A7-9943-4D25E43E16E0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E7E-24B1-4370-AC8A-5C281695CEE7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AC98-F4B7-48AC-9720-0E2DD4CDCD46}" type="datetime1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9AFA-80DF-47CA-B70E-AAAE323E0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mura.net/misc/1459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ごみ分別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4000" dirty="0" smtClean="0"/>
              <a:t>人工知能スマホアプリ作成手順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（概略）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2018/10/26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（損失）の収集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学習中の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をグラフ化するために、画面出力をログファイルに落とす</a:t>
            </a:r>
            <a:endParaRPr lang="en-US" altLang="ja-JP" sz="2000" dirty="0" smtClean="0"/>
          </a:p>
          <a:p>
            <a:r>
              <a:rPr lang="ja-JP" altLang="en-US" sz="2000" dirty="0" smtClean="0"/>
              <a:t>下記コマンドで、ログをファイルに落とすと画面がスクロールしなくなるので、ターミナルをもう一つ開いて、</a:t>
            </a:r>
            <a:r>
              <a:rPr lang="en-US" altLang="ja-JP" sz="2000" dirty="0" smtClean="0"/>
              <a:t>tail</a:t>
            </a:r>
            <a:r>
              <a:rPr lang="ja-JP" altLang="en-US" sz="2000" dirty="0" smtClean="0"/>
              <a:t> コマンドで表示する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./darknet-train.sh bin/darknet19_448.conv.23 all &gt; all2-train.log</a:t>
            </a:r>
          </a:p>
          <a:p>
            <a:pPr lvl="1"/>
            <a:r>
              <a:rPr lang="en-US" altLang="ja-JP" sz="1800" dirty="0" smtClean="0"/>
              <a:t>$ </a:t>
            </a:r>
            <a:r>
              <a:rPr lang="en-US" altLang="ja-JP" sz="1800" dirty="0"/>
              <a:t>tail –f all2-train.log</a:t>
            </a:r>
          </a:p>
          <a:p>
            <a:pPr lvl="2"/>
            <a:endParaRPr lang="en-US" altLang="ja-JP" sz="700" dirty="0"/>
          </a:p>
          <a:p>
            <a:pPr lvl="1"/>
            <a:endParaRPr lang="en-US" altLang="ja-JP" sz="1800" dirty="0" smtClean="0"/>
          </a:p>
          <a:p>
            <a:pPr lvl="2"/>
            <a:endParaRPr lang="en-US" altLang="ja-JP" sz="700" dirty="0"/>
          </a:p>
          <a:p>
            <a:endParaRPr kumimoji="1" lang="ja-JP" altLang="en-US" sz="11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068960"/>
            <a:ext cx="3312368" cy="270977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31" y="3068960"/>
            <a:ext cx="4069857" cy="25944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92215" y="58052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学習コマンド実行中画面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9188" y="580526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　ログ収集中画面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Loss</a:t>
            </a:r>
            <a:r>
              <a:rPr kumimoji="1" lang="ja-JP" altLang="en-US" sz="2800" dirty="0" smtClean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>
                <a:solidFill>
                  <a:srgbClr val="C00000"/>
                </a:solidFill>
              </a:rPr>
              <a:t>darknet-log_grep.sh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Purpose:</a:t>
            </a:r>
          </a:p>
          <a:p>
            <a:pPr lvl="1"/>
            <a:r>
              <a:rPr lang="ja-JP" altLang="en-US" sz="2000" dirty="0" smtClean="0"/>
              <a:t>エクセル</a:t>
            </a:r>
            <a:r>
              <a:rPr lang="ja-JP" altLang="en-US" sz="2000" dirty="0" smtClean="0"/>
              <a:t>でのグラフ化を容易にする</a:t>
            </a:r>
            <a:r>
              <a:rPr lang="ja-JP" altLang="en-US" sz="2000" dirty="0" smtClean="0"/>
              <a:t>ために、</a:t>
            </a:r>
            <a:r>
              <a:rPr lang="en-US" altLang="ja-JP" sz="2000" dirty="0" smtClean="0"/>
              <a:t>log</a:t>
            </a:r>
            <a:r>
              <a:rPr lang="ja-JP" altLang="en-US" sz="2000" dirty="0" smtClean="0"/>
              <a:t>ファイルから、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 を含む行だけを抜き出したテキストファイルを作成する</a:t>
            </a:r>
            <a:endParaRPr lang="en-US" altLang="ja-JP" sz="2000" dirty="0" smtClean="0"/>
          </a:p>
          <a:p>
            <a:r>
              <a:rPr lang="en-US" altLang="ja-JP" sz="2400" dirty="0"/>
              <a:t>Usage: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./darknet-log_grep.sh </a:t>
            </a:r>
            <a:r>
              <a:rPr lang="en-US" altLang="ja-JP" sz="1800" dirty="0" smtClean="0"/>
              <a:t>&lt;</a:t>
            </a:r>
            <a:r>
              <a:rPr lang="ja-JP" altLang="en-US" sz="1800" dirty="0" smtClean="0"/>
              <a:t>生成された </a:t>
            </a:r>
            <a:r>
              <a:rPr lang="en-US" altLang="ja-JP" sz="1800" dirty="0" smtClean="0"/>
              <a:t>.weighs </a:t>
            </a:r>
            <a:r>
              <a:rPr lang="ja-JP" altLang="en-US" sz="1800" dirty="0" smtClean="0"/>
              <a:t>保存フォルダ名</a:t>
            </a:r>
            <a:r>
              <a:rPr lang="en-US" altLang="ja-JP" sz="18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./</a:t>
            </a:r>
            <a:r>
              <a:rPr lang="en-US" altLang="ja-JP" sz="2000" dirty="0" smtClean="0"/>
              <a:t>darknet-log_grep.sh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all2</a:t>
            </a:r>
          </a:p>
          <a:p>
            <a:r>
              <a:rPr lang="en-US" altLang="ja-JP" sz="2400" dirty="0" smtClean="0"/>
              <a:t>Function:</a:t>
            </a:r>
          </a:p>
          <a:p>
            <a:pPr lvl="1"/>
            <a:r>
              <a:rPr lang="ja-JP" altLang="en-US" sz="2000" dirty="0" smtClean="0"/>
              <a:t>ファイル </a:t>
            </a:r>
            <a:r>
              <a:rPr lang="en-US" altLang="ja-JP" sz="2000" dirty="0" smtClean="0"/>
              <a:t>backup/all2-train.log</a:t>
            </a:r>
            <a:r>
              <a:rPr lang="ja-JP" altLang="en-US" sz="2000" dirty="0" smtClean="0"/>
              <a:t> を開き、</a:t>
            </a:r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を出力する</a:t>
            </a:r>
            <a:endParaRPr lang="en-US" altLang="ja-JP" sz="20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3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Loss</a:t>
            </a:r>
            <a:r>
              <a:rPr lang="ja-JP" altLang="en-US" sz="2800" dirty="0"/>
              <a:t>の収集～グラフ作成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エクセルを使い、</a:t>
            </a:r>
            <a:r>
              <a:rPr lang="en-US" altLang="ja-JP" sz="2000" dirty="0" smtClean="0"/>
              <a:t>loss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en-US" altLang="ja-JP" sz="2000" dirty="0" smtClean="0"/>
              <a:t>all2-train-A.txt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</a:t>
            </a:r>
            <a:r>
              <a:rPr lang="ja-JP" altLang="en-US" sz="2000" dirty="0" smtClean="0"/>
              <a:t>で開く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□スペース　をチェック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□その他　をチェックして、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”</a:t>
            </a:r>
            <a:r>
              <a:rPr lang="ja-JP" altLang="en-US" sz="2000" dirty="0" smtClean="0"/>
              <a:t> を入力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□連続した区切り文字は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文字として扱う　をチェック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ファイルから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を計測する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計測結果は、</a:t>
            </a:r>
            <a:r>
              <a:rPr lang="en-US" altLang="ja-JP" sz="2000" dirty="0"/>
              <a:t>mAP </a:t>
            </a:r>
            <a:r>
              <a:rPr lang="ja-JP" altLang="en-US" sz="2000" dirty="0"/>
              <a:t>計測結果</a:t>
            </a:r>
            <a:r>
              <a:rPr lang="ja-JP" altLang="en-US" sz="2000" dirty="0" smtClean="0"/>
              <a:t>編集スクリプト </a:t>
            </a:r>
            <a:r>
              <a:rPr lang="en-US" altLang="ja-JP" sz="2000" dirty="0" smtClean="0"/>
              <a:t>darknet-map_grep.sh</a:t>
            </a:r>
            <a:r>
              <a:rPr lang="ja-JP" altLang="en-US" sz="2000" dirty="0" smtClean="0"/>
              <a:t> を使って見える化する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./darknet-map.sh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 計測結果編集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darknet-map_grep.sh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map</a:t>
            </a:r>
            <a:r>
              <a:rPr lang="ja-JP" altLang="en-US" sz="2000" dirty="0" smtClean="0"/>
              <a:t>ファイルからグラフ表示に必要な行だけを抜き出す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が出力するファイルに、</a:t>
            </a:r>
            <a:r>
              <a:rPr lang="en-US" altLang="ja-JP" sz="2000" dirty="0" smtClean="0"/>
              <a:t>CRLF</a:t>
            </a:r>
            <a:r>
              <a:rPr lang="ja-JP" altLang="en-US" sz="2000" dirty="0" smtClean="0"/>
              <a:t>が含まれるので、これを</a:t>
            </a:r>
            <a:r>
              <a:rPr lang="en-US" altLang="ja-JP" sz="2000" dirty="0" smtClean="0"/>
              <a:t>LF</a:t>
            </a:r>
            <a:r>
              <a:rPr lang="ja-JP" altLang="en-US" sz="2000" dirty="0" smtClean="0"/>
              <a:t>に置き換える</a:t>
            </a:r>
            <a:endParaRPr lang="en-US" altLang="ja-JP" sz="20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000" dirty="0" smtClean="0"/>
              <a:t>$ ./darknet-map_grep.sh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darknet-map_grep.sh pp4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グラフ作成　</a:t>
            </a:r>
            <a:r>
              <a:rPr kumimoji="1" lang="en-US" altLang="ja-JP" sz="2800" dirty="0" smtClean="0"/>
              <a:t>(1/2)</a:t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 smtClean="0"/>
              <a:t>エクセルを使って、</a:t>
            </a:r>
            <a:r>
              <a:rPr lang="en-US" altLang="ja-JP" sz="2000" dirty="0" smtClean="0"/>
              <a:t>mAP</a:t>
            </a:r>
            <a:r>
              <a:rPr lang="ja-JP" altLang="en-US" sz="2000" dirty="0" smtClean="0"/>
              <a:t>計測結果をグラフ化する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Process:</a:t>
            </a:r>
          </a:p>
          <a:p>
            <a:pPr lvl="1"/>
            <a:r>
              <a:rPr lang="ja-JP" altLang="en-US" sz="2000" dirty="0" smtClean="0"/>
              <a:t>*</a:t>
            </a:r>
            <a:r>
              <a:rPr lang="en-US" altLang="ja-JP" sz="2000" dirty="0" smtClean="0"/>
              <a:t>-map_result-B.txt</a:t>
            </a:r>
            <a:r>
              <a:rPr lang="ja-JP" altLang="en-US" sz="2000" dirty="0" smtClean="0"/>
              <a:t> を</a:t>
            </a:r>
            <a:r>
              <a:rPr lang="ja-JP" altLang="en-US" sz="2000" dirty="0"/>
              <a:t>エクセルで編集しグラフ化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元データ</a:t>
            </a:r>
            <a:r>
              <a:rPr lang="ja-JP" altLang="en-US" sz="2000" dirty="0"/>
              <a:t>の形式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◎カンマ</a:t>
            </a:r>
            <a:r>
              <a:rPr lang="ja-JP" altLang="en-US" sz="2000" dirty="0"/>
              <a:t>やタブの区切り</a:t>
            </a:r>
            <a:r>
              <a:rPr lang="ja-JP" altLang="en-US" sz="2000" dirty="0" smtClean="0"/>
              <a:t>文字</a:t>
            </a:r>
            <a:r>
              <a:rPr lang="ja-JP" altLang="en-US" sz="2000" dirty="0"/>
              <a:t>・・・</a:t>
            </a:r>
            <a:r>
              <a:rPr lang="ja-JP" altLang="en-US" sz="2000" dirty="0" smtClean="0"/>
              <a:t>　を選択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次へ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□カンマ　に、チェック</a:t>
            </a:r>
            <a:endParaRPr lang="en-US" altLang="ja-JP" sz="2000" dirty="0" smtClean="0"/>
          </a:p>
          <a:p>
            <a:pPr lvl="2"/>
            <a:r>
              <a:rPr lang="ja-JP" altLang="en-US" sz="2000" dirty="0"/>
              <a:t>□</a:t>
            </a:r>
            <a:r>
              <a:rPr lang="ja-JP" altLang="en-US" sz="2000" dirty="0" smtClean="0"/>
              <a:t>その他に、</a:t>
            </a:r>
            <a:r>
              <a:rPr lang="en-US" altLang="ja-JP" sz="2000" dirty="0" smtClean="0"/>
              <a:t>=</a:t>
            </a:r>
            <a:r>
              <a:rPr lang="ja-JP" altLang="en-US" sz="2000" dirty="0" smtClean="0"/>
              <a:t> 入力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2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mAP</a:t>
            </a:r>
            <a:r>
              <a:rPr lang="ja-JP" altLang="en-US" sz="2800" dirty="0"/>
              <a:t>グラフ作成　</a:t>
            </a:r>
            <a:r>
              <a:rPr lang="en-US" altLang="ja-JP" sz="2800" dirty="0" smtClean="0"/>
              <a:t>(2/2</a:t>
            </a:r>
            <a:r>
              <a:rPr lang="en-US" altLang="ja-JP" sz="2800" dirty="0"/>
              <a:t>)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5112568"/>
          </a:xfrm>
        </p:spPr>
        <p:txBody>
          <a:bodyPr>
            <a:normAutofit/>
          </a:bodyPr>
          <a:lstStyle/>
          <a:p>
            <a:pPr lvl="1"/>
            <a:r>
              <a:rPr lang="ja-JP" altLang="en-US" sz="2400" dirty="0" smtClean="0"/>
              <a:t>ファイルを開く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all2_*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/>
              <a:t>A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列の最終行以下に貼り付け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</a:t>
            </a:r>
            <a:r>
              <a:rPr lang="ja-JP" altLang="en-US" sz="2000" dirty="0"/>
              <a:t>列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mean_average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B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C</a:t>
            </a:r>
            <a:r>
              <a:rPr lang="ja-JP" altLang="en-US" sz="2000" dirty="0" smtClean="0"/>
              <a:t>列を</a:t>
            </a:r>
            <a:r>
              <a:rPr lang="en-US" altLang="ja-JP" sz="2000" dirty="0" smtClean="0"/>
              <a:t>precision</a:t>
            </a:r>
            <a:r>
              <a:rPr lang="ja-JP" altLang="en-US" sz="2000" dirty="0" smtClean="0"/>
              <a:t>でフィルタリング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D</a:t>
            </a:r>
            <a:r>
              <a:rPr lang="ja-JP" altLang="en-US" sz="2000" dirty="0" smtClean="0"/>
              <a:t>列をコピーして、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列の最終行以下（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列貼り付けの右）に貼り付け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F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recall</a:t>
            </a:r>
            <a:r>
              <a:rPr lang="ja-JP" altLang="en-US" sz="2000" dirty="0" smtClean="0"/>
              <a:t>）をコピーして、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</a:t>
            </a:r>
            <a:r>
              <a:rPr lang="ja-JP" altLang="en-US" sz="2000" dirty="0" smtClean="0"/>
              <a:t>貼り付け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H</a:t>
            </a:r>
            <a:r>
              <a:rPr lang="ja-JP" altLang="en-US" sz="2000" dirty="0" smtClean="0"/>
              <a:t>列（</a:t>
            </a:r>
            <a:r>
              <a:rPr lang="en-US" altLang="ja-JP" sz="2000" dirty="0" smtClean="0"/>
              <a:t>F1-score</a:t>
            </a:r>
            <a:r>
              <a:rPr lang="ja-JP" altLang="en-US" sz="2000" dirty="0" smtClean="0"/>
              <a:t>）</a:t>
            </a:r>
            <a:r>
              <a:rPr lang="ja-JP" altLang="en-US" sz="2000" dirty="0"/>
              <a:t>をコピーして、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E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の最終行以下</a:t>
            </a:r>
            <a:r>
              <a:rPr lang="ja-JP" altLang="en-US" sz="2000" dirty="0" smtClean="0"/>
              <a:t>（</a:t>
            </a:r>
            <a:r>
              <a:rPr lang="en-US" altLang="ja-JP" sz="2000" dirty="0" smtClean="0"/>
              <a:t>D</a:t>
            </a:r>
            <a:r>
              <a:rPr lang="ja-JP" altLang="en-US" sz="2000" dirty="0" smtClean="0"/>
              <a:t>列</a:t>
            </a:r>
            <a:r>
              <a:rPr lang="ja-JP" altLang="en-US" sz="2000" dirty="0"/>
              <a:t>貼り付けの右）に貼り付け</a:t>
            </a:r>
            <a:endParaRPr lang="en-US" altLang="ja-JP" sz="2000" dirty="0"/>
          </a:p>
          <a:p>
            <a:pPr lvl="2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4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</a:t>
            </a:r>
            <a:r>
              <a:rPr lang="en-US" altLang="ja-JP" sz="2000" dirty="0" smtClean="0"/>
              <a:t>.</a:t>
            </a:r>
            <a:r>
              <a:rPr lang="en-US" altLang="ja-JP" sz="2000" dirty="0" err="1" smtClean="0"/>
              <a:t>pb</a:t>
            </a:r>
            <a:r>
              <a:rPr lang="ja-JP" altLang="en-US" sz="2000" dirty="0" smtClean="0"/>
              <a:t>ファイルに変換する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</a:p>
          <a:p>
            <a:pPr lvl="1"/>
            <a:r>
              <a:rPr lang="en-US" altLang="ja-JP" sz="2000" dirty="0"/>
              <a:t>$ ./</a:t>
            </a:r>
            <a:r>
              <a:rPr lang="en-US" altLang="ja-JP" sz="2000" dirty="0" smtClean="0"/>
              <a:t>darkflow-flow.sh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darkflow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</a:t>
            </a:r>
            <a:r>
              <a:rPr lang="en-US" altLang="ja-JP" sz="2000" dirty="0" smtClean="0"/>
              <a:t>darkflow-flow.sh all2</a:t>
            </a:r>
          </a:p>
          <a:p>
            <a:pPr lvl="1"/>
            <a:endParaRPr lang="en-US" altLang="ja-JP" sz="2000" dirty="0" smtClean="0"/>
          </a:p>
          <a:p>
            <a:r>
              <a:rPr lang="en-US" altLang="ja-JP" sz="2400" dirty="0" smtClean="0"/>
              <a:t>Post process:</a:t>
            </a:r>
            <a:endParaRPr lang="en-US" altLang="ja-JP" sz="2400" dirty="0"/>
          </a:p>
          <a:p>
            <a:pPr lvl="1"/>
            <a:r>
              <a:rPr lang="en-US" altLang="ja-JP" sz="2000" smtClean="0"/>
              <a:t>WinSCP</a:t>
            </a:r>
            <a:r>
              <a:rPr lang="ja-JP" altLang="en-US" sz="2000" dirty="0"/>
              <a:t>を使って、</a:t>
            </a:r>
            <a:r>
              <a:rPr lang="en-US" altLang="ja-JP" sz="2000" dirty="0"/>
              <a:t>tiny-</a:t>
            </a:r>
            <a:r>
              <a:rPr lang="en-US" altLang="ja-JP" sz="2000" dirty="0" err="1"/>
              <a:t>yolo</a:t>
            </a:r>
            <a:r>
              <a:rPr lang="en-US" altLang="ja-JP" sz="2000" dirty="0"/>
              <a:t>-</a:t>
            </a:r>
            <a:r>
              <a:rPr lang="en-US" altLang="ja-JP" sz="2000" dirty="0" err="1"/>
              <a:t>voc-graph.pb</a:t>
            </a:r>
            <a:r>
              <a:rPr lang="ja-JP" altLang="en-US" sz="2000" dirty="0"/>
              <a:t>モデルを、</a:t>
            </a:r>
            <a:r>
              <a:rPr lang="en-US" altLang="ja-JP" sz="2000" dirty="0"/>
              <a:t>G:\Android\Project\garbage\assets\tiny-yolo-voc-graph.pb </a:t>
            </a:r>
            <a:r>
              <a:rPr lang="ja-JP" altLang="en-US" sz="2000" dirty="0"/>
              <a:t>にダウンロード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d</a:t>
            </a:r>
            <a:r>
              <a:rPr lang="en-US" altLang="ja-JP" sz="2800" dirty="0" err="1" smtClean="0"/>
              <a:t>arkflow</a:t>
            </a:r>
            <a:r>
              <a:rPr lang="ja-JP" altLang="en-US" sz="2800" dirty="0" smtClean="0"/>
              <a:t> モデル</a:t>
            </a:r>
            <a:r>
              <a:rPr lang="ja-JP" altLang="en-US" sz="2800" dirty="0"/>
              <a:t>変換　</a:t>
            </a:r>
            <a:r>
              <a:rPr lang="en-US" altLang="ja-JP" sz="2800" dirty="0"/>
              <a:t>(2/2)</a:t>
            </a:r>
            <a:br>
              <a:rPr lang="en-US" altLang="ja-JP" sz="2800" dirty="0"/>
            </a:br>
            <a:r>
              <a:rPr lang="en-US" altLang="ja-JP" sz="2800" dirty="0" smtClean="0">
                <a:solidFill>
                  <a:srgbClr val="C00000"/>
                </a:solidFill>
              </a:rPr>
              <a:t>darkflow-flow.sh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Function:</a:t>
            </a:r>
          </a:p>
          <a:p>
            <a:pPr lvl="1"/>
            <a:r>
              <a:rPr lang="en-US" altLang="ja-JP" sz="1800" dirty="0" smtClean="0"/>
              <a:t>(1/9) </a:t>
            </a:r>
            <a:r>
              <a:rPr lang="ja-JP" altLang="en-US" sz="1800" dirty="0" smtClean="0"/>
              <a:t>カレントディレクトリを </a:t>
            </a:r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(2/9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darkflow</a:t>
            </a:r>
            <a:r>
              <a:rPr lang="ja-JP" altLang="en-US" sz="1800" dirty="0"/>
              <a:t>フォルダにプロジェクトフォルダを作成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(3/9</a:t>
            </a:r>
            <a:r>
              <a:rPr lang="en-US" altLang="ja-JP" sz="1800" dirty="0"/>
              <a:t>) </a:t>
            </a:r>
            <a:r>
              <a:rPr lang="en-US" altLang="ja-JP" sz="1800" dirty="0" smtClean="0"/>
              <a:t>*_</a:t>
            </a:r>
            <a:r>
              <a:rPr lang="en-US" altLang="ja-JP" sz="1800" dirty="0" err="1"/>
              <a:t>final.weights</a:t>
            </a:r>
            <a:r>
              <a:rPr lang="ja-JP" altLang="en-US" sz="1800" dirty="0"/>
              <a:t> ファイルを、</a:t>
            </a:r>
            <a:r>
              <a:rPr lang="en-US" altLang="ja-JP" sz="1800" dirty="0" err="1"/>
              <a:t>darkflow</a:t>
            </a:r>
            <a:r>
              <a:rPr lang="en-US" altLang="ja-JP" sz="1800" dirty="0"/>
              <a:t>/bin</a:t>
            </a:r>
            <a:r>
              <a:rPr lang="ja-JP" altLang="en-US" sz="1800" dirty="0"/>
              <a:t>フォルダにコピー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(4/9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を、</a:t>
            </a:r>
            <a:r>
              <a:rPr lang="en-US" altLang="ja-JP" sz="1800" dirty="0"/>
              <a:t>yolov2-tiny-voc.weights</a:t>
            </a:r>
            <a:r>
              <a:rPr lang="ja-JP" altLang="en-US" sz="1800" dirty="0"/>
              <a:t> 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(5/9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</a:t>
            </a:r>
            <a:r>
              <a:rPr lang="en-US" altLang="ja-JP" sz="1800" dirty="0" err="1"/>
              <a:t>cfg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(6/9</a:t>
            </a:r>
            <a:r>
              <a:rPr lang="en-US" altLang="ja-JP" sz="1800" dirty="0"/>
              <a:t>) </a:t>
            </a:r>
            <a:r>
              <a:rPr lang="en-US" altLang="ja-JP" sz="1800" dirty="0" err="1" smtClean="0"/>
              <a:t>darknet</a:t>
            </a:r>
            <a:r>
              <a:rPr lang="ja-JP" altLang="en-US" sz="1800" dirty="0"/>
              <a:t>の</a:t>
            </a:r>
            <a:r>
              <a:rPr lang="en-US" altLang="ja-JP" sz="1800" dirty="0"/>
              <a:t>.names</a:t>
            </a:r>
            <a:r>
              <a:rPr lang="ja-JP" altLang="en-US" sz="1800" dirty="0"/>
              <a:t>ファイルを</a:t>
            </a:r>
            <a:r>
              <a:rPr lang="en-US" altLang="ja-JP" sz="1800" dirty="0" err="1"/>
              <a:t>darkflow</a:t>
            </a:r>
            <a:r>
              <a:rPr lang="ja-JP" altLang="en-US" sz="1800" dirty="0"/>
              <a:t>の</a:t>
            </a:r>
            <a:r>
              <a:rPr lang="en-US" altLang="ja-JP" sz="1800" dirty="0"/>
              <a:t>labels.txt</a:t>
            </a:r>
            <a:r>
              <a:rPr lang="ja-JP" altLang="en-US" sz="1800" dirty="0"/>
              <a:t>にコピー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(7/9</a:t>
            </a:r>
            <a:r>
              <a:rPr lang="en-US" altLang="ja-JP" sz="1800" dirty="0"/>
              <a:t>)</a:t>
            </a:r>
            <a:r>
              <a:rPr lang="en-US" altLang="ja-JP" sz="1800" dirty="0" smtClean="0"/>
              <a:t>.</a:t>
            </a:r>
            <a:r>
              <a:rPr lang="en-US" altLang="ja-JP" sz="1800" dirty="0"/>
              <a:t>weights</a:t>
            </a:r>
            <a:r>
              <a:rPr lang="ja-JP" altLang="en-US" sz="1800" dirty="0"/>
              <a:t>モデルを</a:t>
            </a:r>
            <a:r>
              <a:rPr lang="en-US" altLang="ja-JP" sz="1800" dirty="0"/>
              <a:t>.</a:t>
            </a:r>
            <a:r>
              <a:rPr lang="en-US" altLang="ja-JP" sz="1800" dirty="0" err="1"/>
              <a:t>pb</a:t>
            </a:r>
            <a:r>
              <a:rPr lang="ja-JP" altLang="en-US" sz="1800" dirty="0"/>
              <a:t>形式に変換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(8/9</a:t>
            </a:r>
            <a:r>
              <a:rPr lang="en-US" altLang="ja-JP" sz="1800" dirty="0"/>
              <a:t>)</a:t>
            </a:r>
            <a:r>
              <a:rPr lang="ja-JP" altLang="en-US" sz="1800" dirty="0" smtClean="0"/>
              <a:t>ファイル名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yolo-v2-tiny-voc.pb </a:t>
            </a:r>
            <a:r>
              <a:rPr lang="ja-JP" altLang="en-US" sz="1800" dirty="0" smtClean="0"/>
              <a:t>から、</a:t>
            </a:r>
            <a:r>
              <a:rPr lang="en-US" altLang="ja-JP" sz="1800" dirty="0" smtClean="0"/>
              <a:t>tiny-</a:t>
            </a:r>
            <a:r>
              <a:rPr lang="en-US" altLang="ja-JP" sz="1800" dirty="0" err="1" smtClean="0"/>
              <a:t>yolo</a:t>
            </a:r>
            <a:r>
              <a:rPr lang="en-US" altLang="ja-JP" sz="1800" dirty="0" smtClean="0"/>
              <a:t>-</a:t>
            </a:r>
            <a:r>
              <a:rPr lang="en-US" altLang="ja-JP" sz="1800" dirty="0" err="1" smtClean="0"/>
              <a:t>voc-graph.pb</a:t>
            </a:r>
            <a:r>
              <a:rPr lang="ja-JP" altLang="en-US" sz="1800" dirty="0"/>
              <a:t>に変更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(9/9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darkflow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built_graph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プロジェクト名 フォルダを作成し、</a:t>
            </a:r>
            <a:r>
              <a:rPr lang="en-US" altLang="ja-JP" sz="1800" dirty="0" err="1" smtClean="0"/>
              <a:t>pb</a:t>
            </a:r>
            <a:r>
              <a:rPr lang="ja-JP" altLang="en-US" sz="1800" dirty="0" smtClean="0"/>
              <a:t>モデルをここに移動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endParaRPr lang="en-US" altLang="ja-JP" sz="2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.weights</a:t>
            </a:r>
            <a:r>
              <a:rPr lang="ja-JP" altLang="en-US" sz="2800" dirty="0"/>
              <a:t>ファイル</a:t>
            </a:r>
            <a:r>
              <a:rPr lang="ja-JP" altLang="en-US" sz="2800" dirty="0" smtClean="0"/>
              <a:t>削除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>
                <a:solidFill>
                  <a:srgbClr val="C00000"/>
                </a:solidFill>
              </a:rPr>
              <a:t>darknet-rm_100weights.sh</a:t>
            </a:r>
            <a:endParaRPr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ja-JP" altLang="en-US" sz="2000" dirty="0"/>
              <a:t>ディスク容量削減のため</a:t>
            </a:r>
            <a:r>
              <a:rPr lang="ja-JP" altLang="en-US" sz="2000" dirty="0" smtClean="0"/>
              <a:t>に、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回ごとに生成した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ファイルを削除する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1000</a:t>
            </a:r>
            <a:r>
              <a:rPr lang="ja-JP" altLang="en-US" sz="2000" dirty="0"/>
              <a:t>回ごと</a:t>
            </a:r>
            <a:r>
              <a:rPr lang="ja-JP" altLang="en-US" sz="2000" dirty="0" smtClean="0"/>
              <a:t>の </a:t>
            </a:r>
            <a:r>
              <a:rPr lang="en-US" altLang="ja-JP" sz="2000" dirty="0" smtClean="0"/>
              <a:t>.weights</a:t>
            </a:r>
            <a:r>
              <a:rPr lang="ja-JP" altLang="en-US" sz="2000" dirty="0" smtClean="0"/>
              <a:t>ファイルは削除しない</a:t>
            </a:r>
            <a:endParaRPr lang="en-US" altLang="ja-JP" sz="2000" dirty="0"/>
          </a:p>
          <a:p>
            <a:r>
              <a:rPr lang="en-US" altLang="ja-JP" sz="2800" dirty="0"/>
              <a:t>Usage: </a:t>
            </a:r>
          </a:p>
          <a:p>
            <a:pPr lvl="1"/>
            <a:r>
              <a:rPr lang="en-US" altLang="ja-JP" sz="2000" dirty="0"/>
              <a:t>$ ./darknet-rm_100weights.sh  </a:t>
            </a: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モデル名</a:t>
            </a:r>
            <a:r>
              <a:rPr lang="en-US" altLang="ja-JP" sz="1600" dirty="0" smtClean="0"/>
              <a:t>&gt;</a:t>
            </a:r>
            <a:endParaRPr lang="en-US" altLang="ja-JP" sz="2000" dirty="0"/>
          </a:p>
          <a:p>
            <a:pPr lvl="1"/>
            <a:r>
              <a:rPr lang="ja-JP" altLang="en-US" sz="2000" dirty="0"/>
              <a:t>例</a:t>
            </a:r>
            <a:endParaRPr lang="en-US" altLang="ja-JP" sz="2000" dirty="0"/>
          </a:p>
          <a:p>
            <a:pPr lvl="1"/>
            <a:r>
              <a:rPr lang="en-US" altLang="ja-JP" sz="2000" dirty="0" smtClean="0"/>
              <a:t>$ cd ../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./darknet-rm_100weights.sh </a:t>
            </a:r>
            <a:r>
              <a:rPr lang="en-US" altLang="ja-JP" sz="2000" dirty="0" smtClean="0"/>
              <a:t>pp4</a:t>
            </a:r>
          </a:p>
          <a:p>
            <a:pPr lvl="1"/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/>
          <p:cNvCxnSpPr>
            <a:stCxn id="4" idx="4"/>
            <a:endCxn id="9" idx="0"/>
          </p:cNvCxnSpPr>
          <p:nvPr/>
        </p:nvCxnSpPr>
        <p:spPr>
          <a:xfrm>
            <a:off x="1443100" y="1803647"/>
            <a:ext cx="0" cy="407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5" cy="778098"/>
          </a:xfrm>
        </p:spPr>
        <p:txBody>
          <a:bodyPr>
            <a:normAutofit/>
          </a:bodyPr>
          <a:lstStyle/>
          <a:p>
            <a:r>
              <a:rPr kumimoji="1"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作業の流れ</a:t>
            </a:r>
            <a:endParaRPr kumimoji="1" lang="ja-JP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9792" y="720080"/>
            <a:ext cx="4546848" cy="5805264"/>
          </a:xfrm>
        </p:spPr>
        <p:txBody>
          <a:bodyPr>
            <a:noAutofit/>
          </a:bodyPr>
          <a:lstStyle/>
          <a:p>
            <a:r>
              <a:rPr kumimoji="1" lang="ja-JP" altLang="en-US" sz="1600" dirty="0" smtClean="0"/>
              <a:t>データセット準備 </a:t>
            </a:r>
            <a:r>
              <a:rPr kumimoji="1" lang="en-US" altLang="ja-JP" sz="1600" dirty="0" smtClean="0"/>
              <a:t>p.3</a:t>
            </a:r>
          </a:p>
          <a:p>
            <a:pPr lvl="1"/>
            <a:r>
              <a:rPr lang="ja-JP" altLang="en-US" sz="1400" dirty="0"/>
              <a:t>画像</a:t>
            </a:r>
            <a:r>
              <a:rPr lang="ja-JP" altLang="en-US" sz="1400" dirty="0" smtClean="0"/>
              <a:t>収集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画像水増し </a:t>
            </a:r>
            <a:r>
              <a:rPr lang="en-US" altLang="ja-JP" sz="1400" dirty="0" err="1" smtClean="0">
                <a:solidFill>
                  <a:srgbClr val="0070C0"/>
                </a:solidFill>
              </a:rPr>
              <a:t>R</a:t>
            </a:r>
            <a:r>
              <a:rPr kumimoji="1" lang="en-US" altLang="ja-JP" sz="1400" dirty="0" err="1" smtClean="0">
                <a:solidFill>
                  <a:srgbClr val="0070C0"/>
                </a:solidFill>
              </a:rPr>
              <a:t>alpha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lvl="1"/>
            <a:r>
              <a:rPr lang="ja-JP" altLang="en-US" sz="1400" dirty="0" smtClean="0"/>
              <a:t>画像アノテーション </a:t>
            </a:r>
            <a:r>
              <a:rPr lang="en-US" altLang="ja-JP" sz="1400" dirty="0" smtClean="0">
                <a:solidFill>
                  <a:srgbClr val="0070C0"/>
                </a:solidFill>
              </a:rPr>
              <a:t>labelImg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Yolo-img-x28_windows.py</a:t>
            </a:r>
          </a:p>
          <a:p>
            <a:pPr lvl="2"/>
            <a:endParaRPr lang="en-US" altLang="ja-JP" sz="1400" b="1" dirty="0">
              <a:solidFill>
                <a:srgbClr val="C00000"/>
              </a:solidFill>
            </a:endParaRPr>
          </a:p>
          <a:p>
            <a:pPr lvl="2"/>
            <a:endParaRPr lang="en-US" altLang="ja-JP" sz="1400" b="1" dirty="0" smtClean="0">
              <a:solidFill>
                <a:srgbClr val="C00000"/>
              </a:solidFill>
            </a:endParaRPr>
          </a:p>
          <a:p>
            <a:r>
              <a:rPr lang="ja-JP" altLang="en-US" sz="1800" dirty="0" smtClean="0"/>
              <a:t>設定</a:t>
            </a:r>
            <a:r>
              <a:rPr lang="ja-JP" altLang="en-US" sz="1800" dirty="0"/>
              <a:t>ファイル</a:t>
            </a:r>
            <a:r>
              <a:rPr lang="ja-JP" altLang="en-US" sz="1800" dirty="0" smtClean="0"/>
              <a:t>編集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p.7-8</a:t>
            </a:r>
            <a:endParaRPr kumimoji="1" lang="en-US" altLang="ja-JP" sz="1800" dirty="0" smtClean="0"/>
          </a:p>
          <a:p>
            <a:pPr lvl="1"/>
            <a:r>
              <a:rPr kumimoji="1" lang="ja-JP" altLang="en-US" sz="1400" dirty="0" smtClean="0"/>
              <a:t>手作業</a:t>
            </a:r>
            <a:endParaRPr kumimoji="1" lang="en-US" altLang="ja-JP" sz="14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ログの確認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p.10-12</a:t>
            </a:r>
            <a:endParaRPr lang="en-US" altLang="ja-JP" sz="1800" dirty="0" smtClean="0"/>
          </a:p>
          <a:p>
            <a:pPr lvl="1"/>
            <a:r>
              <a:rPr kumimoji="1" lang="en-US" altLang="ja-JP" sz="1400" dirty="0" smtClean="0"/>
              <a:t>Loss</a:t>
            </a:r>
            <a:r>
              <a:rPr kumimoji="1" lang="ja-JP" altLang="en-US" sz="1400" dirty="0" smtClean="0"/>
              <a:t>（損失）の収集</a:t>
            </a:r>
            <a:endParaRPr kumimoji="1" lang="en-US" altLang="ja-JP" sz="1400" dirty="0" smtClean="0"/>
          </a:p>
          <a:p>
            <a:pPr lvl="1"/>
            <a:r>
              <a:rPr lang="en-US" altLang="ja-JP" sz="1400" dirty="0"/>
              <a:t>Loss</a:t>
            </a:r>
            <a:r>
              <a:rPr lang="ja-JP" altLang="en-US" sz="1400" dirty="0"/>
              <a:t>（損失）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グラフ作成</a:t>
            </a:r>
            <a:endParaRPr kumimoji="1" lang="en-US" altLang="ja-JP" sz="1400" dirty="0" smtClean="0"/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sz="1400" b="1" dirty="0" smtClean="0">
                <a:solidFill>
                  <a:srgbClr val="C00000"/>
                </a:solidFill>
              </a:rPr>
              <a:t>arknet-log_grep.sh</a:t>
            </a:r>
          </a:p>
          <a:p>
            <a:pPr lvl="2"/>
            <a:r>
              <a:rPr lang="ja-JP" altLang="en-US" sz="1400" dirty="0" smtClean="0"/>
              <a:t>手作業</a:t>
            </a:r>
            <a:endParaRPr lang="en-US" altLang="ja-JP" sz="1400" dirty="0"/>
          </a:p>
          <a:p>
            <a:pPr lvl="2"/>
            <a:endParaRPr kumimoji="1" lang="ja-JP" altLang="en-US" sz="1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1800" dirty="0" smtClean="0"/>
          </a:p>
          <a:p>
            <a:r>
              <a:rPr lang="en-US" altLang="ja-JP" sz="1800" dirty="0" err="1" smtClean="0"/>
              <a:t>darkflow</a:t>
            </a:r>
            <a:r>
              <a:rPr lang="ja-JP" altLang="en-US" sz="1800" dirty="0" smtClean="0"/>
              <a:t> モデル変換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p.17-18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darkflow-flow.sh</a:t>
            </a:r>
          </a:p>
          <a:p>
            <a:r>
              <a:rPr lang="en-US" altLang="ja-JP" sz="1800" dirty="0" smtClean="0"/>
              <a:t>.weights</a:t>
            </a:r>
            <a:r>
              <a:rPr lang="ja-JP" altLang="en-US" sz="1800" dirty="0" smtClean="0"/>
              <a:t>ファイル削除 </a:t>
            </a:r>
            <a:r>
              <a:rPr lang="en-US" altLang="ja-JP" sz="1400" dirty="0" smtClean="0"/>
              <a:t>p.19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darknet-rm_100weights.sh</a:t>
            </a:r>
          </a:p>
        </p:txBody>
      </p:sp>
      <p:sp>
        <p:nvSpPr>
          <p:cNvPr id="4" name="フローチャート : 結合子 3"/>
          <p:cNvSpPr/>
          <p:nvPr/>
        </p:nvSpPr>
        <p:spPr>
          <a:xfrm>
            <a:off x="1263080" y="1443607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43000" y="2092584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57198" y="2849522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543000" y="3606460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モデル検証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3000" y="5120336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後処理</a:t>
            </a:r>
            <a:endParaRPr kumimoji="1" lang="ja-JP" altLang="en-US" dirty="0"/>
          </a:p>
        </p:txBody>
      </p:sp>
      <p:sp>
        <p:nvSpPr>
          <p:cNvPr id="9" name="フローチャート : 結合子 8"/>
          <p:cNvSpPr/>
          <p:nvPr/>
        </p:nvSpPr>
        <p:spPr>
          <a:xfrm>
            <a:off x="1263080" y="58772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処理 11"/>
          <p:cNvSpPr/>
          <p:nvPr/>
        </p:nvSpPr>
        <p:spPr>
          <a:xfrm>
            <a:off x="539551" y="4363398"/>
            <a:ext cx="1800200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モデル変換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708615" y="720081"/>
            <a:ext cx="6183865" cy="17008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708615" y="2504011"/>
            <a:ext cx="6183865" cy="813511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08615" y="3429000"/>
            <a:ext cx="6183865" cy="1872208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708615" y="5354336"/>
            <a:ext cx="6183865" cy="66695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>
            <a:stCxn id="5" idx="3"/>
            <a:endCxn id="13" idx="1"/>
          </p:cNvCxnSpPr>
          <p:nvPr/>
        </p:nvCxnSpPr>
        <p:spPr>
          <a:xfrm flipV="1">
            <a:off x="2343200" y="1570485"/>
            <a:ext cx="365415" cy="756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3"/>
            <a:endCxn id="14" idx="1"/>
          </p:cNvCxnSpPr>
          <p:nvPr/>
        </p:nvCxnSpPr>
        <p:spPr>
          <a:xfrm flipV="1">
            <a:off x="2357398" y="2910767"/>
            <a:ext cx="351217" cy="17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15" idx="1"/>
          </p:cNvCxnSpPr>
          <p:nvPr/>
        </p:nvCxnSpPr>
        <p:spPr>
          <a:xfrm>
            <a:off x="2343200" y="3840460"/>
            <a:ext cx="365415" cy="52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3"/>
            <a:endCxn id="34" idx="1"/>
          </p:cNvCxnSpPr>
          <p:nvPr/>
        </p:nvCxnSpPr>
        <p:spPr>
          <a:xfrm>
            <a:off x="2343200" y="5354336"/>
            <a:ext cx="365415" cy="990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708615" y="6021288"/>
            <a:ext cx="6183865" cy="648072"/>
          </a:xfrm>
          <a:prstGeom prst="roundRect">
            <a:avLst>
              <a:gd name="adj" fmla="val 11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>
            <a:stCxn id="12" idx="3"/>
            <a:endCxn id="16" idx="1"/>
          </p:cNvCxnSpPr>
          <p:nvPr/>
        </p:nvCxnSpPr>
        <p:spPr>
          <a:xfrm>
            <a:off x="2339751" y="4597398"/>
            <a:ext cx="368864" cy="109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/>
          <a:p>
            <a:fld id="{57499AFA-80DF-47CA-B70E-AAAE323E0D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82572" y="350748"/>
            <a:ext cx="3409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</a:rPr>
              <a:t>青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字は</a:t>
            </a:r>
            <a:r>
              <a:rPr lang="ja-JP" altLang="en-US" sz="1200" dirty="0">
                <a:solidFill>
                  <a:srgbClr val="0070C0"/>
                </a:solidFill>
              </a:rPr>
              <a:t>利用</a:t>
            </a:r>
            <a:r>
              <a:rPr kumimoji="1" lang="ja-JP" altLang="en-US" sz="1200" dirty="0" smtClean="0">
                <a:solidFill>
                  <a:srgbClr val="0070C0"/>
                </a:solidFill>
              </a:rPr>
              <a:t>するアプリ。 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赤字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は作成した</a:t>
            </a:r>
            <a:r>
              <a:rPr kumimoji="1" lang="ja-JP" altLang="en-US" sz="1200" b="1" dirty="0" smtClean="0">
                <a:solidFill>
                  <a:srgbClr val="C00000"/>
                </a:solidFill>
              </a:rPr>
              <a:t>スクリプト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508104" y="731322"/>
            <a:ext cx="3384376" cy="5938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ja-JP" sz="1400" dirty="0"/>
              <a:t>labelImg</a:t>
            </a:r>
            <a:r>
              <a:rPr lang="ja-JP" altLang="en-US" sz="1400" dirty="0"/>
              <a:t> 分類結果一括</a:t>
            </a:r>
            <a:r>
              <a:rPr lang="ja-JP" altLang="en-US" sz="1400" dirty="0" smtClean="0"/>
              <a:t>修正 </a:t>
            </a:r>
            <a:r>
              <a:rPr lang="en-US" altLang="ja-JP" sz="1400" dirty="0"/>
              <a:t>p</a:t>
            </a:r>
            <a:r>
              <a:rPr lang="en-US" altLang="ja-JP" sz="1400" dirty="0" smtClean="0"/>
              <a:t>.4</a:t>
            </a:r>
            <a:endParaRPr lang="en-US" altLang="ja-JP" sz="1400" dirty="0"/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replace_classid.sh</a:t>
            </a:r>
          </a:p>
          <a:p>
            <a:pPr lvl="1"/>
            <a:r>
              <a:rPr lang="ja-JP" altLang="en-US" sz="1400" dirty="0" smtClean="0"/>
              <a:t>データセットのチェック </a:t>
            </a:r>
            <a:r>
              <a:rPr lang="en-US" altLang="ja-JP" sz="1400" dirty="0" smtClean="0"/>
              <a:t>p.5</a:t>
            </a:r>
          </a:p>
          <a:p>
            <a:pPr lvl="2"/>
            <a:r>
              <a:rPr lang="en-US" altLang="ja-JP" sz="1400" b="1" dirty="0">
                <a:solidFill>
                  <a:srgbClr val="C00000"/>
                </a:solidFill>
              </a:rPr>
              <a:t>filecheck.py</a:t>
            </a:r>
          </a:p>
          <a:p>
            <a:pPr lvl="1"/>
            <a:r>
              <a:rPr lang="ja-JP" altLang="en-US" sz="1400" dirty="0" smtClean="0"/>
              <a:t>学習用とテスト用画像振分け </a:t>
            </a:r>
            <a:r>
              <a:rPr lang="en-US" altLang="ja-JP" sz="1400" dirty="0" smtClean="0"/>
              <a:t>p.6</a:t>
            </a:r>
          </a:p>
          <a:p>
            <a:pPr lvl="2"/>
            <a:r>
              <a:rPr lang="en-US" altLang="ja-JP" sz="1400" b="1" dirty="0" smtClean="0">
                <a:solidFill>
                  <a:srgbClr val="C00000"/>
                </a:solidFill>
              </a:rPr>
              <a:t>process2.py</a:t>
            </a:r>
          </a:p>
          <a:p>
            <a:pPr marL="0" indent="0">
              <a:buNone/>
            </a:pPr>
            <a:endParaRPr lang="en-US" altLang="ja-JP" sz="1800" dirty="0" smtClean="0">
              <a:solidFill>
                <a:srgbClr val="C00000"/>
              </a:solidFill>
            </a:endParaRPr>
          </a:p>
          <a:p>
            <a:r>
              <a:rPr lang="en-US" altLang="ja-JP" sz="1800" dirty="0" err="1"/>
              <a:t>d</a:t>
            </a:r>
            <a:r>
              <a:rPr lang="en-US" altLang="ja-JP" sz="1800" dirty="0" err="1" smtClean="0"/>
              <a:t>arknet</a:t>
            </a:r>
            <a:r>
              <a:rPr lang="ja-JP" altLang="en-US" sz="1800" dirty="0" smtClean="0"/>
              <a:t> 学習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p.9</a:t>
            </a:r>
            <a:endParaRPr lang="en-US" altLang="ja-JP" sz="1800" dirty="0" smtClean="0"/>
          </a:p>
          <a:p>
            <a:pPr lvl="1"/>
            <a:r>
              <a:rPr lang="en-US" altLang="ja-JP" sz="1400" b="1" dirty="0" smtClean="0">
                <a:solidFill>
                  <a:srgbClr val="C00000"/>
                </a:solidFill>
              </a:rPr>
              <a:t>darknet-train.sh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計測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p.13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darknet-map.sh</a:t>
            </a:r>
          </a:p>
          <a:p>
            <a:r>
              <a:rPr lang="en-US" altLang="ja-JP" sz="1800" dirty="0"/>
              <a:t>mAP</a:t>
            </a:r>
            <a:r>
              <a:rPr lang="ja-JP" altLang="en-US" sz="1800" dirty="0"/>
              <a:t>計測結果</a:t>
            </a:r>
            <a:r>
              <a:rPr lang="ja-JP" altLang="en-US" sz="1800" dirty="0" smtClean="0"/>
              <a:t>編集 </a:t>
            </a:r>
            <a:r>
              <a:rPr lang="en-US" altLang="ja-JP" sz="1400" dirty="0" smtClean="0"/>
              <a:t>p.14</a:t>
            </a:r>
            <a:endParaRPr lang="en-US" altLang="ja-JP" sz="1800" dirty="0"/>
          </a:p>
          <a:p>
            <a:pPr lvl="1"/>
            <a:r>
              <a:rPr lang="en-US" altLang="ja-JP" sz="1400" b="1" dirty="0">
                <a:solidFill>
                  <a:srgbClr val="C00000"/>
                </a:solidFill>
              </a:rPr>
              <a:t>darknet-map_grep.sh</a:t>
            </a:r>
          </a:p>
          <a:p>
            <a:r>
              <a:rPr lang="en-US" altLang="ja-JP" sz="1800" dirty="0" smtClean="0"/>
              <a:t>mAP</a:t>
            </a:r>
            <a:r>
              <a:rPr lang="ja-JP" altLang="en-US" sz="1800" dirty="0" smtClean="0"/>
              <a:t>グラフ作成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p.15-16</a:t>
            </a:r>
          </a:p>
          <a:p>
            <a:pPr lvl="1"/>
            <a:r>
              <a:rPr lang="ja-JP" altLang="en-US" sz="1400" dirty="0" smtClean="0"/>
              <a:t>手作業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 smtClean="0"/>
              <a:t>スマホ </a:t>
            </a:r>
            <a:r>
              <a:rPr lang="en-US" altLang="ja-JP" sz="1400" dirty="0" smtClean="0"/>
              <a:t>p.20</a:t>
            </a:r>
          </a:p>
          <a:p>
            <a:pPr lvl="1"/>
            <a:r>
              <a:rPr lang="ja-JP" altLang="en-US" sz="1400" dirty="0" smtClean="0"/>
              <a:t>参考 </a:t>
            </a:r>
            <a:r>
              <a:rPr lang="en-US" altLang="ja-JP" sz="1400" dirty="0" smtClean="0"/>
              <a:t>p.21</a:t>
            </a:r>
          </a:p>
          <a:p>
            <a:pPr lvl="2"/>
            <a:endParaRPr lang="ja-JP" altLang="en-US" sz="1000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  <a:p>
            <a:pPr lvl="1"/>
            <a:endParaRPr lang="en-US" altLang="ja-JP" sz="1400" b="1" dirty="0" smtClean="0">
              <a:solidFill>
                <a:srgbClr val="C00000"/>
              </a:solidFill>
            </a:endParaRPr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5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Android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Studio</a:t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Android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Studio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同期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ビルド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Build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Variant</a:t>
            </a:r>
            <a:r>
              <a:rPr lang="ja-JP" altLang="en-US" sz="2000" dirty="0" smtClean="0"/>
              <a:t> を</a:t>
            </a:r>
            <a:r>
              <a:rPr lang="en-US" altLang="ja-JP" sz="2000" dirty="0" smtClean="0"/>
              <a:t>debug</a:t>
            </a:r>
            <a:r>
              <a:rPr lang="ja-JP" altLang="en-US" sz="2000" dirty="0" smtClean="0"/>
              <a:t>にし、</a:t>
            </a:r>
            <a:r>
              <a:rPr lang="en-US" altLang="ja-JP" sz="2000" dirty="0" smtClean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err="1" smtClean="0"/>
              <a:t>Buils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r>
              <a:rPr lang="en-US" altLang="ja-JP" sz="2000" dirty="0" smtClean="0"/>
              <a:t>(s)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Android\Project\garbage\gradleBuild\outputs\apk\debug\garbage-debug.apk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し、</a:t>
            </a:r>
            <a:r>
              <a:rPr lang="en-US" altLang="ja-JP" sz="2000" dirty="0"/>
              <a:t>Build</a:t>
            </a:r>
            <a:r>
              <a:rPr lang="ja-JP" altLang="en-US" sz="2000" dirty="0"/>
              <a:t>～</a:t>
            </a:r>
            <a:r>
              <a:rPr lang="en-US" altLang="ja-JP" sz="2000" dirty="0" err="1"/>
              <a:t>Buils</a:t>
            </a:r>
            <a:r>
              <a:rPr lang="en-US" altLang="ja-JP" sz="2000" dirty="0"/>
              <a:t>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Apk</a:t>
            </a:r>
            <a:r>
              <a:rPr lang="en-US" altLang="ja-JP" sz="2000" dirty="0"/>
              <a:t>(s</a:t>
            </a:r>
            <a:r>
              <a:rPr lang="en-US" altLang="ja-JP" sz="2000" dirty="0" smtClean="0"/>
              <a:t>)</a:t>
            </a:r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Android\Project\garbage\gradleBuild\outputs\apk\release\garbage-release.apk </a:t>
            </a:r>
            <a:r>
              <a:rPr lang="ja-JP" altLang="en-US" sz="1600" dirty="0"/>
              <a:t>が</a:t>
            </a:r>
            <a:r>
              <a:rPr lang="ja-JP" altLang="en-US" sz="1600" dirty="0" smtClean="0"/>
              <a:t>できる</a:t>
            </a:r>
            <a:endParaRPr lang="en-US" altLang="ja-JP" sz="1600" dirty="0" smtClean="0"/>
          </a:p>
          <a:p>
            <a:pPr lvl="1"/>
            <a:r>
              <a:rPr lang="en-US" altLang="ja-JP" sz="2000" dirty="0"/>
              <a:t>Build</a:t>
            </a:r>
            <a:r>
              <a:rPr lang="ja-JP" altLang="en-US" sz="2000" dirty="0"/>
              <a:t> </a:t>
            </a:r>
            <a:r>
              <a:rPr lang="en-US" altLang="ja-JP" sz="2000" dirty="0"/>
              <a:t>Variant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release</a:t>
            </a:r>
            <a:r>
              <a:rPr lang="ja-JP" altLang="en-US" sz="2000" dirty="0" smtClean="0"/>
              <a:t>にし</a:t>
            </a:r>
            <a:r>
              <a:rPr lang="ja-JP" altLang="en-US" sz="2000" dirty="0"/>
              <a:t>、</a:t>
            </a:r>
            <a:r>
              <a:rPr lang="en-US" altLang="ja-JP" sz="2000" dirty="0"/>
              <a:t>Build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Generate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Signed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Apk</a:t>
            </a:r>
            <a:endParaRPr lang="en-US" altLang="ja-JP" sz="2000" dirty="0" smtClean="0"/>
          </a:p>
          <a:p>
            <a:pPr lvl="2"/>
            <a:r>
              <a:rPr lang="en-US" altLang="ja-JP" sz="1600" dirty="0"/>
              <a:t>G:\</a:t>
            </a:r>
            <a:r>
              <a:rPr lang="en-US" altLang="ja-JP" sz="1600" dirty="0" smtClean="0"/>
              <a:t>Android\Project\garbage\release\garbage-release.apk </a:t>
            </a:r>
            <a:r>
              <a:rPr lang="ja-JP" altLang="en-US" sz="1600" dirty="0" smtClean="0"/>
              <a:t>ができる</a:t>
            </a:r>
            <a:endParaRPr lang="en-US" altLang="ja-JP" sz="1600" dirty="0" smtClean="0"/>
          </a:p>
          <a:p>
            <a:pPr lvl="2"/>
            <a:endParaRPr lang="en-US" altLang="ja-JP" sz="1600" dirty="0"/>
          </a:p>
          <a:p>
            <a:pPr lvl="1"/>
            <a:r>
              <a:rPr lang="ja-JP" altLang="en-US" sz="2000" dirty="0" smtClean="0"/>
              <a:t>スマホを</a:t>
            </a:r>
            <a:r>
              <a:rPr lang="en-US" altLang="ja-JP" sz="2000" dirty="0" smtClean="0"/>
              <a:t>PC</a:t>
            </a:r>
            <a:r>
              <a:rPr lang="ja-JP" altLang="en-US" sz="2000" dirty="0" smtClean="0"/>
              <a:t>につないで、</a:t>
            </a:r>
            <a:r>
              <a:rPr lang="en-US" altLang="ja-JP" sz="2000" dirty="0" smtClean="0"/>
              <a:t>Run</a:t>
            </a:r>
            <a:r>
              <a:rPr lang="ja-JP" altLang="en-US" sz="2000" dirty="0" smtClean="0"/>
              <a:t> 実行</a:t>
            </a:r>
            <a:endParaRPr lang="en-US" altLang="ja-JP" sz="2000" dirty="0"/>
          </a:p>
          <a:p>
            <a:pPr lvl="2"/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8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643192" cy="114300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weights </a:t>
            </a:r>
            <a:r>
              <a:rPr lang="ja-JP" altLang="en-US" sz="2800" dirty="0"/>
              <a:t>ファイル保存間隔の変更</a:t>
            </a:r>
            <a:r>
              <a:rPr lang="ja-JP" altLang="en-US" sz="2800" dirty="0" smtClean="0"/>
              <a:t>方法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Autofit/>
          </a:bodyPr>
          <a:lstStyle/>
          <a:p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demura.net/misc/14592.html</a:t>
            </a:r>
            <a:endParaRPr lang="en-US" altLang="ja-JP" sz="2000" dirty="0" smtClean="0"/>
          </a:p>
          <a:p>
            <a:r>
              <a:rPr lang="en-US" altLang="ja-JP" sz="2000" dirty="0"/>
              <a:t>3. </a:t>
            </a:r>
            <a:r>
              <a:rPr lang="ja-JP" altLang="en-US" sz="2000" dirty="0"/>
              <a:t>ネットワークのウェイトを保存する間隔を</a:t>
            </a:r>
            <a:r>
              <a:rPr lang="ja-JP" altLang="en-US" sz="2000" dirty="0" smtClean="0"/>
              <a:t>変更</a:t>
            </a:r>
            <a:endParaRPr lang="en-US" altLang="ja-JP" sz="2000" dirty="0" smtClean="0"/>
          </a:p>
          <a:p>
            <a:r>
              <a:rPr lang="en-US" altLang="ja-JP" sz="2000" dirty="0" smtClean="0"/>
              <a:t>~/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/examples/</a:t>
            </a:r>
            <a:r>
              <a:rPr lang="en-US" altLang="ja-JP" sz="2000" dirty="0" err="1"/>
              <a:t>detector.c</a:t>
            </a:r>
            <a:r>
              <a:rPr lang="ja-JP" altLang="en-US" sz="2000" dirty="0"/>
              <a:t>では、ネットワークのウェイトを保存する間隔は</a:t>
            </a:r>
            <a:r>
              <a:rPr lang="en-US" altLang="ja-JP" sz="2000" dirty="0"/>
              <a:t>138</a:t>
            </a:r>
            <a:r>
              <a:rPr lang="ja-JP" altLang="en-US" sz="2000" dirty="0"/>
              <a:t>行目で次のようになって</a:t>
            </a:r>
            <a:r>
              <a:rPr lang="ja-JP" altLang="en-US" sz="2000" dirty="0" smtClean="0"/>
              <a:t>いる</a:t>
            </a:r>
            <a:endParaRPr lang="en-US" altLang="ja-JP" sz="2000" dirty="0" smtClean="0"/>
          </a:p>
          <a:p>
            <a:r>
              <a:rPr lang="ja-JP" altLang="en-US" sz="2000" dirty="0" smtClean="0"/>
              <a:t>つまり</a:t>
            </a:r>
            <a:r>
              <a:rPr lang="ja-JP" altLang="en-US" sz="2000" dirty="0"/>
              <a:t>、学習回数が</a:t>
            </a:r>
            <a:r>
              <a:rPr lang="en-US" altLang="ja-JP" sz="2000" dirty="0"/>
              <a:t>1000</a:t>
            </a:r>
            <a:r>
              <a:rPr lang="ja-JP" altLang="en-US" sz="2000" dirty="0"/>
              <a:t>回未満のときは</a:t>
            </a:r>
            <a:r>
              <a:rPr lang="en-US" altLang="ja-JP" sz="2000" dirty="0"/>
              <a:t>100</a:t>
            </a:r>
            <a:r>
              <a:rPr lang="ja-JP" altLang="en-US" sz="2000" dirty="0"/>
              <a:t>回毎に保存し、それ以降は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回毎に保存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ja-JP" altLang="en-US" sz="2000" dirty="0" smtClean="0"/>
              <a:t>なお</a:t>
            </a:r>
            <a:r>
              <a:rPr lang="ja-JP" altLang="en-US" sz="2000" dirty="0"/>
              <a:t>、ウェイトはデータ設定ファイルでしたディレクトリ</a:t>
            </a:r>
            <a:r>
              <a:rPr lang="en-US" altLang="ja-JP" sz="2000" dirty="0"/>
              <a:t>backup</a:t>
            </a:r>
            <a:r>
              <a:rPr lang="ja-JP" altLang="en-US" sz="2000" dirty="0" err="1"/>
              <a:t>に保</a:t>
            </a:r>
            <a:r>
              <a:rPr lang="ja-JP" altLang="en-US" sz="2000" dirty="0" smtClean="0"/>
              <a:t>存される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 1000 &amp;&amp; i%100 == 0)) {    // </a:t>
            </a:r>
            <a:r>
              <a:rPr lang="ja-JP" altLang="en-US" sz="2000" dirty="0"/>
              <a:t>これを</a:t>
            </a:r>
            <a:r>
              <a:rPr lang="en-US" altLang="ja-JP" sz="2000" dirty="0" smtClean="0"/>
              <a:t>10,000</a:t>
            </a:r>
            <a:r>
              <a:rPr lang="ja-JP" altLang="en-US" sz="2000" dirty="0"/>
              <a:t>回までは</a:t>
            </a:r>
            <a:r>
              <a:rPr lang="en-US" altLang="ja-JP" sz="2000" dirty="0"/>
              <a:t>1000</a:t>
            </a:r>
            <a:r>
              <a:rPr lang="ja-JP" altLang="en-US" sz="2000" dirty="0"/>
              <a:t>回毎にも保存したければ次のように変更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(i%10000==0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 1000 &amp;&amp; i%100 == 0) || (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&lt;=10000 &amp;&amp;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% 1000 ==0)) </a:t>
            </a:r>
            <a:r>
              <a:rPr lang="en-US" altLang="ja-JP" sz="2000" dirty="0" smtClean="0"/>
              <a:t>{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854968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データセットの</a:t>
            </a:r>
            <a:r>
              <a:rPr lang="ja-JP" altLang="en-US" sz="2800" dirty="0" smtClean="0"/>
              <a:t>準備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  <a:noFill/>
        </p:spPr>
        <p:txBody>
          <a:bodyPr>
            <a:noAutofit/>
          </a:bodyPr>
          <a:lstStyle/>
          <a:p>
            <a:r>
              <a:rPr lang="ja-JP" altLang="en-US" sz="2400" dirty="0" smtClean="0"/>
              <a:t>ごみの撮影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ごみを撮影し、撮影した画像ファイル（*</a:t>
            </a:r>
            <a:r>
              <a:rPr lang="en-US" altLang="ja-JP" sz="2000" dirty="0" smtClean="0"/>
              <a:t>.jpg</a:t>
            </a:r>
            <a:r>
              <a:rPr lang="ja-JP" altLang="en-US" sz="2000" dirty="0" smtClean="0"/>
              <a:t>）をごみの名前が付いたフォルダーに保存する</a:t>
            </a:r>
            <a:endParaRPr lang="en-US" altLang="ja-JP" sz="2000" dirty="0" smtClean="0"/>
          </a:p>
          <a:p>
            <a:r>
              <a:rPr lang="ja-JP" altLang="en-US" sz="2400" dirty="0" smtClean="0"/>
              <a:t>リサイズ～水増し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>
                <a:solidFill>
                  <a:srgbClr val="0070C0"/>
                </a:solidFill>
              </a:rPr>
              <a:t>Ralpha</a:t>
            </a:r>
            <a:r>
              <a:rPr lang="ja-JP" altLang="en-US" sz="2000" dirty="0" smtClean="0"/>
              <a:t>を使って画像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500x500</a:t>
            </a:r>
            <a:r>
              <a:rPr lang="ja-JP" altLang="en-US" sz="2000" dirty="0" smtClean="0"/>
              <a:t>位にリサイズ</a:t>
            </a:r>
            <a:r>
              <a:rPr lang="ja-JP" altLang="en-US" sz="2000" dirty="0" smtClean="0"/>
              <a:t>、水増しする</a:t>
            </a:r>
            <a:endParaRPr lang="en-US" altLang="ja-JP" sz="2000" dirty="0" smtClean="0"/>
          </a:p>
          <a:p>
            <a:pPr lvl="1"/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を使えば水増しの作業は不要</a:t>
            </a:r>
            <a:endParaRPr lang="en-US" altLang="ja-JP" sz="2000" dirty="0" smtClean="0"/>
          </a:p>
          <a:p>
            <a:r>
              <a:rPr lang="ja-JP" altLang="en-US" sz="2400" dirty="0" smtClean="0"/>
              <a:t>バウンディング・ボックスの作成（アノテーション）</a:t>
            </a:r>
            <a:endParaRPr lang="en-US" altLang="ja-JP" sz="2400" dirty="0" smtClean="0"/>
          </a:p>
          <a:p>
            <a:pPr lvl="1"/>
            <a:r>
              <a:rPr lang="en-US" altLang="ja-JP" sz="2000" dirty="0" smtClean="0">
                <a:solidFill>
                  <a:srgbClr val="0070C0"/>
                </a:solidFill>
              </a:rPr>
              <a:t>labelImg</a:t>
            </a:r>
            <a:r>
              <a:rPr lang="ja-JP" altLang="en-US" sz="2000" dirty="0" smtClean="0">
                <a:solidFill>
                  <a:srgbClr val="0070C0"/>
                </a:solidFill>
              </a:rPr>
              <a:t> </a:t>
            </a:r>
            <a:r>
              <a:rPr lang="ja-JP" altLang="en-US" sz="2000" dirty="0" smtClean="0"/>
              <a:t>を使って、アノテーションを行う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撮影分のみアノテーション後は、</a:t>
            </a:r>
            <a:r>
              <a:rPr lang="en-US" altLang="ja-JP" sz="2000" dirty="0" smtClean="0">
                <a:solidFill>
                  <a:srgbClr val="C00000"/>
                </a:solidFill>
              </a:rPr>
              <a:t>Yolo-img-x28_windows.py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使い、画像の水増しとアノテーションファイルの自動生成が可能</a:t>
            </a:r>
            <a:endParaRPr lang="en-US" altLang="ja-JP" sz="2000" dirty="0" smtClean="0"/>
          </a:p>
          <a:p>
            <a:r>
              <a:rPr lang="ja-JP" altLang="en-US" sz="2400" dirty="0" smtClean="0"/>
              <a:t>画像の集約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学習は、すべての画像</a:t>
            </a:r>
            <a:r>
              <a:rPr lang="ja-JP" altLang="en-US" sz="2000" dirty="0"/>
              <a:t>をまとめて学習する</a:t>
            </a:r>
            <a:r>
              <a:rPr lang="ja-JP" altLang="en-US" sz="2000" dirty="0" smtClean="0"/>
              <a:t>ため、各担当が撮影した画像</a:t>
            </a:r>
            <a:r>
              <a:rPr lang="ja-JP" altLang="en-US" sz="2000" dirty="0"/>
              <a:t>ファイルとアノテーションファイルを１つのフォルダーに集約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具体的</a:t>
            </a:r>
            <a:r>
              <a:rPr lang="ja-JP" altLang="en-US" sz="2000" dirty="0"/>
              <a:t>には、すべてのフォルダーから学習する画像</a:t>
            </a:r>
            <a:r>
              <a:rPr lang="ja-JP" altLang="en-US" sz="2000" dirty="0" smtClean="0"/>
              <a:t>ファイルとアノテーションファイルを、 </a:t>
            </a:r>
            <a:r>
              <a:rPr lang="en-US" altLang="ja-JP" sz="2000" dirty="0"/>
              <a:t>~/</a:t>
            </a:r>
            <a:r>
              <a:rPr lang="en-US" altLang="ja-JP" sz="2000" dirty="0" err="1"/>
              <a:t>darknet</a:t>
            </a:r>
            <a:r>
              <a:rPr lang="en-US" altLang="ja-JP" sz="2000" dirty="0"/>
              <a:t>/data/all </a:t>
            </a:r>
            <a:r>
              <a:rPr lang="ja-JP" altLang="en-US" sz="2000" dirty="0"/>
              <a:t>フォルダー</a:t>
            </a:r>
            <a:r>
              <a:rPr lang="ja-JP" altLang="en-US" sz="2000" dirty="0" smtClean="0"/>
              <a:t>にコピー</a:t>
            </a: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30405" y="31443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23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labelImg </a:t>
            </a:r>
            <a:r>
              <a:rPr lang="ja-JP" altLang="en-US" sz="3200" dirty="0"/>
              <a:t>分類結果一括</a:t>
            </a:r>
            <a:r>
              <a:rPr lang="ja-JP" altLang="en-US" sz="3200" dirty="0" smtClean="0"/>
              <a:t>修正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>
                <a:solidFill>
                  <a:srgbClr val="C00000"/>
                </a:solidFill>
              </a:rPr>
              <a:t>replace_classid.sh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Purpose:</a:t>
            </a:r>
          </a:p>
          <a:p>
            <a:pPr lvl="1"/>
            <a:r>
              <a:rPr lang="ja-JP" altLang="en-US" sz="2400" dirty="0" smtClean="0"/>
              <a:t>アノテーション時</a:t>
            </a:r>
            <a:r>
              <a:rPr lang="ja-JP" altLang="en-US" sz="2400" dirty="0"/>
              <a:t>に</a:t>
            </a:r>
            <a:r>
              <a:rPr lang="ja-JP" altLang="en-US" sz="2400" dirty="0" smtClean="0">
                <a:solidFill>
                  <a:srgbClr val="C00000"/>
                </a:solidFill>
              </a:rPr>
              <a:t>分類</a:t>
            </a:r>
            <a:r>
              <a:rPr lang="ja-JP" altLang="en-US" sz="2400" dirty="0">
                <a:solidFill>
                  <a:srgbClr val="C00000"/>
                </a:solidFill>
              </a:rPr>
              <a:t>番号を間違えた</a:t>
            </a:r>
            <a:r>
              <a:rPr lang="ja-JP" altLang="en-US" sz="2400" dirty="0" smtClean="0">
                <a:solidFill>
                  <a:srgbClr val="C00000"/>
                </a:solidFill>
              </a:rPr>
              <a:t>とき</a:t>
            </a:r>
            <a:r>
              <a:rPr lang="ja-JP" altLang="en-US" sz="2400" dirty="0" smtClean="0"/>
              <a:t>、生成したテキストファイルの先頭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文字（間違っている分類番号）を正しい分類番号に置き換える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但し、分類番号は、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9</a:t>
            </a:r>
            <a:r>
              <a:rPr lang="ja-JP" altLang="en-US" sz="2400" dirty="0" smtClean="0"/>
              <a:t>まで</a:t>
            </a:r>
            <a:endParaRPr lang="en-US" altLang="ja-JP" sz="2400" dirty="0" smtClean="0"/>
          </a:p>
          <a:p>
            <a:r>
              <a:rPr lang="en-US" altLang="ja-JP" sz="2800" dirty="0" smtClean="0"/>
              <a:t>Usage</a:t>
            </a:r>
            <a:r>
              <a:rPr lang="en-US" altLang="ja-JP" sz="2800" dirty="0"/>
              <a:t>: 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./replace_classid.sh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フォルダ名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ファイル名</a:t>
            </a:r>
            <a:r>
              <a:rPr lang="en-US" altLang="ja-JP" sz="1600" dirty="0"/>
              <a:t>&gt;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</a:t>
            </a:r>
            <a:r>
              <a:rPr lang="ja-JP" altLang="en-US" sz="1600" dirty="0" smtClean="0"/>
              <a:t>変更後</a:t>
            </a:r>
            <a:r>
              <a:rPr lang="ja-JP" altLang="en-US" sz="1600" dirty="0"/>
              <a:t>の分類</a:t>
            </a:r>
            <a:r>
              <a:rPr lang="ja-JP" altLang="en-US" sz="1600" dirty="0" smtClean="0"/>
              <a:t>番号</a:t>
            </a:r>
            <a:r>
              <a:rPr lang="en-US" altLang="ja-JP" sz="1600" dirty="0" smtClean="0"/>
              <a:t>&gt;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例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/>
              <a:t>./replace_classid.sh cd 2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データセットのチェック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en-US" altLang="ja-JP" sz="3200" dirty="0" smtClean="0">
                <a:solidFill>
                  <a:srgbClr val="C00000"/>
                </a:solidFill>
              </a:rPr>
              <a:t>filecheck.py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Commentary:</a:t>
            </a:r>
          </a:p>
          <a:p>
            <a:pPr lvl="1"/>
            <a:r>
              <a:rPr lang="ja-JP" altLang="ja-JP" sz="2000" dirty="0" smtClean="0"/>
              <a:t>データセット</a:t>
            </a:r>
            <a:r>
              <a:rPr lang="ja-JP" altLang="ja-JP" sz="2000" dirty="0"/>
              <a:t>は、画像ファイル（</a:t>
            </a:r>
            <a:r>
              <a:rPr lang="en-US" altLang="ja-JP" sz="2000" dirty="0"/>
              <a:t>*.jpg</a:t>
            </a:r>
            <a:r>
              <a:rPr lang="ja-JP" altLang="ja-JP" sz="2000" dirty="0"/>
              <a:t>）とアノテーションファイル（</a:t>
            </a:r>
            <a:r>
              <a:rPr lang="en-US" altLang="ja-JP" sz="2000" dirty="0"/>
              <a:t>*.txt</a:t>
            </a:r>
            <a:r>
              <a:rPr lang="ja-JP" altLang="ja-JP" sz="2000" dirty="0"/>
              <a:t>）の</a:t>
            </a:r>
            <a:r>
              <a:rPr lang="ja-JP" altLang="ja-JP" sz="2000" dirty="0" smtClean="0"/>
              <a:t>セット</a:t>
            </a:r>
            <a:r>
              <a:rPr lang="ja-JP" altLang="en-US" sz="2000" dirty="0" smtClean="0"/>
              <a:t>が必要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学習中に、片方が無い場合、エラー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出て手</a:t>
            </a:r>
            <a:r>
              <a:rPr lang="ja-JP" altLang="en-US" sz="2000" dirty="0"/>
              <a:t>戻りに</a:t>
            </a:r>
            <a:r>
              <a:rPr lang="ja-JP" altLang="en-US" sz="2000" dirty="0" smtClean="0"/>
              <a:t>なるので</a:t>
            </a:r>
            <a:r>
              <a:rPr lang="ja-JP" altLang="en-US" sz="2000" dirty="0"/>
              <a:t>、学習前に、</a:t>
            </a:r>
            <a:r>
              <a:rPr lang="en-US" altLang="ja-JP" sz="2000" dirty="0">
                <a:solidFill>
                  <a:srgbClr val="C00000"/>
                </a:solidFill>
              </a:rPr>
              <a:t>filecheck.py</a:t>
            </a:r>
            <a:r>
              <a:rPr lang="ja-JP" altLang="en-US" sz="2000" dirty="0"/>
              <a:t>を使って、画像ファイル（*</a:t>
            </a:r>
            <a:r>
              <a:rPr lang="en-US" altLang="ja-JP" sz="2000" dirty="0"/>
              <a:t>.jpg</a:t>
            </a:r>
            <a:r>
              <a:rPr lang="ja-JP" altLang="en-US" sz="2000" dirty="0"/>
              <a:t>）とアノテーションファイル（*</a:t>
            </a:r>
            <a:r>
              <a:rPr lang="en-US" altLang="ja-JP" sz="2000" dirty="0"/>
              <a:t>.txt</a:t>
            </a:r>
            <a:r>
              <a:rPr lang="ja-JP" altLang="en-US" sz="2000" dirty="0"/>
              <a:t>）の</a:t>
            </a:r>
            <a:r>
              <a:rPr lang="ja-JP" altLang="en-US" sz="2000" dirty="0" smtClean="0"/>
              <a:t>ペアの存在をチェック</a:t>
            </a:r>
            <a:r>
              <a:rPr lang="ja-JP" altLang="en-US" sz="2000" dirty="0"/>
              <a:t>して</a:t>
            </a:r>
            <a:r>
              <a:rPr lang="ja-JP" altLang="en-US" sz="2000" dirty="0" smtClean="0"/>
              <a:t>おく</a:t>
            </a:r>
            <a:endParaRPr lang="en-US" altLang="ja-JP" sz="2000" dirty="0" smtClean="0"/>
          </a:p>
          <a:p>
            <a:r>
              <a:rPr lang="en-US" altLang="ja-JP" sz="2400" dirty="0"/>
              <a:t>Purpose</a:t>
            </a:r>
            <a:r>
              <a:rPr lang="en-US" altLang="ja-JP" sz="2400" dirty="0" smtClean="0"/>
              <a:t>:</a:t>
            </a:r>
          </a:p>
          <a:p>
            <a:pPr lvl="1"/>
            <a:r>
              <a:rPr lang="ja-JP" altLang="en-US" sz="2000" dirty="0"/>
              <a:t>画像</a:t>
            </a:r>
            <a:r>
              <a:rPr lang="ja-JP" altLang="en-US" sz="2000" dirty="0" smtClean="0"/>
              <a:t>ファイルとアノテーションファイルのペアが存在するかチェックする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Usage:</a:t>
            </a:r>
            <a:endParaRPr lang="en-US" altLang="ja-JP" sz="2000" dirty="0"/>
          </a:p>
          <a:p>
            <a:pPr lvl="1"/>
            <a:r>
              <a:rPr lang="en-US" altLang="ja-JP" sz="2000" dirty="0"/>
              <a:t>$ python </a:t>
            </a:r>
            <a:r>
              <a:rPr lang="en-US" altLang="ja-JP" sz="2000" dirty="0" smtClean="0"/>
              <a:t>filecheck.py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&lt;</a:t>
            </a:r>
            <a:r>
              <a:rPr lang="ja-JP" altLang="en-US" sz="2000" dirty="0" smtClean="0"/>
              <a:t>フォルダ名</a:t>
            </a:r>
            <a:r>
              <a:rPr lang="en-US" altLang="ja-JP" sz="2000" dirty="0" smtClean="0"/>
              <a:t>&gt;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859216" cy="11430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学習用画像とテスト用画像を</a:t>
            </a:r>
            <a:r>
              <a:rPr lang="ja-JP" altLang="en-US" sz="2800" dirty="0" smtClean="0"/>
              <a:t>振り分ける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>
                <a:solidFill>
                  <a:srgbClr val="C00000"/>
                </a:solidFill>
              </a:rPr>
              <a:t>process2.py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kumimoji="1" lang="ja-JP" altLang="en-US" sz="2000" dirty="0" smtClean="0"/>
              <a:t>学習用画像（</a:t>
            </a:r>
            <a:r>
              <a:rPr kumimoji="1" lang="en-US" altLang="ja-JP" sz="2000" dirty="0" smtClean="0"/>
              <a:t>90%</a:t>
            </a:r>
            <a:r>
              <a:rPr kumimoji="1" lang="ja-JP" altLang="en-US" sz="2000" dirty="0" smtClean="0"/>
              <a:t>）、テスト用画像（</a:t>
            </a:r>
            <a:r>
              <a:rPr kumimoji="1" lang="en-US" altLang="ja-JP" sz="2000" dirty="0" smtClean="0"/>
              <a:t>10%</a:t>
            </a:r>
            <a:r>
              <a:rPr kumimoji="1" lang="ja-JP" altLang="en-US" sz="2000" dirty="0" smtClean="0"/>
              <a:t>）に振り分けて、それぞれのリストを作成する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Usage:</a:t>
            </a:r>
          </a:p>
          <a:p>
            <a:pPr lvl="1"/>
            <a:r>
              <a:rPr lang="ja-JP" altLang="en-US" sz="2000" dirty="0" smtClean="0"/>
              <a:t>引数</a:t>
            </a:r>
            <a:r>
              <a:rPr lang="ja-JP" altLang="en-US" sz="2000" dirty="0" smtClean="0"/>
              <a:t>で</a:t>
            </a:r>
            <a:r>
              <a:rPr lang="ja-JP" altLang="en-US" sz="2000" dirty="0"/>
              <a:t>フォルダ名</a:t>
            </a:r>
            <a:r>
              <a:rPr lang="ja-JP" altLang="en-US" sz="2000" dirty="0" smtClean="0"/>
              <a:t>とテストする割合</a:t>
            </a:r>
            <a:r>
              <a:rPr lang="ja-JP" altLang="en-US" sz="2000" dirty="0"/>
              <a:t>を指定する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</a:t>
            </a:r>
            <a:r>
              <a:rPr lang="en-US" altLang="ja-JP" sz="2000" dirty="0" smtClean="0"/>
              <a:t>process</a:t>
            </a:r>
            <a:r>
              <a:rPr lang="en-US" altLang="ja-JP" sz="2000" dirty="0" smtClean="0">
                <a:solidFill>
                  <a:srgbClr val="C00000"/>
                </a:solidFill>
              </a:rPr>
              <a:t>2</a:t>
            </a:r>
            <a:r>
              <a:rPr lang="en-US" altLang="ja-JP" sz="2000" dirty="0" smtClean="0"/>
              <a:t>.py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&lt;image folder&gt; &lt;ratio of test</a:t>
            </a:r>
            <a:r>
              <a:rPr lang="en-US" altLang="ja-JP" sz="2000" dirty="0" smtClean="0"/>
              <a:t>(%)&gt;</a:t>
            </a:r>
          </a:p>
          <a:p>
            <a:pPr lvl="2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$ </a:t>
            </a:r>
            <a:r>
              <a:rPr lang="en-US" altLang="ja-JP" sz="2000" dirty="0"/>
              <a:t>python process</a:t>
            </a:r>
            <a:r>
              <a:rPr lang="en-US" altLang="ja-JP" sz="2000" dirty="0">
                <a:solidFill>
                  <a:srgbClr val="C00000"/>
                </a:solidFill>
              </a:rPr>
              <a:t>2</a:t>
            </a:r>
            <a:r>
              <a:rPr lang="en-US" altLang="ja-JP" sz="2000" dirty="0"/>
              <a:t>.py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data/2nd 10</a:t>
            </a:r>
            <a:endParaRPr lang="en-US" altLang="ja-JP" sz="2000" dirty="0"/>
          </a:p>
          <a:p>
            <a:pPr lvl="2"/>
            <a:r>
              <a:rPr lang="en-US" altLang="ja-JP" sz="1400" dirty="0" smtClean="0"/>
              <a:t>(</a:t>
            </a:r>
            <a:r>
              <a:rPr lang="ja-JP" altLang="en-US" sz="1400" dirty="0" smtClean="0"/>
              <a:t>注意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 データセットを 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マシンにコピーから実行するか、</a:t>
            </a:r>
            <a:r>
              <a:rPr lang="en-US" altLang="ja-JP" sz="1400" dirty="0" smtClean="0"/>
              <a:t>GPU</a:t>
            </a:r>
            <a:r>
              <a:rPr lang="ja-JP" altLang="en-US" sz="1400" dirty="0" smtClean="0"/>
              <a:t>マシンと同じフォルダ名の別の</a:t>
            </a:r>
            <a:r>
              <a:rPr lang="en-US" altLang="ja-JP" sz="1400" dirty="0" smtClean="0"/>
              <a:t>PC</a:t>
            </a:r>
            <a:r>
              <a:rPr lang="ja-JP" altLang="en-US" sz="1400" dirty="0" smtClean="0"/>
              <a:t>で実行しないと、学習時に正しいフォルダ名がみつからず、エラーになる</a:t>
            </a:r>
            <a:endParaRPr lang="en-US" altLang="ja-JP" sz="1400" dirty="0" smtClean="0"/>
          </a:p>
          <a:p>
            <a:r>
              <a:rPr lang="en-US" altLang="ja-JP" sz="2400" dirty="0" smtClean="0"/>
              <a:t>Output:</a:t>
            </a:r>
          </a:p>
          <a:p>
            <a:pPr lvl="1"/>
            <a:r>
              <a:rPr lang="en-US" altLang="ja-JP" sz="2000" dirty="0" smtClean="0"/>
              <a:t>test.txt</a:t>
            </a:r>
            <a:r>
              <a:rPr lang="ja-JP" altLang="en-US" sz="2000" dirty="0"/>
              <a:t>と</a:t>
            </a:r>
            <a:r>
              <a:rPr lang="en-US" altLang="ja-JP" sz="2000" dirty="0"/>
              <a:t>train.txt</a:t>
            </a:r>
            <a:r>
              <a:rPr lang="ja-JP" altLang="en-US" sz="2000" dirty="0" smtClean="0"/>
              <a:t>が、</a:t>
            </a:r>
            <a:r>
              <a:rPr lang="en-US" altLang="ja-JP" sz="2000" dirty="0" err="1" smtClean="0"/>
              <a:t>darknet</a:t>
            </a:r>
            <a:r>
              <a:rPr lang="ja-JP" altLang="en-US" sz="2000" dirty="0" smtClean="0"/>
              <a:t>フォルダにできるので、</a:t>
            </a:r>
            <a:r>
              <a:rPr lang="en-US" altLang="ja-JP" sz="2000" dirty="0" smtClean="0"/>
              <a:t>data/2nd </a:t>
            </a:r>
            <a:r>
              <a:rPr lang="ja-JP" altLang="en-US" sz="2000" dirty="0" smtClean="0"/>
              <a:t>へ移動する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例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test.txt</a:t>
            </a:r>
            <a:r>
              <a:rPr lang="ja-JP" altLang="en-US" sz="1600" dirty="0"/>
              <a:t>：　</a:t>
            </a:r>
            <a:r>
              <a:rPr lang="en-US" altLang="ja-JP" sz="1600" dirty="0"/>
              <a:t>440</a:t>
            </a:r>
            <a:r>
              <a:rPr lang="ja-JP" altLang="en-US" sz="1600" dirty="0"/>
              <a:t>行、</a:t>
            </a:r>
            <a:r>
              <a:rPr lang="en-US" altLang="ja-JP" sz="1600" dirty="0"/>
              <a:t>train.txt</a:t>
            </a:r>
            <a:r>
              <a:rPr lang="ja-JP" altLang="en-US" sz="1600" dirty="0"/>
              <a:t>：　</a:t>
            </a:r>
            <a:r>
              <a:rPr lang="en-US" altLang="ja-JP" sz="1600" dirty="0" smtClean="0"/>
              <a:t>3960</a:t>
            </a:r>
            <a:r>
              <a:rPr lang="ja-JP" altLang="en-US" sz="1600" dirty="0" smtClean="0"/>
              <a:t>行</a:t>
            </a:r>
            <a:r>
              <a:rPr lang="ja-JP" altLang="en-US" sz="1600" dirty="0"/>
              <a:t>、合計：　</a:t>
            </a:r>
            <a:r>
              <a:rPr lang="en-US" altLang="ja-JP" sz="1600" dirty="0" smtClean="0"/>
              <a:t>4402</a:t>
            </a:r>
            <a:r>
              <a:rPr lang="ja-JP" altLang="en-US" sz="1600" dirty="0" smtClean="0"/>
              <a:t>個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前処理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4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 smtClean="0"/>
              <a:t>darknet</a:t>
            </a:r>
            <a:r>
              <a:rPr lang="ja-JP" altLang="en-US" sz="2800" dirty="0" smtClean="0"/>
              <a:t>設定</a:t>
            </a:r>
            <a:r>
              <a:rPr lang="ja-JP" altLang="en-US" sz="2800" dirty="0"/>
              <a:t>ファイルの作成</a:t>
            </a:r>
            <a:r>
              <a:rPr lang="en-US" altLang="ja-JP" sz="2800" dirty="0" smtClean="0"/>
              <a:t>/</a:t>
            </a:r>
            <a:r>
              <a:rPr lang="ja-JP" altLang="en-US" sz="2800" dirty="0"/>
              <a:t>編集　</a:t>
            </a:r>
            <a:r>
              <a:rPr lang="en-US" altLang="ja-JP" sz="2800" dirty="0" smtClean="0"/>
              <a:t>(1/2</a:t>
            </a:r>
            <a:r>
              <a:rPr lang="en-US" altLang="ja-JP" sz="2800" dirty="0"/>
              <a:t>)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に</a:t>
            </a:r>
            <a:r>
              <a:rPr lang="ja-JP" altLang="en-US" sz="2400" dirty="0" smtClean="0"/>
              <a:t>あるフォルダ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流用コピー</a:t>
            </a:r>
            <a:r>
              <a:rPr lang="ja-JP" altLang="en-US" sz="2400" dirty="0" smtClean="0"/>
              <a:t>して新しいフォルダを作成する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cd ~/</a:t>
            </a:r>
            <a:r>
              <a:rPr lang="en-US" altLang="ja-JP" sz="2000" dirty="0" err="1" smtClean="0"/>
              <a:t>darknet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cfg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 err="1" smtClean="0"/>
              <a:t>cp</a:t>
            </a:r>
            <a:r>
              <a:rPr lang="en-US" altLang="ja-JP" sz="2000" dirty="0" smtClean="0"/>
              <a:t> all all2</a:t>
            </a:r>
          </a:p>
          <a:p>
            <a:pPr lvl="1"/>
            <a:endParaRPr lang="en-US" altLang="ja-JP" sz="2000" dirty="0" smtClean="0">
              <a:latin typeface="+mn-ea"/>
            </a:endParaRPr>
          </a:p>
          <a:p>
            <a:r>
              <a:rPr lang="en-US" altLang="ja-JP" sz="2400" dirty="0"/>
              <a:t>*.data </a:t>
            </a:r>
            <a:r>
              <a:rPr lang="ja-JP" altLang="en-US" sz="2400" dirty="0"/>
              <a:t>を編集</a:t>
            </a:r>
            <a:r>
              <a:rPr lang="ja-JP" altLang="en-US" sz="24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分類数</a:t>
            </a:r>
            <a:r>
              <a:rPr lang="en-US" altLang="ja-JP" sz="2000" dirty="0" smtClean="0"/>
              <a:t>=10</a:t>
            </a:r>
            <a:r>
              <a:rPr lang="ja-JP" altLang="en-US" sz="2000" dirty="0" smtClean="0"/>
              <a:t>の場合の </a:t>
            </a:r>
            <a:r>
              <a:rPr lang="en-US" altLang="ja-JP" sz="2000" dirty="0" smtClean="0"/>
              <a:t>all2.data</a:t>
            </a:r>
          </a:p>
          <a:p>
            <a:pPr lvl="1"/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train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data/all2/train.txt</a:t>
            </a:r>
          </a:p>
          <a:p>
            <a:pPr lvl="1"/>
            <a:r>
              <a:rPr lang="en-US" altLang="ja-JP" sz="2000" dirty="0" smtClean="0"/>
              <a:t>valid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data/all2/test.txt</a:t>
            </a:r>
          </a:p>
          <a:p>
            <a:pPr lvl="1"/>
            <a:r>
              <a:rPr lang="en-US" altLang="ja-JP" sz="2000" dirty="0" smtClean="0"/>
              <a:t>names </a:t>
            </a:r>
            <a:r>
              <a:rPr lang="en-US" altLang="ja-JP" sz="2000" dirty="0"/>
              <a:t>= 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/all2/all2.names</a:t>
            </a:r>
          </a:p>
          <a:p>
            <a:pPr lvl="1"/>
            <a:r>
              <a:rPr lang="en-US" altLang="ja-JP" sz="2000" dirty="0" smtClean="0"/>
              <a:t>backup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backup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355160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darknet</a:t>
            </a:r>
            <a:r>
              <a:rPr lang="ja-JP" altLang="en-US" sz="2800" dirty="0"/>
              <a:t>設定ファイルの作成</a:t>
            </a:r>
            <a:r>
              <a:rPr lang="en-US" altLang="ja-JP" sz="2800" dirty="0"/>
              <a:t>/</a:t>
            </a:r>
            <a:r>
              <a:rPr lang="ja-JP" altLang="en-US" sz="2800" dirty="0" smtClean="0"/>
              <a:t>編集　</a:t>
            </a:r>
            <a:r>
              <a:rPr lang="en-US" altLang="ja-JP" sz="2800" dirty="0" smtClean="0"/>
              <a:t>(2/2)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手作業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*.names </a:t>
            </a:r>
            <a:r>
              <a:rPr lang="ja-JP" altLang="en-US" sz="2400" dirty="0"/>
              <a:t>を編集する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例：　</a:t>
            </a:r>
            <a:r>
              <a:rPr lang="en-US" altLang="ja-JP" sz="2000" dirty="0"/>
              <a:t>all2.names</a:t>
            </a:r>
          </a:p>
          <a:p>
            <a:pPr lvl="1"/>
            <a:r>
              <a:rPr lang="ja-JP" altLang="en-US" sz="2000" dirty="0"/>
              <a:t>分類名を列挙する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*.</a:t>
            </a:r>
            <a:r>
              <a:rPr lang="en-US" altLang="ja-JP" sz="2400" dirty="0" err="1" smtClean="0"/>
              <a:t>cfg</a:t>
            </a:r>
            <a:r>
              <a:rPr lang="ja-JP" altLang="en-US" sz="2400" dirty="0" smtClean="0"/>
              <a:t> を</a:t>
            </a:r>
            <a:r>
              <a:rPr lang="ja-JP" altLang="en-US" sz="2400" dirty="0"/>
              <a:t>編集</a:t>
            </a:r>
            <a:r>
              <a:rPr lang="ja-JP" altLang="en-US" sz="2400" dirty="0" smtClean="0"/>
              <a:t>する　（</a:t>
            </a:r>
            <a:r>
              <a:rPr lang="en-US" altLang="ja-JP" sz="2400" dirty="0" smtClean="0"/>
              <a:t>tiny-</a:t>
            </a:r>
            <a:r>
              <a:rPr lang="en-US" altLang="ja-JP" sz="2400" dirty="0" err="1" smtClean="0"/>
              <a:t>yolo</a:t>
            </a:r>
            <a:r>
              <a:rPr lang="ja-JP" altLang="en-US" sz="2400" dirty="0" smtClean="0"/>
              <a:t> の場合）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例：　</a:t>
            </a:r>
            <a:r>
              <a:rPr lang="en-US" altLang="ja-JP" sz="2000" dirty="0" smtClean="0"/>
              <a:t>all2.cfg</a:t>
            </a:r>
          </a:p>
          <a:p>
            <a:pPr lvl="1"/>
            <a:r>
              <a:rPr lang="en-US" altLang="ja-JP" sz="2000" dirty="0" smtClean="0"/>
              <a:t>125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classes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10</a:t>
            </a:r>
          </a:p>
          <a:p>
            <a:pPr lvl="1"/>
            <a:r>
              <a:rPr lang="en-US" altLang="ja-JP" sz="2000" dirty="0" smtClean="0"/>
              <a:t>119</a:t>
            </a:r>
            <a:r>
              <a:rPr lang="ja-JP" altLang="en-US" sz="2000" dirty="0" smtClean="0"/>
              <a:t>行目：　</a:t>
            </a:r>
            <a:r>
              <a:rPr lang="en-US" altLang="ja-JP" sz="2000" dirty="0" smtClean="0"/>
              <a:t>filters=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75</a:t>
            </a:r>
          </a:p>
          <a:p>
            <a:pPr lvl="2"/>
            <a:r>
              <a:rPr lang="en-US" altLang="ja-JP" sz="1600" dirty="0" smtClean="0"/>
              <a:t>filters = ( classes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+ 5 ) * 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143000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arknet</a:t>
            </a:r>
            <a:r>
              <a:rPr kumimoji="1" lang="ja-JP" altLang="en-US" sz="2800" dirty="0" smtClean="0"/>
              <a:t> 学習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en-US" altLang="ja-JP" sz="2800" dirty="0" smtClean="0">
                <a:solidFill>
                  <a:srgbClr val="C00000"/>
                </a:solidFill>
              </a:rPr>
              <a:t>darknet-train.sh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Purpose:</a:t>
            </a:r>
          </a:p>
          <a:p>
            <a:pPr lvl="1"/>
            <a:r>
              <a:rPr lang="en-US" altLang="ja-JP" sz="2000" dirty="0" err="1"/>
              <a:t>d</a:t>
            </a:r>
            <a:r>
              <a:rPr lang="en-US" altLang="ja-JP" sz="2000" dirty="0" err="1" smtClean="0"/>
              <a:t>arknet</a:t>
            </a:r>
            <a:r>
              <a:rPr lang="en-US" altLang="ja-JP" sz="2000" dirty="0" smtClean="0"/>
              <a:t>(YOLO)</a:t>
            </a:r>
            <a:r>
              <a:rPr lang="ja-JP" altLang="en-US" sz="2000" dirty="0" err="1" smtClean="0"/>
              <a:t>が提</a:t>
            </a:r>
            <a:r>
              <a:rPr lang="ja-JP" altLang="en-US" sz="2000" dirty="0" smtClean="0"/>
              <a:t>供している事前学習済み重み係数モデル（</a:t>
            </a:r>
            <a:r>
              <a:rPr lang="en-US" altLang="ja-JP" sz="2000" dirty="0"/>
              <a:t>darknet19_448.conv.23.weights</a:t>
            </a:r>
            <a:r>
              <a:rPr lang="ja-JP" altLang="en-US" sz="2000" dirty="0" smtClean="0"/>
              <a:t>）</a:t>
            </a:r>
            <a:r>
              <a:rPr lang="ja-JP" altLang="en-US" baseline="30000" dirty="0" smtClean="0"/>
              <a:t>*</a:t>
            </a:r>
            <a:r>
              <a:rPr lang="en-US" altLang="ja-JP" baseline="30000" dirty="0" smtClean="0"/>
              <a:t>1</a:t>
            </a:r>
            <a:r>
              <a:rPr lang="ja-JP" altLang="en-US" sz="2000" dirty="0" smtClean="0"/>
              <a:t>を使って学習する</a:t>
            </a:r>
            <a:endParaRPr lang="en-US" altLang="ja-JP" sz="2000" dirty="0" smtClean="0"/>
          </a:p>
          <a:p>
            <a:r>
              <a:rPr lang="en-US" altLang="ja-JP" sz="2400" dirty="0" smtClean="0"/>
              <a:t>Usage</a:t>
            </a:r>
            <a:r>
              <a:rPr lang="en-US" altLang="ja-JP" sz="2400" dirty="0"/>
              <a:t>: 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$ ./</a:t>
            </a:r>
            <a:r>
              <a:rPr lang="en-US" altLang="ja-JP" sz="2000" dirty="0"/>
              <a:t>darknet-train.sh</a:t>
            </a:r>
            <a:r>
              <a:rPr lang="en-US" altLang="ja-JP" sz="2400" dirty="0"/>
              <a:t> </a:t>
            </a:r>
            <a:r>
              <a:rPr lang="en-US" altLang="ja-JP" sz="1600" dirty="0">
                <a:latin typeface="+mn-ea"/>
              </a:rPr>
              <a:t>&lt;</a:t>
            </a:r>
            <a:r>
              <a:rPr lang="ja-JP" altLang="en-US" sz="1600" dirty="0" smtClean="0"/>
              <a:t>事前学習済みモデルファイル名</a:t>
            </a:r>
            <a:r>
              <a:rPr lang="en-US" altLang="ja-JP" sz="1600" dirty="0" smtClean="0"/>
              <a:t>&gt; &lt;</a:t>
            </a:r>
            <a:r>
              <a:rPr lang="ja-JP" altLang="en-US" sz="1600" dirty="0" smtClean="0"/>
              <a:t>作成</a:t>
            </a:r>
            <a:r>
              <a:rPr lang="ja-JP" altLang="en-US" sz="1600" dirty="0"/>
              <a:t>する</a:t>
            </a:r>
            <a:r>
              <a:rPr lang="ja-JP" altLang="en-US" sz="1600" dirty="0" smtClean="0"/>
              <a:t>モデル名</a:t>
            </a:r>
            <a:r>
              <a:rPr lang="en-US" altLang="ja-JP" sz="1600" dirty="0">
                <a:latin typeface="+mn-ea"/>
              </a:rPr>
              <a:t>&gt;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ja-JP" altLang="en-US" sz="2000" dirty="0" smtClean="0"/>
              <a:t>例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$ </a:t>
            </a:r>
            <a:r>
              <a:rPr lang="en-US" altLang="ja-JP" sz="2000" dirty="0"/>
              <a:t>./darknet-train.sh </a:t>
            </a:r>
            <a:r>
              <a:rPr lang="en-US" altLang="ja-JP" sz="2000" dirty="0" smtClean="0"/>
              <a:t>bin/darknet19_448.conv.23 all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&gt; all2.log</a:t>
            </a:r>
          </a:p>
          <a:p>
            <a:pPr lvl="1"/>
            <a:endParaRPr lang="en-US" altLang="ja-JP" sz="2000" dirty="0" smtClean="0"/>
          </a:p>
          <a:p>
            <a:r>
              <a:rPr lang="ja-JP" altLang="en-US" sz="2400" b="1" baseline="30000" dirty="0" smtClean="0"/>
              <a:t>＊１</a:t>
            </a:r>
            <a:r>
              <a:rPr lang="ja-JP" altLang="en-US" sz="2400" baseline="30000" dirty="0" smtClean="0"/>
              <a:t> 学習済みの重み係数モデル</a:t>
            </a:r>
            <a:r>
              <a:rPr lang="ja-JP" altLang="en-US" sz="2400" baseline="30000" dirty="0"/>
              <a:t>を</a:t>
            </a:r>
            <a:r>
              <a:rPr lang="ja-JP" altLang="en-US" sz="2400" baseline="30000" dirty="0" smtClean="0"/>
              <a:t>用いて、繰り返し</a:t>
            </a:r>
            <a:r>
              <a:rPr lang="ja-JP" altLang="en-US" sz="2400" baseline="30000" dirty="0"/>
              <a:t>新た</a:t>
            </a:r>
            <a:r>
              <a:rPr lang="ja-JP" altLang="en-US" sz="2400" baseline="30000" dirty="0" smtClean="0"/>
              <a:t>な学習を行う転移学習方法が、かば焼きや串カツに使われる秘伝のたれの再利用方法に似ている。 </a:t>
            </a:r>
            <a:r>
              <a:rPr lang="ja-JP" altLang="en-US" sz="2400" baseline="30000" dirty="0"/>
              <a:t>ここ</a:t>
            </a:r>
            <a:r>
              <a:rPr lang="ja-JP" altLang="en-US" sz="2400" baseline="30000" dirty="0" smtClean="0"/>
              <a:t>から、この方法により学習を重ねた重み係数モデルを秘伝のたれと呼び、この方法による転移学習</a:t>
            </a:r>
            <a:r>
              <a:rPr lang="ja-JP" altLang="en-US" sz="2400" baseline="30000" dirty="0"/>
              <a:t>方法を秘伝</a:t>
            </a:r>
            <a:r>
              <a:rPr lang="ja-JP" altLang="en-US" sz="2400" baseline="30000" dirty="0" smtClean="0"/>
              <a:t>の</a:t>
            </a:r>
            <a:r>
              <a:rPr lang="ja-JP" altLang="en-US" sz="2400" baseline="30000" dirty="0"/>
              <a:t>たれ</a:t>
            </a:r>
            <a:r>
              <a:rPr lang="ja-JP" altLang="en-US" sz="2400" baseline="30000" dirty="0" smtClean="0"/>
              <a:t>学習法と名付けたが、評価の結果、繰り返し学習されるごみが過学習になる懸念があったため、この方法ではなく、</a:t>
            </a:r>
            <a:r>
              <a:rPr lang="en-US" altLang="ja-JP" sz="2400" baseline="30000" dirty="0" err="1" smtClean="0"/>
              <a:t>darknet</a:t>
            </a:r>
            <a:r>
              <a:rPr lang="ja-JP" altLang="en-US" sz="2400" baseline="30000" dirty="0" err="1" smtClean="0"/>
              <a:t>が提</a:t>
            </a:r>
            <a:r>
              <a:rPr lang="ja-JP" altLang="en-US" sz="2400" baseline="30000" dirty="0" smtClean="0"/>
              <a:t>供するモデルを利用することにした。</a:t>
            </a:r>
            <a:endParaRPr kumimoji="1" lang="ja-JP" altLang="en-US" sz="2400" baseline="30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9AFA-80DF-47CA-B70E-AAAE323E0D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251520" y="260648"/>
            <a:ext cx="1368152" cy="468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1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1630</Words>
  <Application>Microsoft Office PowerPoint</Application>
  <PresentationFormat>画面に合わせる (4:3)</PresentationFormat>
  <Paragraphs>288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​​テーマ</vt:lpstr>
      <vt:lpstr>ごみ分別 人工知能スマホアプリ作成手順 （概略）</vt:lpstr>
      <vt:lpstr>作業の流れ</vt:lpstr>
      <vt:lpstr>データセットの準備</vt:lpstr>
      <vt:lpstr>labelImg 分類結果一括修正 replace_classid.sh</vt:lpstr>
      <vt:lpstr>データセットのチェック filecheck.py</vt:lpstr>
      <vt:lpstr>学習用画像とテスト用画像を振り分ける process2.py</vt:lpstr>
      <vt:lpstr>darknet設定ファイルの作成/編集　(1/2) 手作業</vt:lpstr>
      <vt:lpstr>darknet設定ファイルの作成/編集　(2/2) 手作業</vt:lpstr>
      <vt:lpstr>darknet 学習 　darknet-train.sh</vt:lpstr>
      <vt:lpstr>Loss（損失）の収集 </vt:lpstr>
      <vt:lpstr>Lossの収集～グラフ作成 darknet-log_grep.sh</vt:lpstr>
      <vt:lpstr>Lossの収集～グラフ作成 手作業</vt:lpstr>
      <vt:lpstr>mAP 計測 darknet-map.sh</vt:lpstr>
      <vt:lpstr>mAP 計測結果編集 darknet-map_grep.sh</vt:lpstr>
      <vt:lpstr>mAPグラフ作成　(1/2) 手作業</vt:lpstr>
      <vt:lpstr>mAPグラフ作成　(2/2) 手作業</vt:lpstr>
      <vt:lpstr>darkflow モデル変換　(1/2) darkflow-flow.sh</vt:lpstr>
      <vt:lpstr>darkflow モデル変換　(2/2) darkflow-flow.sh</vt:lpstr>
      <vt:lpstr>.weightsファイル削除 darknet-rm_100weights.sh</vt:lpstr>
      <vt:lpstr>Android Studio </vt:lpstr>
      <vt:lpstr>weights ファイル保存間隔の変更方法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スクリプト実行手順</dc:title>
  <dc:creator>嶋谷 圭介</dc:creator>
  <cp:lastModifiedBy>嶋谷 圭介</cp:lastModifiedBy>
  <cp:revision>90</cp:revision>
  <cp:lastPrinted>2018-10-23T06:57:04Z</cp:lastPrinted>
  <dcterms:created xsi:type="dcterms:W3CDTF">2018-09-18T02:59:02Z</dcterms:created>
  <dcterms:modified xsi:type="dcterms:W3CDTF">2018-10-26T04:32:00Z</dcterms:modified>
</cp:coreProperties>
</file>