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8" r:id="rId3"/>
    <p:sldId id="264" r:id="rId4"/>
    <p:sldId id="257" r:id="rId5"/>
    <p:sldId id="267" r:id="rId6"/>
    <p:sldId id="265" r:id="rId7"/>
    <p:sldId id="262" r:id="rId8"/>
    <p:sldId id="270" r:id="rId9"/>
    <p:sldId id="269" r:id="rId10"/>
    <p:sldId id="266" r:id="rId11"/>
    <p:sldId id="271" r:id="rId12"/>
    <p:sldId id="260" r:id="rId13"/>
    <p:sldId id="259" r:id="rId14"/>
    <p:sldId id="261" r:id="rId15"/>
    <p:sldId id="272" r:id="rId16"/>
    <p:sldId id="273" r:id="rId17"/>
    <p:sldId id="276" r:id="rId18"/>
    <p:sldId id="277" r:id="rId19"/>
    <p:sldId id="263" r:id="rId20"/>
    <p:sldId id="278" r:id="rId21"/>
    <p:sldId id="268" r:id="rId2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57" autoAdjust="0"/>
    <p:restoredTop sz="97680" autoAdjust="0"/>
  </p:normalViewPr>
  <p:slideViewPr>
    <p:cSldViewPr showGuides="1">
      <p:cViewPr varScale="1">
        <p:scale>
          <a:sx n="90" d="100"/>
          <a:sy n="90" d="100"/>
        </p:scale>
        <p:origin x="-492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60109E-9573-4964-BD4D-35F4A70CE03B}" type="datetimeFigureOut">
              <a:rPr kumimoji="1" lang="ja-JP" altLang="en-US" smtClean="0"/>
              <a:t>2018/10/23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085CE6-4A6B-4542-8C30-78B8EDC8D6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91699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6823F-7AC1-42EE-9E14-A8AC16C3F588}" type="datetime1">
              <a:rPr kumimoji="1" lang="ja-JP" altLang="en-US" smtClean="0"/>
              <a:t>2018/10/23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99AFA-80DF-47CA-B70E-AAAE323E0D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9570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84C4B-92C4-4496-AE1E-FAB18A8BE9D0}" type="datetime1">
              <a:rPr kumimoji="1" lang="ja-JP" altLang="en-US" smtClean="0"/>
              <a:t>2018/10/23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99AFA-80DF-47CA-B70E-AAAE323E0D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0142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3A790-0AB6-4433-8B48-8CB71B78DE6C}" type="datetime1">
              <a:rPr kumimoji="1" lang="ja-JP" altLang="en-US" smtClean="0"/>
              <a:t>2018/10/23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99AFA-80DF-47CA-B70E-AAAE323E0D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1156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2D8B2-25EC-4778-B934-53222664F608}" type="datetime1">
              <a:rPr kumimoji="1" lang="ja-JP" altLang="en-US" smtClean="0"/>
              <a:t>2018/10/23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99AFA-80DF-47CA-B70E-AAAE323E0D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2315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84613-286D-4556-9046-CD792279FAC6}" type="datetime1">
              <a:rPr kumimoji="1" lang="ja-JP" altLang="en-US" smtClean="0"/>
              <a:t>2018/10/23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99AFA-80DF-47CA-B70E-AAAE323E0D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8018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FBF66-C15F-4F3C-AB46-431F821B35DA}" type="datetime1">
              <a:rPr kumimoji="1" lang="ja-JP" altLang="en-US" smtClean="0"/>
              <a:t>2018/10/23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99AFA-80DF-47CA-B70E-AAAE323E0D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1601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4FF66-1221-4426-ADD8-B72085966CA8}" type="datetime1">
              <a:rPr kumimoji="1" lang="ja-JP" altLang="en-US" smtClean="0"/>
              <a:t>2018/10/23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99AFA-80DF-47CA-B70E-AAAE323E0D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4340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18D72-EB63-4A43-A2E4-6CB2530AB54A}" type="datetime1">
              <a:rPr kumimoji="1" lang="ja-JP" altLang="en-US" smtClean="0"/>
              <a:t>2018/10/23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99AFA-80DF-47CA-B70E-AAAE323E0D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4503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D58BB-BC86-4F4F-8DA7-96DD292FA369}" type="datetime1">
              <a:rPr kumimoji="1" lang="ja-JP" altLang="en-US" smtClean="0"/>
              <a:t>2018/10/23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99AFA-80DF-47CA-B70E-AAAE323E0D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1733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937B1-B946-43A7-9943-4D25E43E16E0}" type="datetime1">
              <a:rPr kumimoji="1" lang="ja-JP" altLang="en-US" smtClean="0"/>
              <a:t>2018/10/23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99AFA-80DF-47CA-B70E-AAAE323E0D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0455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3DE7E-24B1-4370-AC8A-5C281695CEE7}" type="datetime1">
              <a:rPr kumimoji="1" lang="ja-JP" altLang="en-US" smtClean="0"/>
              <a:t>2018/10/23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99AFA-80DF-47CA-B70E-AAAE323E0D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690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C6AC98-F4B7-48AC-9720-0E2DD4CDCD46}" type="datetime1">
              <a:rPr kumimoji="1" lang="ja-JP" altLang="en-US" smtClean="0"/>
              <a:t>2018/10/23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499AFA-80DF-47CA-B70E-AAAE323E0D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8084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demura.net/misc/14592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1916832"/>
            <a:ext cx="7772400" cy="1470025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 smtClean="0"/>
              <a:t>ごみ分別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sz="4000" dirty="0" smtClean="0"/>
              <a:t>人工知能スマホアプリ作成手順</a:t>
            </a:r>
            <a:r>
              <a:rPr kumimoji="1" lang="en-US" altLang="ja-JP" sz="4000" dirty="0" smtClean="0"/>
              <a:t/>
            </a:r>
            <a:br>
              <a:rPr kumimoji="1" lang="en-US" altLang="ja-JP" sz="4000" dirty="0" smtClean="0"/>
            </a:br>
            <a:r>
              <a:rPr lang="ja-JP" altLang="en-US" sz="4000" dirty="0" smtClean="0"/>
              <a:t>（概略）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smtClean="0"/>
              <a:t>2018/10/23</a:t>
            </a:r>
            <a:endParaRPr kumimoji="1" lang="en-US" altLang="ja-JP" dirty="0" smtClean="0"/>
          </a:p>
          <a:p>
            <a:r>
              <a:rPr lang="ja-JP" altLang="en-US" dirty="0"/>
              <a:t>嶋谷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99AFA-80DF-47CA-B70E-AAAE323E0DE5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0116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8219256" cy="1143000"/>
          </a:xfrm>
        </p:spPr>
        <p:txBody>
          <a:bodyPr>
            <a:noAutofit/>
          </a:bodyPr>
          <a:lstStyle/>
          <a:p>
            <a:r>
              <a:rPr kumimoji="1" lang="en-US" altLang="ja-JP" sz="3200" dirty="0" smtClean="0"/>
              <a:t>Loss</a:t>
            </a:r>
            <a:r>
              <a:rPr kumimoji="1" lang="ja-JP" altLang="en-US" sz="3200" dirty="0" smtClean="0"/>
              <a:t>（損失）の</a:t>
            </a:r>
            <a:r>
              <a:rPr kumimoji="1" lang="ja-JP" altLang="en-US" sz="3200" dirty="0" smtClean="0"/>
              <a:t>収集</a:t>
            </a:r>
            <a:r>
              <a:rPr kumimoji="1" lang="en-US" altLang="ja-JP" sz="3200" dirty="0" smtClean="0"/>
              <a:t/>
            </a:r>
            <a:br>
              <a:rPr kumimoji="1" lang="en-US" altLang="ja-JP" sz="3200" dirty="0" smtClean="0"/>
            </a:br>
            <a:endParaRPr kumimoji="1" lang="ja-JP" altLang="en-US" sz="32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</p:spPr>
        <p:txBody>
          <a:bodyPr>
            <a:normAutofit/>
          </a:bodyPr>
          <a:lstStyle/>
          <a:p>
            <a:r>
              <a:rPr lang="ja-JP" altLang="en-US" sz="2000" dirty="0" smtClean="0"/>
              <a:t>学習中の</a:t>
            </a:r>
            <a:r>
              <a:rPr lang="en-US" altLang="ja-JP" sz="2000" dirty="0" smtClean="0"/>
              <a:t>Loss</a:t>
            </a:r>
            <a:r>
              <a:rPr lang="ja-JP" altLang="en-US" sz="2000" dirty="0" smtClean="0"/>
              <a:t>をグラフ化するために、画面出力をログファイルに落とす</a:t>
            </a:r>
            <a:endParaRPr lang="en-US" altLang="ja-JP" sz="2000" dirty="0" smtClean="0"/>
          </a:p>
          <a:p>
            <a:r>
              <a:rPr lang="ja-JP" altLang="en-US" sz="2000" dirty="0" smtClean="0"/>
              <a:t>下記</a:t>
            </a:r>
            <a:r>
              <a:rPr lang="ja-JP" altLang="en-US" sz="2000" dirty="0" smtClean="0"/>
              <a:t>コマンドで、ログをファイルに落とすと画面がスクロール</a:t>
            </a:r>
            <a:r>
              <a:rPr lang="ja-JP" altLang="en-US" sz="2000" dirty="0" smtClean="0"/>
              <a:t>しなくなるので</a:t>
            </a:r>
            <a:r>
              <a:rPr lang="ja-JP" altLang="en-US" sz="2000" dirty="0" smtClean="0"/>
              <a:t>、ターミナルをもう一つ開いて、</a:t>
            </a:r>
            <a:r>
              <a:rPr lang="en-US" altLang="ja-JP" sz="2000" dirty="0" smtClean="0"/>
              <a:t>tail</a:t>
            </a:r>
            <a:r>
              <a:rPr lang="ja-JP" altLang="en-US" sz="2000" dirty="0" smtClean="0"/>
              <a:t> コマンドで表示</a:t>
            </a:r>
            <a:r>
              <a:rPr lang="ja-JP" altLang="en-US" sz="2000" dirty="0" smtClean="0"/>
              <a:t>する</a:t>
            </a:r>
            <a:endParaRPr lang="en-US" altLang="ja-JP" sz="2000" dirty="0" smtClean="0"/>
          </a:p>
          <a:p>
            <a:pPr lvl="1"/>
            <a:r>
              <a:rPr lang="en-US" altLang="ja-JP" sz="1800" dirty="0" smtClean="0"/>
              <a:t>$ </a:t>
            </a:r>
            <a:r>
              <a:rPr lang="en-US" altLang="ja-JP" sz="1800" dirty="0"/>
              <a:t>./darknet-train.sh bin/darknet19_448.conv.23 all &gt; all2-train.log</a:t>
            </a:r>
          </a:p>
          <a:p>
            <a:pPr lvl="1"/>
            <a:r>
              <a:rPr lang="en-US" altLang="ja-JP" sz="1800" dirty="0" smtClean="0"/>
              <a:t>$ </a:t>
            </a:r>
            <a:r>
              <a:rPr lang="en-US" altLang="ja-JP" sz="1800" dirty="0"/>
              <a:t>tail –f all2-train.log</a:t>
            </a:r>
          </a:p>
          <a:p>
            <a:pPr lvl="2"/>
            <a:endParaRPr lang="en-US" altLang="ja-JP" sz="700" dirty="0"/>
          </a:p>
          <a:p>
            <a:pPr lvl="1"/>
            <a:endParaRPr lang="en-US" altLang="ja-JP" sz="1800" dirty="0" smtClean="0"/>
          </a:p>
          <a:p>
            <a:pPr lvl="2"/>
            <a:endParaRPr lang="en-US" altLang="ja-JP" sz="700" dirty="0"/>
          </a:p>
          <a:p>
            <a:endParaRPr kumimoji="1" lang="ja-JP" altLang="en-US" sz="11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99AFA-80DF-47CA-B70E-AAAE323E0DE5}" type="slidenum">
              <a:rPr kumimoji="1" lang="ja-JP" altLang="en-US" smtClean="0"/>
              <a:t>10</a:t>
            </a:fld>
            <a:endParaRPr kumimoji="1" lang="ja-JP" altLang="en-US"/>
          </a:p>
        </p:txBody>
      </p:sp>
      <p:sp>
        <p:nvSpPr>
          <p:cNvPr id="5" name="フローチャート: 処理 4"/>
          <p:cNvSpPr/>
          <p:nvPr/>
        </p:nvSpPr>
        <p:spPr>
          <a:xfrm>
            <a:off x="251520" y="260648"/>
            <a:ext cx="1368152" cy="468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学習</a:t>
            </a:r>
            <a:endParaRPr kumimoji="1" lang="ja-JP" altLang="en-US" dirty="0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651" y="3068960"/>
            <a:ext cx="3312368" cy="2709779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3931" y="3068960"/>
            <a:ext cx="4069857" cy="2594421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>
            <a:off x="992215" y="5805264"/>
            <a:ext cx="2940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図　学習コマンド実行中画面</a:t>
            </a:r>
            <a:endParaRPr kumimoji="1"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5589188" y="5805264"/>
            <a:ext cx="2140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図　ログ収集中画面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77018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8219256" cy="1143000"/>
          </a:xfrm>
        </p:spPr>
        <p:txBody>
          <a:bodyPr>
            <a:noAutofit/>
          </a:bodyPr>
          <a:lstStyle/>
          <a:p>
            <a:r>
              <a:rPr kumimoji="1" lang="en-US" altLang="ja-JP" sz="2800" dirty="0" smtClean="0"/>
              <a:t>Loss</a:t>
            </a:r>
            <a:r>
              <a:rPr kumimoji="1" lang="ja-JP" altLang="en-US" sz="2800" dirty="0" smtClean="0"/>
              <a:t>の収集～グラフ作成</a:t>
            </a:r>
            <a:r>
              <a:rPr kumimoji="1" lang="en-US" altLang="ja-JP" sz="2800" dirty="0" smtClean="0"/>
              <a:t/>
            </a:r>
            <a:br>
              <a:rPr kumimoji="1" lang="en-US" altLang="ja-JP" sz="2800" dirty="0" smtClean="0"/>
            </a:br>
            <a:r>
              <a:rPr lang="en-US" altLang="ja-JP" sz="2800" dirty="0">
                <a:solidFill>
                  <a:srgbClr val="C00000"/>
                </a:solidFill>
              </a:rPr>
              <a:t>darknet-log_grep.sh</a:t>
            </a:r>
            <a:endParaRPr kumimoji="1" lang="ja-JP" altLang="en-US" sz="2800" dirty="0">
              <a:solidFill>
                <a:srgbClr val="C00000"/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641379"/>
          </a:xfrm>
        </p:spPr>
        <p:txBody>
          <a:bodyPr>
            <a:normAutofit/>
          </a:bodyPr>
          <a:lstStyle/>
          <a:p>
            <a:r>
              <a:rPr lang="en-US" altLang="ja-JP" sz="2400" dirty="0"/>
              <a:t>Purpose:</a:t>
            </a:r>
          </a:p>
          <a:p>
            <a:pPr lvl="1"/>
            <a:r>
              <a:rPr lang="en-US" altLang="ja-JP" sz="2000" dirty="0" smtClean="0"/>
              <a:t>Log</a:t>
            </a:r>
            <a:r>
              <a:rPr lang="ja-JP" altLang="en-US" sz="2000" dirty="0" smtClean="0"/>
              <a:t>ファイルから、</a:t>
            </a:r>
            <a:r>
              <a:rPr lang="en-US" altLang="ja-JP" sz="2000" dirty="0" smtClean="0"/>
              <a:t>loss</a:t>
            </a:r>
            <a:r>
              <a:rPr lang="ja-JP" altLang="en-US" sz="2000" dirty="0" smtClean="0"/>
              <a:t> を含む行</a:t>
            </a:r>
            <a:r>
              <a:rPr lang="ja-JP" altLang="en-US" sz="2000" dirty="0" smtClean="0"/>
              <a:t>を</a:t>
            </a:r>
            <a:r>
              <a:rPr lang="ja-JP" altLang="en-US" sz="2000" dirty="0" smtClean="0"/>
              <a:t>抜き出す</a:t>
            </a:r>
            <a:endParaRPr lang="en-US" altLang="ja-JP" sz="2000" dirty="0" smtClean="0"/>
          </a:p>
          <a:p>
            <a:r>
              <a:rPr lang="en-US" altLang="ja-JP" sz="2400" dirty="0"/>
              <a:t>Usage: </a:t>
            </a:r>
            <a:endParaRPr lang="en-US" altLang="ja-JP" sz="2400" dirty="0" smtClean="0"/>
          </a:p>
          <a:p>
            <a:pPr lvl="1"/>
            <a:r>
              <a:rPr lang="en-US" altLang="ja-JP" sz="2000" dirty="0" smtClean="0"/>
              <a:t>$ ./darknet-log_grep.sh </a:t>
            </a:r>
            <a:r>
              <a:rPr lang="en-US" altLang="ja-JP" sz="1800" dirty="0" smtClean="0"/>
              <a:t>&lt;</a:t>
            </a:r>
            <a:r>
              <a:rPr lang="ja-JP" altLang="en-US" sz="1800" dirty="0" smtClean="0"/>
              <a:t>生成された </a:t>
            </a:r>
            <a:r>
              <a:rPr lang="en-US" altLang="ja-JP" sz="1800" dirty="0" smtClean="0"/>
              <a:t>.weighs </a:t>
            </a:r>
            <a:r>
              <a:rPr lang="ja-JP" altLang="en-US" sz="1800" dirty="0" smtClean="0"/>
              <a:t>保存</a:t>
            </a:r>
            <a:r>
              <a:rPr lang="ja-JP" altLang="en-US" sz="1800" dirty="0" smtClean="0"/>
              <a:t>フォルダ名</a:t>
            </a:r>
            <a:r>
              <a:rPr lang="en-US" altLang="ja-JP" sz="1800" dirty="0" smtClean="0"/>
              <a:t>&gt;</a:t>
            </a:r>
            <a:endParaRPr lang="en-US" altLang="ja-JP" sz="2000" dirty="0" smtClean="0"/>
          </a:p>
          <a:p>
            <a:pPr lvl="1"/>
            <a:r>
              <a:rPr lang="ja-JP" altLang="en-US" sz="2000" dirty="0" smtClean="0"/>
              <a:t>例</a:t>
            </a:r>
            <a:endParaRPr lang="en-US" altLang="ja-JP" sz="2000" dirty="0" smtClean="0"/>
          </a:p>
          <a:p>
            <a:pPr lvl="1"/>
            <a:r>
              <a:rPr lang="en-US" altLang="ja-JP" sz="2000" dirty="0"/>
              <a:t>./</a:t>
            </a:r>
            <a:r>
              <a:rPr lang="en-US" altLang="ja-JP" sz="2000" dirty="0" smtClean="0"/>
              <a:t>darknet-log_grep.sh</a:t>
            </a:r>
            <a:r>
              <a:rPr lang="ja-JP" altLang="en-US" sz="2000" dirty="0" smtClean="0"/>
              <a:t> </a:t>
            </a:r>
            <a:r>
              <a:rPr lang="en-US" altLang="ja-JP" sz="2000" dirty="0" smtClean="0"/>
              <a:t>all2</a:t>
            </a:r>
          </a:p>
          <a:p>
            <a:r>
              <a:rPr lang="en-US" altLang="ja-JP" sz="2400" dirty="0" smtClean="0"/>
              <a:t>Function:</a:t>
            </a:r>
          </a:p>
          <a:p>
            <a:pPr lvl="1"/>
            <a:r>
              <a:rPr lang="ja-JP" altLang="en-US" sz="2000" dirty="0" smtClean="0"/>
              <a:t>ファイル </a:t>
            </a:r>
            <a:r>
              <a:rPr lang="en-US" altLang="ja-JP" sz="2000" dirty="0" smtClean="0"/>
              <a:t>backup/all2-train.log</a:t>
            </a:r>
            <a:r>
              <a:rPr lang="ja-JP" altLang="en-US" sz="2000" dirty="0" smtClean="0"/>
              <a:t> </a:t>
            </a:r>
            <a:r>
              <a:rPr lang="ja-JP" altLang="en-US" sz="2000" dirty="0" smtClean="0"/>
              <a:t>を開き、</a:t>
            </a:r>
            <a:r>
              <a:rPr lang="en-US" altLang="ja-JP" sz="2000" dirty="0" smtClean="0"/>
              <a:t>all2-train-A.txt</a:t>
            </a:r>
            <a:r>
              <a:rPr lang="ja-JP" altLang="en-US" sz="2000" dirty="0" smtClean="0"/>
              <a:t> を出力する</a:t>
            </a:r>
            <a:endParaRPr lang="en-US" altLang="ja-JP" sz="2000" dirty="0"/>
          </a:p>
          <a:p>
            <a:endParaRPr kumimoji="1" lang="ja-JP" altLang="en-US" sz="12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99AFA-80DF-47CA-B70E-AAAE323E0DE5}" type="slidenum">
              <a:rPr kumimoji="1" lang="ja-JP" altLang="en-US" smtClean="0"/>
              <a:t>11</a:t>
            </a:fld>
            <a:endParaRPr kumimoji="1" lang="ja-JP" altLang="en-US"/>
          </a:p>
        </p:txBody>
      </p:sp>
      <p:sp>
        <p:nvSpPr>
          <p:cNvPr id="5" name="フローチャート: 処理 4"/>
          <p:cNvSpPr/>
          <p:nvPr/>
        </p:nvSpPr>
        <p:spPr>
          <a:xfrm>
            <a:off x="251520" y="260648"/>
            <a:ext cx="1368152" cy="468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モデル検証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81395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ja-JP" sz="3200" dirty="0" smtClean="0"/>
              <a:t>Loss</a:t>
            </a:r>
            <a:r>
              <a:rPr kumimoji="1" lang="ja-JP" altLang="en-US" sz="3200" dirty="0" smtClean="0"/>
              <a:t>グラフ作成</a:t>
            </a:r>
            <a:r>
              <a:rPr kumimoji="1" lang="en-US" altLang="ja-JP" sz="3200" dirty="0" smtClean="0"/>
              <a:t/>
            </a:r>
            <a:br>
              <a:rPr kumimoji="1" lang="en-US" altLang="ja-JP" sz="3200" dirty="0" smtClean="0"/>
            </a:br>
            <a:endParaRPr kumimoji="1" lang="ja-JP" altLang="en-US" sz="32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ja-JP" sz="2400" dirty="0" smtClean="0"/>
              <a:t>Purpose:</a:t>
            </a:r>
          </a:p>
          <a:p>
            <a:pPr lvl="1"/>
            <a:r>
              <a:rPr lang="en-US" altLang="ja-JP" sz="2000" dirty="0" smtClean="0"/>
              <a:t>loss</a:t>
            </a:r>
            <a:r>
              <a:rPr lang="ja-JP" altLang="en-US" sz="2000" dirty="0" smtClean="0"/>
              <a:t>計測結果をグラフ化する</a:t>
            </a:r>
            <a:endParaRPr lang="en-US" altLang="ja-JP" sz="2000" dirty="0"/>
          </a:p>
          <a:p>
            <a:pPr lvl="1"/>
            <a:r>
              <a:rPr lang="ja-JP" altLang="en-US" sz="2000" dirty="0" smtClean="0"/>
              <a:t>エクセルでグラフ化する</a:t>
            </a:r>
            <a:endParaRPr lang="en-US" altLang="ja-JP" sz="2000" dirty="0"/>
          </a:p>
          <a:p>
            <a:r>
              <a:rPr lang="en-US" altLang="ja-JP" sz="2400" dirty="0" smtClean="0"/>
              <a:t>Process:</a:t>
            </a:r>
            <a:endParaRPr lang="en-US" altLang="ja-JP" sz="2400" dirty="0" smtClean="0"/>
          </a:p>
          <a:p>
            <a:pPr lvl="1"/>
            <a:r>
              <a:rPr lang="en-US" altLang="ja-JP" sz="2000" dirty="0" smtClean="0"/>
              <a:t>all2-train-A.txt</a:t>
            </a:r>
            <a:r>
              <a:rPr lang="ja-JP" altLang="en-US" sz="2000" dirty="0" smtClean="0"/>
              <a:t> を</a:t>
            </a:r>
            <a:r>
              <a:rPr lang="ja-JP" altLang="en-US" sz="2000" dirty="0"/>
              <a:t>エクセル</a:t>
            </a:r>
            <a:r>
              <a:rPr lang="ja-JP" altLang="en-US" sz="2000" dirty="0" smtClean="0"/>
              <a:t>で開く</a:t>
            </a:r>
            <a:endParaRPr lang="en-US" altLang="ja-JP" sz="2000" dirty="0" smtClean="0"/>
          </a:p>
          <a:p>
            <a:pPr lvl="1"/>
            <a:r>
              <a:rPr lang="ja-JP" altLang="en-US" sz="2000" dirty="0" smtClean="0"/>
              <a:t>元データ</a:t>
            </a:r>
            <a:r>
              <a:rPr lang="ja-JP" altLang="en-US" sz="2000" dirty="0"/>
              <a:t>の形式</a:t>
            </a:r>
            <a:r>
              <a:rPr lang="ja-JP" altLang="en-US" sz="2000" dirty="0" smtClean="0"/>
              <a:t>：</a:t>
            </a:r>
            <a:endParaRPr lang="en-US" altLang="ja-JP" sz="2000" dirty="0" smtClean="0"/>
          </a:p>
          <a:p>
            <a:pPr lvl="2"/>
            <a:r>
              <a:rPr lang="ja-JP" altLang="en-US" sz="2000" dirty="0" smtClean="0"/>
              <a:t>◎カンマ</a:t>
            </a:r>
            <a:r>
              <a:rPr lang="ja-JP" altLang="en-US" sz="2000" dirty="0"/>
              <a:t>やタブの区切り</a:t>
            </a:r>
            <a:r>
              <a:rPr lang="ja-JP" altLang="en-US" sz="2000" dirty="0" smtClean="0"/>
              <a:t>文字</a:t>
            </a:r>
            <a:r>
              <a:rPr lang="ja-JP" altLang="en-US" sz="2000" dirty="0"/>
              <a:t>・・・</a:t>
            </a:r>
            <a:r>
              <a:rPr lang="ja-JP" altLang="en-US" sz="2000" dirty="0" smtClean="0"/>
              <a:t>　を選択</a:t>
            </a:r>
            <a:endParaRPr lang="en-US" altLang="ja-JP" sz="2000" dirty="0" smtClean="0"/>
          </a:p>
          <a:p>
            <a:pPr lvl="1"/>
            <a:r>
              <a:rPr lang="ja-JP" altLang="en-US" sz="2000" dirty="0" smtClean="0"/>
              <a:t>次へ</a:t>
            </a:r>
            <a:endParaRPr lang="en-US" altLang="ja-JP" sz="2000" dirty="0" smtClean="0"/>
          </a:p>
          <a:p>
            <a:pPr lvl="2"/>
            <a:r>
              <a:rPr lang="ja-JP" altLang="en-US" sz="2000" dirty="0" smtClean="0"/>
              <a:t>□カンマ　</a:t>
            </a:r>
            <a:r>
              <a:rPr lang="ja-JP" altLang="en-US" sz="2000" dirty="0"/>
              <a:t>を</a:t>
            </a:r>
            <a:r>
              <a:rPr lang="ja-JP" altLang="en-US" sz="2000" dirty="0" smtClean="0"/>
              <a:t>チェック</a:t>
            </a:r>
            <a:endParaRPr lang="en-US" altLang="ja-JP" sz="2000" dirty="0" smtClean="0"/>
          </a:p>
          <a:p>
            <a:pPr lvl="2"/>
            <a:r>
              <a:rPr lang="ja-JP" altLang="en-US" sz="2000" dirty="0" smtClean="0"/>
              <a:t>□スペース　をチェック</a:t>
            </a:r>
            <a:endParaRPr lang="en-US" altLang="ja-JP" sz="2000" dirty="0" smtClean="0"/>
          </a:p>
          <a:p>
            <a:pPr lvl="2"/>
            <a:r>
              <a:rPr lang="ja-JP" altLang="en-US" sz="2000" dirty="0" smtClean="0"/>
              <a:t>□その他　をチェックして、</a:t>
            </a:r>
            <a:r>
              <a:rPr lang="en-US" altLang="ja-JP" sz="2000" dirty="0" smtClean="0"/>
              <a:t>”</a:t>
            </a:r>
            <a:r>
              <a:rPr lang="ja-JP" altLang="en-US" sz="2000" dirty="0" smtClean="0"/>
              <a:t>：</a:t>
            </a:r>
            <a:r>
              <a:rPr lang="en-US" altLang="ja-JP" sz="2000" dirty="0" smtClean="0"/>
              <a:t>”</a:t>
            </a:r>
            <a:r>
              <a:rPr lang="ja-JP" altLang="en-US" sz="2000" dirty="0" smtClean="0"/>
              <a:t> を入力</a:t>
            </a:r>
            <a:endParaRPr lang="en-US" altLang="ja-JP" sz="2000" dirty="0" smtClean="0"/>
          </a:p>
          <a:p>
            <a:pPr lvl="2"/>
            <a:r>
              <a:rPr lang="ja-JP" altLang="en-US" sz="2000" dirty="0" smtClean="0"/>
              <a:t>□連続した区切り文字は</a:t>
            </a:r>
            <a:r>
              <a:rPr lang="en-US" altLang="ja-JP" sz="2000" dirty="0" smtClean="0"/>
              <a:t>1</a:t>
            </a:r>
            <a:r>
              <a:rPr lang="ja-JP" altLang="en-US" sz="2000" dirty="0" smtClean="0"/>
              <a:t>文字として扱う　をチェック</a:t>
            </a:r>
            <a:endParaRPr lang="en-US" altLang="ja-JP" sz="2000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99AFA-80DF-47CA-B70E-AAAE323E0DE5}" type="slidenum">
              <a:rPr kumimoji="1" lang="ja-JP" altLang="en-US" smtClean="0"/>
              <a:t>12</a:t>
            </a:fld>
            <a:endParaRPr kumimoji="1" lang="ja-JP" altLang="en-US"/>
          </a:p>
        </p:txBody>
      </p:sp>
      <p:sp>
        <p:nvSpPr>
          <p:cNvPr id="5" name="フローチャート: 処理 4"/>
          <p:cNvSpPr/>
          <p:nvPr/>
        </p:nvSpPr>
        <p:spPr>
          <a:xfrm>
            <a:off x="251520" y="260648"/>
            <a:ext cx="1368152" cy="468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モデル検証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7463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ja-JP" sz="3200" dirty="0" smtClean="0"/>
              <a:t>mAP</a:t>
            </a:r>
            <a:r>
              <a:rPr kumimoji="1" lang="ja-JP" altLang="en-US" sz="3200" dirty="0" smtClean="0"/>
              <a:t> 計測</a:t>
            </a:r>
            <a:r>
              <a:rPr kumimoji="1" lang="en-US" altLang="ja-JP" sz="3200" dirty="0" smtClean="0"/>
              <a:t/>
            </a:r>
            <a:br>
              <a:rPr kumimoji="1" lang="en-US" altLang="ja-JP" sz="3200" dirty="0" smtClean="0"/>
            </a:br>
            <a:r>
              <a:rPr lang="en-US" altLang="ja-JP" sz="3200" dirty="0" smtClean="0">
                <a:solidFill>
                  <a:srgbClr val="C00000"/>
                </a:solidFill>
              </a:rPr>
              <a:t>darknet-map.sh</a:t>
            </a:r>
            <a:endParaRPr kumimoji="1" lang="ja-JP" altLang="en-US" sz="3200" dirty="0">
              <a:solidFill>
                <a:srgbClr val="C00000"/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sz="2400" dirty="0" smtClean="0"/>
              <a:t>Purpose:</a:t>
            </a:r>
          </a:p>
          <a:p>
            <a:pPr lvl="1"/>
            <a:r>
              <a:rPr lang="en-US" altLang="ja-JP" sz="2000" dirty="0" smtClean="0"/>
              <a:t>.weights</a:t>
            </a:r>
            <a:r>
              <a:rPr lang="ja-JP" altLang="en-US" sz="2000" dirty="0" smtClean="0"/>
              <a:t>ファイルから</a:t>
            </a:r>
            <a:r>
              <a:rPr lang="en-US" altLang="ja-JP" sz="2000" dirty="0" smtClean="0"/>
              <a:t>mAP</a:t>
            </a:r>
            <a:r>
              <a:rPr lang="ja-JP" altLang="en-US" sz="2000" dirty="0" smtClean="0"/>
              <a:t>を計測する</a:t>
            </a:r>
            <a:endParaRPr lang="en-US" altLang="ja-JP" sz="2000" dirty="0" smtClean="0"/>
          </a:p>
          <a:p>
            <a:pPr lvl="1"/>
            <a:r>
              <a:rPr lang="ja-JP" altLang="en-US" sz="2000" dirty="0" smtClean="0"/>
              <a:t>計測結果は、</a:t>
            </a:r>
            <a:r>
              <a:rPr lang="en-US" altLang="ja-JP" sz="2000" dirty="0"/>
              <a:t>mAP </a:t>
            </a:r>
            <a:r>
              <a:rPr lang="ja-JP" altLang="en-US" sz="2000" dirty="0"/>
              <a:t>計測結果</a:t>
            </a:r>
            <a:r>
              <a:rPr lang="ja-JP" altLang="en-US" sz="2000" dirty="0" smtClean="0"/>
              <a:t>編集スクリプト </a:t>
            </a:r>
            <a:r>
              <a:rPr lang="en-US" altLang="ja-JP" sz="2000" dirty="0" smtClean="0"/>
              <a:t>darknet-map_grep.sh</a:t>
            </a:r>
            <a:r>
              <a:rPr lang="ja-JP" altLang="en-US" sz="2000" dirty="0" smtClean="0"/>
              <a:t> を使って見える化する</a:t>
            </a:r>
            <a:endParaRPr lang="en-US" altLang="ja-JP" sz="2000" dirty="0" smtClean="0"/>
          </a:p>
          <a:p>
            <a:r>
              <a:rPr lang="en-US" altLang="ja-JP" sz="2400" dirty="0" smtClean="0"/>
              <a:t>Usage</a:t>
            </a:r>
            <a:r>
              <a:rPr lang="en-US" altLang="ja-JP" sz="2400" dirty="0"/>
              <a:t>: </a:t>
            </a:r>
            <a:endParaRPr lang="en-US" altLang="ja-JP" sz="2400" dirty="0" smtClean="0"/>
          </a:p>
          <a:p>
            <a:pPr lvl="1"/>
            <a:r>
              <a:rPr lang="en-US" altLang="ja-JP" sz="2000" dirty="0" smtClean="0"/>
              <a:t>$ ./darknet-map.sh </a:t>
            </a:r>
            <a:r>
              <a:rPr lang="en-US" altLang="ja-JP" sz="1600" dirty="0" smtClean="0"/>
              <a:t>&lt;</a:t>
            </a:r>
            <a:r>
              <a:rPr lang="ja-JP" altLang="en-US" sz="1600" dirty="0" smtClean="0"/>
              <a:t>モデル名</a:t>
            </a:r>
            <a:r>
              <a:rPr lang="en-US" altLang="ja-JP" sz="1600" dirty="0" smtClean="0"/>
              <a:t>&gt;</a:t>
            </a:r>
            <a:endParaRPr lang="en-US" altLang="ja-JP" sz="2000" dirty="0" smtClean="0"/>
          </a:p>
          <a:p>
            <a:pPr lvl="1"/>
            <a:r>
              <a:rPr lang="ja-JP" altLang="en-US" sz="2000" dirty="0" smtClean="0"/>
              <a:t>例</a:t>
            </a:r>
            <a:endParaRPr lang="en-US" altLang="ja-JP" sz="2000" dirty="0" smtClean="0"/>
          </a:p>
          <a:p>
            <a:pPr lvl="1"/>
            <a:r>
              <a:rPr lang="en-US" altLang="ja-JP" sz="2000" dirty="0" smtClean="0"/>
              <a:t>$ </a:t>
            </a:r>
            <a:r>
              <a:rPr lang="en-US" altLang="ja-JP" sz="2000" dirty="0"/>
              <a:t>./</a:t>
            </a:r>
            <a:r>
              <a:rPr lang="en-US" altLang="ja-JP" sz="2000" dirty="0" smtClean="0"/>
              <a:t>darknet-map.sh pp4</a:t>
            </a:r>
            <a:endParaRPr kumimoji="1" lang="ja-JP" altLang="en-US" sz="20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99AFA-80DF-47CA-B70E-AAAE323E0DE5}" type="slidenum">
              <a:rPr kumimoji="1" lang="ja-JP" altLang="en-US" smtClean="0"/>
              <a:t>13</a:t>
            </a:fld>
            <a:endParaRPr kumimoji="1" lang="ja-JP" altLang="en-US"/>
          </a:p>
        </p:txBody>
      </p:sp>
      <p:sp>
        <p:nvSpPr>
          <p:cNvPr id="5" name="フローチャート: 処理 4"/>
          <p:cNvSpPr/>
          <p:nvPr/>
        </p:nvSpPr>
        <p:spPr>
          <a:xfrm>
            <a:off x="251520" y="260648"/>
            <a:ext cx="1368152" cy="468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モデル検証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09839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ja-JP" sz="3200" dirty="0" smtClean="0"/>
              <a:t>mAP</a:t>
            </a:r>
            <a:r>
              <a:rPr kumimoji="1" lang="ja-JP" altLang="en-US" sz="3200" dirty="0" smtClean="0"/>
              <a:t> 計測結果編集</a:t>
            </a:r>
            <a:r>
              <a:rPr kumimoji="1" lang="en-US" altLang="ja-JP" sz="3200" dirty="0" smtClean="0"/>
              <a:t/>
            </a:r>
            <a:br>
              <a:rPr kumimoji="1" lang="en-US" altLang="ja-JP" sz="3200" dirty="0" smtClean="0"/>
            </a:br>
            <a:r>
              <a:rPr lang="en-US" altLang="ja-JP" sz="3200" dirty="0" smtClean="0">
                <a:solidFill>
                  <a:srgbClr val="C00000"/>
                </a:solidFill>
              </a:rPr>
              <a:t>darknet-map_grep.sh</a:t>
            </a:r>
            <a:endParaRPr kumimoji="1" lang="ja-JP" altLang="en-US" sz="3200" dirty="0">
              <a:solidFill>
                <a:srgbClr val="C00000"/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sz="2400" dirty="0" smtClean="0"/>
              <a:t>Purpose:</a:t>
            </a:r>
          </a:p>
          <a:p>
            <a:pPr lvl="1"/>
            <a:r>
              <a:rPr lang="en-US" altLang="ja-JP" sz="2000" dirty="0" smtClean="0"/>
              <a:t>map</a:t>
            </a:r>
            <a:r>
              <a:rPr lang="ja-JP" altLang="en-US" sz="2000" dirty="0" smtClean="0"/>
              <a:t>ファイルから必要な行だけを抜き出す</a:t>
            </a:r>
            <a:endParaRPr lang="en-US" altLang="ja-JP" sz="2000" dirty="0" smtClean="0"/>
          </a:p>
          <a:p>
            <a:pPr lvl="1"/>
            <a:r>
              <a:rPr lang="en-US" altLang="ja-JP" sz="2000" dirty="0" err="1" smtClean="0"/>
              <a:t>darknet</a:t>
            </a:r>
            <a:r>
              <a:rPr lang="ja-JP" altLang="en-US" sz="2000" dirty="0" smtClean="0"/>
              <a:t>が出力するファイルに、</a:t>
            </a:r>
            <a:r>
              <a:rPr lang="en-US" altLang="ja-JP" sz="2000" dirty="0" smtClean="0"/>
              <a:t>CRLF</a:t>
            </a:r>
            <a:r>
              <a:rPr lang="ja-JP" altLang="en-US" sz="2000" dirty="0" smtClean="0"/>
              <a:t>が含まれるので、これを</a:t>
            </a:r>
            <a:r>
              <a:rPr lang="en-US" altLang="ja-JP" sz="2000" dirty="0" smtClean="0"/>
              <a:t>LF</a:t>
            </a:r>
            <a:r>
              <a:rPr lang="ja-JP" altLang="en-US" sz="2000" dirty="0" smtClean="0"/>
              <a:t>に置き換えている</a:t>
            </a:r>
            <a:endParaRPr lang="en-US" altLang="ja-JP" sz="2000" dirty="0" smtClean="0"/>
          </a:p>
          <a:p>
            <a:r>
              <a:rPr lang="en-US" altLang="ja-JP" sz="2800" dirty="0" smtClean="0"/>
              <a:t>Usage</a:t>
            </a:r>
            <a:r>
              <a:rPr lang="en-US" altLang="ja-JP" sz="2800" dirty="0"/>
              <a:t>: </a:t>
            </a:r>
            <a:endParaRPr lang="en-US" altLang="ja-JP" sz="2800" dirty="0" smtClean="0"/>
          </a:p>
          <a:p>
            <a:pPr lvl="1"/>
            <a:r>
              <a:rPr lang="en-US" altLang="ja-JP" sz="2000" dirty="0" smtClean="0"/>
              <a:t>$ ./darknet-map_grep.sh </a:t>
            </a:r>
            <a:r>
              <a:rPr lang="en-US" altLang="ja-JP" sz="1600" dirty="0"/>
              <a:t>&lt;</a:t>
            </a:r>
            <a:r>
              <a:rPr lang="ja-JP" altLang="en-US" sz="1600" dirty="0" smtClean="0"/>
              <a:t>モデル名</a:t>
            </a:r>
            <a:r>
              <a:rPr lang="en-US" altLang="ja-JP" sz="1600" dirty="0" smtClean="0"/>
              <a:t>&gt;</a:t>
            </a:r>
            <a:endParaRPr lang="en-US" altLang="ja-JP" sz="2000" dirty="0" smtClean="0"/>
          </a:p>
          <a:p>
            <a:pPr lvl="1"/>
            <a:r>
              <a:rPr lang="ja-JP" altLang="en-US" sz="2000" dirty="0" smtClean="0"/>
              <a:t>例</a:t>
            </a:r>
            <a:endParaRPr lang="en-US" altLang="ja-JP" sz="2000" dirty="0" smtClean="0"/>
          </a:p>
          <a:p>
            <a:pPr lvl="1"/>
            <a:r>
              <a:rPr lang="en-US" altLang="ja-JP" sz="2000" dirty="0" smtClean="0"/>
              <a:t>$ </a:t>
            </a:r>
            <a:r>
              <a:rPr lang="en-US" altLang="ja-JP" sz="2000" dirty="0"/>
              <a:t>./</a:t>
            </a:r>
            <a:r>
              <a:rPr lang="en-US" altLang="ja-JP" sz="2000" dirty="0" smtClean="0"/>
              <a:t>darknet-map_grep.sh pp4</a:t>
            </a:r>
            <a:endParaRPr kumimoji="1" lang="ja-JP" altLang="en-US" sz="20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99AFA-80DF-47CA-B70E-AAAE323E0DE5}" type="slidenum">
              <a:rPr kumimoji="1" lang="ja-JP" altLang="en-US" smtClean="0"/>
              <a:t>14</a:t>
            </a:fld>
            <a:endParaRPr kumimoji="1" lang="ja-JP" altLang="en-US"/>
          </a:p>
        </p:txBody>
      </p:sp>
      <p:sp>
        <p:nvSpPr>
          <p:cNvPr id="5" name="フローチャート: 処理 4"/>
          <p:cNvSpPr/>
          <p:nvPr/>
        </p:nvSpPr>
        <p:spPr>
          <a:xfrm>
            <a:off x="251520" y="260648"/>
            <a:ext cx="1368152" cy="468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モデル検証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781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3200" dirty="0" smtClean="0"/>
              <a:t>mAP</a:t>
            </a:r>
            <a:r>
              <a:rPr kumimoji="1" lang="ja-JP" altLang="en-US" sz="3200" dirty="0" smtClean="0"/>
              <a:t>グラフ作成　</a:t>
            </a:r>
            <a:r>
              <a:rPr kumimoji="1" lang="en-US" altLang="ja-JP" sz="3200" dirty="0" smtClean="0"/>
              <a:t>(1/2)</a:t>
            </a:r>
            <a:r>
              <a:rPr kumimoji="1" lang="en-US" altLang="ja-JP" sz="3200" dirty="0" smtClean="0"/>
              <a:t/>
            </a:r>
            <a:br>
              <a:rPr kumimoji="1" lang="en-US" altLang="ja-JP" sz="3200" dirty="0" smtClean="0"/>
            </a:br>
            <a:endParaRPr kumimoji="1" lang="ja-JP" altLang="en-US" sz="32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ja-JP" sz="2400" dirty="0" smtClean="0"/>
              <a:t>Purpose:</a:t>
            </a:r>
          </a:p>
          <a:p>
            <a:pPr lvl="1"/>
            <a:r>
              <a:rPr lang="ja-JP" altLang="en-US" sz="2000" dirty="0" smtClean="0"/>
              <a:t>エクセルを使って、</a:t>
            </a:r>
            <a:r>
              <a:rPr lang="en-US" altLang="ja-JP" sz="2000" dirty="0" smtClean="0"/>
              <a:t>mAP</a:t>
            </a:r>
            <a:r>
              <a:rPr lang="ja-JP" altLang="en-US" sz="2000" dirty="0" smtClean="0"/>
              <a:t>計測結果をグラフ化する</a:t>
            </a:r>
            <a:endParaRPr lang="en-US" altLang="ja-JP" sz="2000" dirty="0"/>
          </a:p>
          <a:p>
            <a:endParaRPr lang="en-US" altLang="ja-JP" sz="2400" dirty="0" smtClean="0"/>
          </a:p>
          <a:p>
            <a:r>
              <a:rPr lang="en-US" altLang="ja-JP" sz="2400" dirty="0" smtClean="0"/>
              <a:t>Process:</a:t>
            </a:r>
            <a:endParaRPr lang="en-US" altLang="ja-JP" sz="2400" dirty="0" smtClean="0"/>
          </a:p>
          <a:p>
            <a:pPr lvl="1"/>
            <a:r>
              <a:rPr lang="ja-JP" altLang="en-US" sz="2000" dirty="0" smtClean="0"/>
              <a:t>*</a:t>
            </a:r>
            <a:r>
              <a:rPr lang="en-US" altLang="ja-JP" sz="2000" dirty="0" smtClean="0"/>
              <a:t>-map_result-B.txt</a:t>
            </a:r>
            <a:r>
              <a:rPr lang="ja-JP" altLang="en-US" sz="2000" dirty="0" smtClean="0"/>
              <a:t> を</a:t>
            </a:r>
            <a:r>
              <a:rPr lang="ja-JP" altLang="en-US" sz="2000" dirty="0"/>
              <a:t>エクセルで編集しグラフ化</a:t>
            </a:r>
            <a:r>
              <a:rPr lang="ja-JP" altLang="en-US" sz="2000" dirty="0" smtClean="0"/>
              <a:t>する</a:t>
            </a:r>
            <a:endParaRPr lang="en-US" altLang="ja-JP" sz="2000" dirty="0" smtClean="0"/>
          </a:p>
          <a:p>
            <a:pPr lvl="1"/>
            <a:r>
              <a:rPr lang="ja-JP" altLang="en-US" sz="2000" dirty="0" smtClean="0"/>
              <a:t>元データ</a:t>
            </a:r>
            <a:r>
              <a:rPr lang="ja-JP" altLang="en-US" sz="2000" dirty="0"/>
              <a:t>の形式</a:t>
            </a:r>
            <a:r>
              <a:rPr lang="ja-JP" altLang="en-US" sz="2000" dirty="0" smtClean="0"/>
              <a:t>：</a:t>
            </a:r>
            <a:endParaRPr lang="en-US" altLang="ja-JP" sz="2000" dirty="0" smtClean="0"/>
          </a:p>
          <a:p>
            <a:pPr lvl="2"/>
            <a:r>
              <a:rPr lang="ja-JP" altLang="en-US" sz="2000" dirty="0" smtClean="0"/>
              <a:t>◎カンマ</a:t>
            </a:r>
            <a:r>
              <a:rPr lang="ja-JP" altLang="en-US" sz="2000" dirty="0"/>
              <a:t>やタブの区切り</a:t>
            </a:r>
            <a:r>
              <a:rPr lang="ja-JP" altLang="en-US" sz="2000" dirty="0" smtClean="0"/>
              <a:t>文字</a:t>
            </a:r>
            <a:r>
              <a:rPr lang="ja-JP" altLang="en-US" sz="2000" dirty="0"/>
              <a:t>・・・</a:t>
            </a:r>
            <a:r>
              <a:rPr lang="ja-JP" altLang="en-US" sz="2000" dirty="0" smtClean="0"/>
              <a:t>　を選択</a:t>
            </a:r>
            <a:endParaRPr lang="en-US" altLang="ja-JP" sz="2000" dirty="0" smtClean="0"/>
          </a:p>
          <a:p>
            <a:pPr lvl="1"/>
            <a:r>
              <a:rPr lang="ja-JP" altLang="en-US" sz="2000" dirty="0" smtClean="0"/>
              <a:t>次へ</a:t>
            </a:r>
            <a:endParaRPr lang="en-US" altLang="ja-JP" sz="2000" dirty="0" smtClean="0"/>
          </a:p>
          <a:p>
            <a:pPr lvl="2"/>
            <a:r>
              <a:rPr lang="ja-JP" altLang="en-US" sz="2000" dirty="0" smtClean="0"/>
              <a:t>□カンマ　に、チェック</a:t>
            </a:r>
            <a:endParaRPr lang="en-US" altLang="ja-JP" sz="2000" dirty="0" smtClean="0"/>
          </a:p>
          <a:p>
            <a:pPr lvl="2"/>
            <a:r>
              <a:rPr lang="ja-JP" altLang="en-US" sz="2000" dirty="0"/>
              <a:t>□</a:t>
            </a:r>
            <a:r>
              <a:rPr lang="ja-JP" altLang="en-US" sz="2000" dirty="0" smtClean="0"/>
              <a:t>その他に、</a:t>
            </a:r>
            <a:r>
              <a:rPr lang="en-US" altLang="ja-JP" sz="2000" dirty="0" smtClean="0"/>
              <a:t>=</a:t>
            </a:r>
            <a:r>
              <a:rPr lang="ja-JP" altLang="en-US" sz="2000" dirty="0" smtClean="0"/>
              <a:t> 入力</a:t>
            </a:r>
            <a:endParaRPr lang="en-US" altLang="ja-JP" sz="2000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99AFA-80DF-47CA-B70E-AAAE323E0DE5}" type="slidenum">
              <a:rPr kumimoji="1" lang="ja-JP" altLang="en-US" smtClean="0"/>
              <a:t>15</a:t>
            </a:fld>
            <a:endParaRPr kumimoji="1" lang="ja-JP" altLang="en-US"/>
          </a:p>
        </p:txBody>
      </p:sp>
      <p:sp>
        <p:nvSpPr>
          <p:cNvPr id="5" name="フローチャート: 処理 4"/>
          <p:cNvSpPr/>
          <p:nvPr/>
        </p:nvSpPr>
        <p:spPr>
          <a:xfrm>
            <a:off x="251520" y="260648"/>
            <a:ext cx="1368152" cy="468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モデル検証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03269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3200" dirty="0" smtClean="0"/>
              <a:t>mAP</a:t>
            </a:r>
            <a:r>
              <a:rPr lang="ja-JP" altLang="en-US" sz="3200" dirty="0"/>
              <a:t>グラフ作成　</a:t>
            </a:r>
            <a:r>
              <a:rPr lang="en-US" altLang="ja-JP" sz="3200" dirty="0" smtClean="0"/>
              <a:t>(2/2</a:t>
            </a:r>
            <a:r>
              <a:rPr lang="en-US" altLang="ja-JP" sz="3200" dirty="0"/>
              <a:t>)</a:t>
            </a:r>
            <a:r>
              <a:rPr kumimoji="1" lang="en-US" altLang="ja-JP" sz="3200" dirty="0" smtClean="0"/>
              <a:t/>
            </a:r>
            <a:br>
              <a:rPr kumimoji="1" lang="en-US" altLang="ja-JP" sz="3200" dirty="0" smtClean="0"/>
            </a:br>
            <a:endParaRPr kumimoji="1" lang="ja-JP" altLang="en-US" sz="32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23528" y="1268760"/>
            <a:ext cx="8435280" cy="5112568"/>
          </a:xfrm>
        </p:spPr>
        <p:txBody>
          <a:bodyPr>
            <a:normAutofit/>
          </a:bodyPr>
          <a:lstStyle/>
          <a:p>
            <a:pPr lvl="1"/>
            <a:r>
              <a:rPr lang="ja-JP" altLang="en-US" sz="2400" dirty="0" smtClean="0"/>
              <a:t>ファイルを</a:t>
            </a:r>
            <a:r>
              <a:rPr lang="ja-JP" altLang="en-US" sz="2400" dirty="0" smtClean="0"/>
              <a:t>開く</a:t>
            </a:r>
            <a:endParaRPr lang="en-US" altLang="ja-JP" sz="2400" dirty="0" smtClean="0"/>
          </a:p>
          <a:p>
            <a:pPr lvl="2"/>
            <a:r>
              <a:rPr lang="ja-JP" altLang="en-US" sz="2000" dirty="0" smtClean="0"/>
              <a:t>例</a:t>
            </a:r>
            <a:endParaRPr lang="en-US" altLang="ja-JP" sz="2000" dirty="0" smtClean="0"/>
          </a:p>
          <a:p>
            <a:pPr lvl="2"/>
            <a:r>
              <a:rPr lang="en-US" altLang="ja-JP" sz="2000" dirty="0" smtClean="0"/>
              <a:t>A</a:t>
            </a:r>
            <a:r>
              <a:rPr lang="ja-JP" altLang="en-US" sz="2000" dirty="0" smtClean="0"/>
              <a:t>列を</a:t>
            </a:r>
            <a:r>
              <a:rPr lang="en-US" altLang="ja-JP" sz="2000" dirty="0" smtClean="0"/>
              <a:t>all2_*</a:t>
            </a:r>
            <a:r>
              <a:rPr lang="ja-JP" altLang="en-US" sz="2000" dirty="0" smtClean="0"/>
              <a:t>で</a:t>
            </a:r>
            <a:r>
              <a:rPr lang="ja-JP" altLang="en-US" sz="2000" dirty="0" smtClean="0"/>
              <a:t>フィルタリング</a:t>
            </a:r>
            <a:endParaRPr lang="en-US" altLang="ja-JP" sz="2000" dirty="0" smtClean="0"/>
          </a:p>
          <a:p>
            <a:pPr lvl="2"/>
            <a:r>
              <a:rPr lang="en-US" altLang="ja-JP" sz="2000" dirty="0" smtClean="0"/>
              <a:t>B</a:t>
            </a:r>
            <a:r>
              <a:rPr lang="ja-JP" altLang="en-US" sz="2000" dirty="0" smtClean="0"/>
              <a:t>列をコピーして、</a:t>
            </a:r>
            <a:r>
              <a:rPr lang="en-US" altLang="ja-JP" sz="2000" dirty="0" smtClean="0"/>
              <a:t>A</a:t>
            </a:r>
            <a:r>
              <a:rPr lang="ja-JP" altLang="en-US" sz="2000" dirty="0" smtClean="0"/>
              <a:t>列の最終行以下に貼り付け</a:t>
            </a:r>
            <a:endParaRPr lang="en-US" altLang="ja-JP" sz="2000" dirty="0" smtClean="0"/>
          </a:p>
          <a:p>
            <a:pPr lvl="2"/>
            <a:r>
              <a:rPr lang="en-US" altLang="ja-JP" sz="2000" dirty="0" smtClean="0"/>
              <a:t>A</a:t>
            </a:r>
            <a:r>
              <a:rPr lang="ja-JP" altLang="en-US" sz="2000" dirty="0"/>
              <a:t>列</a:t>
            </a:r>
            <a:r>
              <a:rPr lang="ja-JP" altLang="en-US" sz="2000" dirty="0" smtClean="0"/>
              <a:t>を</a:t>
            </a:r>
            <a:r>
              <a:rPr lang="en-US" altLang="ja-JP" sz="2000" dirty="0" err="1" smtClean="0"/>
              <a:t>mean_average</a:t>
            </a:r>
            <a:r>
              <a:rPr lang="ja-JP" altLang="en-US" sz="2000" dirty="0" smtClean="0"/>
              <a:t>でフィルタリング</a:t>
            </a:r>
            <a:endParaRPr lang="en-US" altLang="ja-JP" sz="2000" dirty="0" smtClean="0"/>
          </a:p>
          <a:p>
            <a:pPr lvl="2"/>
            <a:r>
              <a:rPr lang="en-US" altLang="ja-JP" sz="2000" dirty="0" smtClean="0"/>
              <a:t>B</a:t>
            </a:r>
            <a:r>
              <a:rPr lang="ja-JP" altLang="en-US" sz="2000" dirty="0" smtClean="0"/>
              <a:t>列をコピーして、</a:t>
            </a:r>
            <a:r>
              <a:rPr lang="en-US" altLang="ja-JP" sz="2000" dirty="0" smtClean="0"/>
              <a:t>B</a:t>
            </a:r>
            <a:r>
              <a:rPr lang="ja-JP" altLang="en-US" sz="2000" dirty="0" smtClean="0"/>
              <a:t>列の最終行以下（</a:t>
            </a:r>
            <a:r>
              <a:rPr lang="en-US" altLang="ja-JP" sz="2000" dirty="0" smtClean="0"/>
              <a:t>A</a:t>
            </a:r>
            <a:r>
              <a:rPr lang="ja-JP" altLang="en-US" sz="2000" dirty="0" smtClean="0"/>
              <a:t>列貼り付けの右）に貼り付け</a:t>
            </a:r>
            <a:endParaRPr lang="en-US" altLang="ja-JP" sz="2000" dirty="0" smtClean="0"/>
          </a:p>
          <a:p>
            <a:pPr lvl="2"/>
            <a:r>
              <a:rPr lang="en-US" altLang="ja-JP" sz="2000" dirty="0" smtClean="0"/>
              <a:t>C</a:t>
            </a:r>
            <a:r>
              <a:rPr lang="ja-JP" altLang="en-US" sz="2000" dirty="0" smtClean="0"/>
              <a:t>列を</a:t>
            </a:r>
            <a:r>
              <a:rPr lang="en-US" altLang="ja-JP" sz="2000" dirty="0" smtClean="0"/>
              <a:t>precision</a:t>
            </a:r>
            <a:r>
              <a:rPr lang="ja-JP" altLang="en-US" sz="2000" dirty="0" smtClean="0"/>
              <a:t>でフィルタリング</a:t>
            </a:r>
            <a:endParaRPr lang="en-US" altLang="ja-JP" sz="2000" dirty="0" smtClean="0"/>
          </a:p>
          <a:p>
            <a:pPr lvl="2"/>
            <a:r>
              <a:rPr lang="en-US" altLang="ja-JP" sz="2000" dirty="0" smtClean="0"/>
              <a:t>D</a:t>
            </a:r>
            <a:r>
              <a:rPr lang="ja-JP" altLang="en-US" sz="2000" dirty="0" smtClean="0"/>
              <a:t>列をコピーして、</a:t>
            </a:r>
            <a:r>
              <a:rPr lang="en-US" altLang="ja-JP" sz="2000" dirty="0" smtClean="0"/>
              <a:t>C</a:t>
            </a:r>
            <a:r>
              <a:rPr lang="ja-JP" altLang="en-US" sz="2000" dirty="0" smtClean="0"/>
              <a:t>列の最終行以下（</a:t>
            </a:r>
            <a:r>
              <a:rPr lang="en-US" altLang="ja-JP" sz="2000" dirty="0" smtClean="0"/>
              <a:t>B</a:t>
            </a:r>
            <a:r>
              <a:rPr lang="ja-JP" altLang="en-US" sz="2000" dirty="0" smtClean="0"/>
              <a:t>列貼り付けの右）に貼り付け</a:t>
            </a:r>
            <a:endParaRPr lang="en-US" altLang="ja-JP" sz="2000" dirty="0" smtClean="0"/>
          </a:p>
          <a:p>
            <a:pPr lvl="2"/>
            <a:r>
              <a:rPr lang="en-US" altLang="ja-JP" sz="2000" dirty="0" smtClean="0"/>
              <a:t>F</a:t>
            </a:r>
            <a:r>
              <a:rPr lang="ja-JP" altLang="en-US" sz="2000" dirty="0" smtClean="0"/>
              <a:t>列（</a:t>
            </a:r>
            <a:r>
              <a:rPr lang="en-US" altLang="ja-JP" sz="2000" dirty="0" smtClean="0"/>
              <a:t>recall</a:t>
            </a:r>
            <a:r>
              <a:rPr lang="ja-JP" altLang="en-US" sz="2000" dirty="0" smtClean="0"/>
              <a:t>）をコピーして、</a:t>
            </a:r>
            <a:r>
              <a:rPr lang="en-US" altLang="ja-JP" sz="2000" dirty="0"/>
              <a:t> </a:t>
            </a:r>
            <a:r>
              <a:rPr lang="en-US" altLang="ja-JP" sz="2000" dirty="0" smtClean="0"/>
              <a:t>D</a:t>
            </a:r>
            <a:r>
              <a:rPr lang="ja-JP" altLang="en-US" sz="2000" dirty="0" smtClean="0"/>
              <a:t>列</a:t>
            </a:r>
            <a:r>
              <a:rPr lang="ja-JP" altLang="en-US" sz="2000" dirty="0"/>
              <a:t>の最終行以下</a:t>
            </a:r>
            <a:r>
              <a:rPr lang="ja-JP" altLang="en-US" sz="2000" dirty="0" smtClean="0"/>
              <a:t>（</a:t>
            </a:r>
            <a:r>
              <a:rPr lang="en-US" altLang="ja-JP" sz="2000" dirty="0" smtClean="0"/>
              <a:t>C</a:t>
            </a:r>
            <a:r>
              <a:rPr lang="ja-JP" altLang="en-US" sz="2000" dirty="0" smtClean="0"/>
              <a:t>列</a:t>
            </a:r>
            <a:r>
              <a:rPr lang="ja-JP" altLang="en-US" sz="2000" dirty="0"/>
              <a:t>貼り付けの右）に</a:t>
            </a:r>
            <a:r>
              <a:rPr lang="ja-JP" altLang="en-US" sz="2000" dirty="0" smtClean="0"/>
              <a:t>貼り付け</a:t>
            </a:r>
            <a:endParaRPr lang="en-US" altLang="ja-JP" sz="2000" dirty="0" smtClean="0"/>
          </a:p>
          <a:p>
            <a:pPr lvl="2"/>
            <a:r>
              <a:rPr lang="en-US" altLang="ja-JP" sz="2000" dirty="0" smtClean="0"/>
              <a:t>H</a:t>
            </a:r>
            <a:r>
              <a:rPr lang="ja-JP" altLang="en-US" sz="2000" dirty="0" smtClean="0"/>
              <a:t>列（</a:t>
            </a:r>
            <a:r>
              <a:rPr lang="en-US" altLang="ja-JP" sz="2000" dirty="0" smtClean="0"/>
              <a:t>F1-score</a:t>
            </a:r>
            <a:r>
              <a:rPr lang="ja-JP" altLang="en-US" sz="2000" dirty="0" smtClean="0"/>
              <a:t>）</a:t>
            </a:r>
            <a:r>
              <a:rPr lang="ja-JP" altLang="en-US" sz="2000" dirty="0"/>
              <a:t>をコピーして、</a:t>
            </a:r>
            <a:r>
              <a:rPr lang="en-US" altLang="ja-JP" sz="2000" dirty="0"/>
              <a:t> </a:t>
            </a:r>
            <a:r>
              <a:rPr lang="en-US" altLang="ja-JP" sz="2000" dirty="0" smtClean="0"/>
              <a:t>E</a:t>
            </a:r>
            <a:r>
              <a:rPr lang="ja-JP" altLang="en-US" sz="2000" dirty="0" smtClean="0"/>
              <a:t>列</a:t>
            </a:r>
            <a:r>
              <a:rPr lang="ja-JP" altLang="en-US" sz="2000" dirty="0"/>
              <a:t>の最終行以下</a:t>
            </a:r>
            <a:r>
              <a:rPr lang="ja-JP" altLang="en-US" sz="2000" dirty="0" smtClean="0"/>
              <a:t>（</a:t>
            </a:r>
            <a:r>
              <a:rPr lang="en-US" altLang="ja-JP" sz="2000" dirty="0" smtClean="0"/>
              <a:t>D</a:t>
            </a:r>
            <a:r>
              <a:rPr lang="ja-JP" altLang="en-US" sz="2000" dirty="0" smtClean="0"/>
              <a:t>列</a:t>
            </a:r>
            <a:r>
              <a:rPr lang="ja-JP" altLang="en-US" sz="2000" dirty="0"/>
              <a:t>貼り付けの右）に貼り付け</a:t>
            </a:r>
            <a:endParaRPr lang="en-US" altLang="ja-JP" sz="2000" dirty="0"/>
          </a:p>
          <a:p>
            <a:pPr lvl="2"/>
            <a:endParaRPr lang="en-US" altLang="ja-JP" sz="2000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99AFA-80DF-47CA-B70E-AAAE323E0DE5}" type="slidenum">
              <a:rPr kumimoji="1" lang="ja-JP" altLang="en-US" smtClean="0"/>
              <a:t>16</a:t>
            </a:fld>
            <a:endParaRPr kumimoji="1" lang="ja-JP" altLang="en-US"/>
          </a:p>
        </p:txBody>
      </p:sp>
      <p:sp>
        <p:nvSpPr>
          <p:cNvPr id="5" name="フローチャート: 処理 4"/>
          <p:cNvSpPr/>
          <p:nvPr/>
        </p:nvSpPr>
        <p:spPr>
          <a:xfrm>
            <a:off x="251520" y="260648"/>
            <a:ext cx="1368152" cy="468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モデル検証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36415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3200" dirty="0" err="1"/>
              <a:t>d</a:t>
            </a:r>
            <a:r>
              <a:rPr lang="en-US" altLang="ja-JP" sz="3200" dirty="0" err="1" smtClean="0"/>
              <a:t>arkflow</a:t>
            </a:r>
            <a:r>
              <a:rPr lang="ja-JP" altLang="en-US" sz="3200" dirty="0" smtClean="0"/>
              <a:t> モデル変換</a:t>
            </a:r>
            <a:r>
              <a:rPr lang="en-US" altLang="ja-JP" sz="3200" dirty="0"/>
              <a:t/>
            </a:r>
            <a:br>
              <a:rPr lang="en-US" altLang="ja-JP" sz="3200" dirty="0"/>
            </a:br>
            <a:r>
              <a:rPr lang="en-US" altLang="ja-JP" sz="3200" dirty="0" smtClean="0">
                <a:solidFill>
                  <a:srgbClr val="C00000"/>
                </a:solidFill>
              </a:rPr>
              <a:t>darkflow-flow.sh</a:t>
            </a:r>
            <a:endParaRPr lang="ja-JP" altLang="en-US" sz="3200" dirty="0">
              <a:solidFill>
                <a:srgbClr val="C00000"/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>
            <a:normAutofit/>
          </a:bodyPr>
          <a:lstStyle/>
          <a:p>
            <a:r>
              <a:rPr lang="en-US" altLang="ja-JP" sz="2400" dirty="0" smtClean="0"/>
              <a:t>Purpose:</a:t>
            </a:r>
          </a:p>
          <a:p>
            <a:pPr lvl="1"/>
            <a:r>
              <a:rPr lang="en-US" altLang="ja-JP" sz="2000" dirty="0" smtClean="0"/>
              <a:t>.</a:t>
            </a:r>
            <a:r>
              <a:rPr lang="en-US" altLang="ja-JP" sz="2000" dirty="0" smtClean="0"/>
              <a:t>weights</a:t>
            </a:r>
            <a:r>
              <a:rPr lang="ja-JP" altLang="en-US" sz="2000" dirty="0" smtClean="0"/>
              <a:t>ファイル</a:t>
            </a:r>
            <a:r>
              <a:rPr lang="ja-JP" altLang="en-US" sz="2000" dirty="0" smtClean="0"/>
              <a:t>を</a:t>
            </a:r>
            <a:r>
              <a:rPr lang="en-US" altLang="ja-JP" sz="2000" dirty="0" smtClean="0"/>
              <a:t>.</a:t>
            </a:r>
            <a:r>
              <a:rPr lang="en-US" altLang="ja-JP" sz="2000" dirty="0" err="1" smtClean="0"/>
              <a:t>pb</a:t>
            </a:r>
            <a:r>
              <a:rPr lang="ja-JP" altLang="en-US" sz="2000" dirty="0" smtClean="0"/>
              <a:t>ファイルに変換する</a:t>
            </a:r>
            <a:endParaRPr lang="en-US" altLang="ja-JP" sz="2000" dirty="0" smtClean="0"/>
          </a:p>
          <a:p>
            <a:r>
              <a:rPr lang="en-US" altLang="ja-JP" sz="2800" dirty="0" smtClean="0"/>
              <a:t>Usage</a:t>
            </a:r>
            <a:r>
              <a:rPr lang="en-US" altLang="ja-JP" sz="2800" dirty="0"/>
              <a:t>: </a:t>
            </a:r>
          </a:p>
          <a:p>
            <a:pPr lvl="1"/>
            <a:r>
              <a:rPr lang="en-US" altLang="ja-JP" sz="2000" dirty="0"/>
              <a:t>$ ./</a:t>
            </a:r>
            <a:r>
              <a:rPr lang="en-US" altLang="ja-JP" sz="2000" dirty="0" smtClean="0"/>
              <a:t>darkflow-flow.sh  </a:t>
            </a:r>
            <a:r>
              <a:rPr lang="en-US" altLang="ja-JP" sz="1600" dirty="0" smtClean="0"/>
              <a:t>&lt;</a:t>
            </a:r>
            <a:r>
              <a:rPr lang="ja-JP" altLang="en-US" sz="1600" dirty="0" smtClean="0"/>
              <a:t>モデル名</a:t>
            </a:r>
            <a:r>
              <a:rPr lang="en-US" altLang="ja-JP" sz="1600" dirty="0" smtClean="0"/>
              <a:t>&gt;</a:t>
            </a:r>
            <a:endParaRPr lang="en-US" altLang="ja-JP" sz="2000" dirty="0"/>
          </a:p>
          <a:p>
            <a:pPr lvl="1"/>
            <a:r>
              <a:rPr lang="ja-JP" altLang="en-US" sz="2000" dirty="0"/>
              <a:t>例</a:t>
            </a:r>
            <a:endParaRPr lang="en-US" altLang="ja-JP" sz="2000" dirty="0"/>
          </a:p>
          <a:p>
            <a:pPr lvl="1"/>
            <a:r>
              <a:rPr lang="en-US" altLang="ja-JP" sz="2000" dirty="0"/>
              <a:t>$ ./</a:t>
            </a:r>
            <a:r>
              <a:rPr lang="en-US" altLang="ja-JP" sz="2000" dirty="0" smtClean="0"/>
              <a:t>darkflow-flow.sh all2</a:t>
            </a:r>
            <a:endParaRPr lang="en-US" altLang="ja-JP" sz="2000" dirty="0"/>
          </a:p>
          <a:p>
            <a:r>
              <a:rPr lang="en-US" altLang="ja-JP" sz="2400" dirty="0" smtClean="0"/>
              <a:t>Function:</a:t>
            </a:r>
            <a:endParaRPr lang="en-US" altLang="ja-JP" sz="2400" dirty="0" smtClean="0"/>
          </a:p>
          <a:p>
            <a:pPr lvl="1"/>
            <a:r>
              <a:rPr lang="en-US" altLang="ja-JP" sz="1800" dirty="0" err="1"/>
              <a:t>d</a:t>
            </a:r>
            <a:r>
              <a:rPr lang="en-US" altLang="ja-JP" sz="1800" dirty="0" err="1" smtClean="0"/>
              <a:t>arkflow</a:t>
            </a:r>
            <a:r>
              <a:rPr lang="ja-JP" altLang="en-US" sz="1800" dirty="0" smtClean="0"/>
              <a:t>フォルダにプロジェクトフォルダを作成</a:t>
            </a:r>
            <a:endParaRPr lang="en-US" altLang="ja-JP" sz="1800" dirty="0" smtClean="0"/>
          </a:p>
          <a:p>
            <a:pPr lvl="1"/>
            <a:r>
              <a:rPr lang="en-US" altLang="ja-JP" sz="1800" dirty="0"/>
              <a:t>*</a:t>
            </a:r>
            <a:r>
              <a:rPr lang="en-US" altLang="ja-JP" sz="1800" dirty="0" smtClean="0"/>
              <a:t>_</a:t>
            </a:r>
            <a:r>
              <a:rPr lang="en-US" altLang="ja-JP" sz="1800" dirty="0" err="1" smtClean="0"/>
              <a:t>final.weights</a:t>
            </a:r>
            <a:r>
              <a:rPr lang="ja-JP" altLang="en-US" sz="1800" dirty="0" smtClean="0"/>
              <a:t> </a:t>
            </a:r>
            <a:r>
              <a:rPr lang="ja-JP" altLang="en-US" sz="1800" dirty="0"/>
              <a:t>ファイルを、</a:t>
            </a:r>
            <a:r>
              <a:rPr lang="en-US" altLang="ja-JP" sz="1800" dirty="0" err="1"/>
              <a:t>darkflow</a:t>
            </a:r>
            <a:r>
              <a:rPr lang="en-US" altLang="ja-JP" sz="1800" dirty="0"/>
              <a:t>/bin</a:t>
            </a:r>
            <a:r>
              <a:rPr lang="ja-JP" altLang="en-US" sz="1800" dirty="0"/>
              <a:t>フォルダに</a:t>
            </a:r>
            <a:r>
              <a:rPr lang="ja-JP" altLang="en-US" sz="1800" dirty="0" smtClean="0"/>
              <a:t>コピー</a:t>
            </a:r>
            <a:endParaRPr lang="en-US" altLang="ja-JP" sz="1800" dirty="0"/>
          </a:p>
          <a:p>
            <a:pPr lvl="1"/>
            <a:r>
              <a:rPr lang="ja-JP" altLang="en-US" sz="1800" dirty="0" smtClean="0"/>
              <a:t>ファイル名を、</a:t>
            </a:r>
            <a:r>
              <a:rPr lang="en-US" altLang="ja-JP" sz="1800" dirty="0" smtClean="0"/>
              <a:t>yolov2-tiny-voc.weights</a:t>
            </a:r>
            <a:r>
              <a:rPr lang="ja-JP" altLang="en-US" sz="1800" dirty="0" smtClean="0"/>
              <a:t> に変更</a:t>
            </a:r>
            <a:endParaRPr lang="en-US" altLang="ja-JP" sz="1800" dirty="0" smtClean="0"/>
          </a:p>
          <a:p>
            <a:pPr lvl="1"/>
            <a:r>
              <a:rPr lang="en-US" altLang="ja-JP" sz="1800" dirty="0" err="1" smtClean="0"/>
              <a:t>darknet</a:t>
            </a:r>
            <a:r>
              <a:rPr lang="ja-JP" altLang="en-US" sz="1800" dirty="0" smtClean="0"/>
              <a:t>の</a:t>
            </a:r>
            <a:r>
              <a:rPr lang="en-US" altLang="ja-JP" sz="1800" dirty="0" smtClean="0"/>
              <a:t>.</a:t>
            </a:r>
            <a:r>
              <a:rPr lang="en-US" altLang="ja-JP" sz="1800" dirty="0" err="1" smtClean="0"/>
              <a:t>cfg</a:t>
            </a:r>
            <a:r>
              <a:rPr lang="ja-JP" altLang="en-US" sz="1800" dirty="0"/>
              <a:t>ファイル</a:t>
            </a:r>
            <a:r>
              <a:rPr lang="ja-JP" altLang="en-US" sz="1800" dirty="0" smtClean="0"/>
              <a:t>を</a:t>
            </a:r>
            <a:r>
              <a:rPr lang="en-US" altLang="ja-JP" sz="1800" dirty="0" err="1" smtClean="0"/>
              <a:t>darkflow</a:t>
            </a:r>
            <a:r>
              <a:rPr lang="ja-JP" altLang="en-US" sz="1800" dirty="0" smtClean="0"/>
              <a:t>にコピー</a:t>
            </a:r>
            <a:endParaRPr lang="en-US" altLang="ja-JP" sz="1800" dirty="0" smtClean="0"/>
          </a:p>
          <a:p>
            <a:pPr lvl="1"/>
            <a:r>
              <a:rPr lang="en-US" altLang="ja-JP" sz="1800" dirty="0" err="1" smtClean="0"/>
              <a:t>darknet</a:t>
            </a:r>
            <a:r>
              <a:rPr lang="ja-JP" altLang="en-US" sz="1800" dirty="0" smtClean="0"/>
              <a:t>の</a:t>
            </a:r>
            <a:r>
              <a:rPr lang="en-US" altLang="ja-JP" sz="1800" dirty="0" smtClean="0"/>
              <a:t>.names</a:t>
            </a:r>
            <a:r>
              <a:rPr lang="ja-JP" altLang="en-US" sz="1800" dirty="0" smtClean="0"/>
              <a:t>ファイルを</a:t>
            </a:r>
            <a:r>
              <a:rPr lang="en-US" altLang="ja-JP" sz="1800" dirty="0" err="1" smtClean="0"/>
              <a:t>darkflow</a:t>
            </a:r>
            <a:r>
              <a:rPr lang="ja-JP" altLang="en-US" sz="1800" dirty="0" smtClean="0"/>
              <a:t>の</a:t>
            </a:r>
            <a:r>
              <a:rPr lang="en-US" altLang="ja-JP" sz="1800" dirty="0" smtClean="0"/>
              <a:t>labels.txt</a:t>
            </a:r>
            <a:r>
              <a:rPr lang="ja-JP" altLang="en-US" sz="1800" dirty="0" smtClean="0"/>
              <a:t>にコピー</a:t>
            </a:r>
            <a:endParaRPr lang="en-US" altLang="ja-JP" sz="1800" dirty="0" smtClean="0"/>
          </a:p>
          <a:p>
            <a:pPr lvl="1"/>
            <a:r>
              <a:rPr lang="en-US" altLang="ja-JP" sz="1800" dirty="0"/>
              <a:t>.</a:t>
            </a:r>
            <a:r>
              <a:rPr lang="en-US" altLang="ja-JP" sz="1800" dirty="0" smtClean="0"/>
              <a:t>weights</a:t>
            </a:r>
            <a:r>
              <a:rPr lang="ja-JP" altLang="en-US" sz="1800" dirty="0" smtClean="0"/>
              <a:t>モデルを</a:t>
            </a:r>
            <a:r>
              <a:rPr lang="en-US" altLang="ja-JP" sz="1800" dirty="0" smtClean="0"/>
              <a:t>.</a:t>
            </a:r>
            <a:r>
              <a:rPr lang="en-US" altLang="ja-JP" sz="1800" dirty="0" err="1" smtClean="0"/>
              <a:t>pb</a:t>
            </a:r>
            <a:r>
              <a:rPr lang="ja-JP" altLang="en-US" sz="1800" dirty="0" smtClean="0"/>
              <a:t>形式に変換</a:t>
            </a:r>
            <a:endParaRPr lang="en-US" altLang="ja-JP" sz="1800" dirty="0" smtClean="0"/>
          </a:p>
          <a:p>
            <a:pPr lvl="1"/>
            <a:r>
              <a:rPr lang="ja-JP" altLang="en-US" sz="1800" dirty="0"/>
              <a:t>ファイル名</a:t>
            </a:r>
            <a:r>
              <a:rPr lang="ja-JP" altLang="en-US" sz="1800" dirty="0" smtClean="0"/>
              <a:t>を、</a:t>
            </a:r>
            <a:r>
              <a:rPr lang="en-US" altLang="ja-JP" sz="1800" dirty="0" smtClean="0"/>
              <a:t>tiny-</a:t>
            </a:r>
            <a:r>
              <a:rPr lang="en-US" altLang="ja-JP" sz="1800" dirty="0" err="1" smtClean="0"/>
              <a:t>yolo</a:t>
            </a:r>
            <a:r>
              <a:rPr lang="en-US" altLang="ja-JP" sz="1800" dirty="0" smtClean="0"/>
              <a:t>-</a:t>
            </a:r>
            <a:r>
              <a:rPr lang="en-US" altLang="ja-JP" sz="1800" dirty="0" err="1" smtClean="0"/>
              <a:t>voc-graph.pb</a:t>
            </a:r>
            <a:r>
              <a:rPr lang="ja-JP" altLang="en-US" sz="1800" dirty="0" smtClean="0"/>
              <a:t>に変更</a:t>
            </a:r>
            <a:endParaRPr lang="en-US" altLang="ja-JP" sz="1800" dirty="0" smtClean="0"/>
          </a:p>
          <a:p>
            <a:pPr lvl="1"/>
            <a:endParaRPr lang="en-US" altLang="ja-JP" sz="1800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99AFA-80DF-47CA-B70E-AAAE323E0DE5}" type="slidenum">
              <a:rPr kumimoji="1" lang="ja-JP" altLang="en-US" smtClean="0"/>
              <a:t>17</a:t>
            </a:fld>
            <a:endParaRPr kumimoji="1" lang="ja-JP" altLang="en-US" dirty="0"/>
          </a:p>
        </p:txBody>
      </p:sp>
      <p:sp>
        <p:nvSpPr>
          <p:cNvPr id="5" name="フローチャート: 処理 4"/>
          <p:cNvSpPr/>
          <p:nvPr/>
        </p:nvSpPr>
        <p:spPr>
          <a:xfrm>
            <a:off x="251520" y="260648"/>
            <a:ext cx="1368152" cy="468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モデル変換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73274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3200" dirty="0" err="1"/>
              <a:t>d</a:t>
            </a:r>
            <a:r>
              <a:rPr lang="en-US" altLang="ja-JP" sz="3200" dirty="0" err="1" smtClean="0"/>
              <a:t>arkflow</a:t>
            </a:r>
            <a:r>
              <a:rPr lang="ja-JP" altLang="en-US" sz="3200" dirty="0" smtClean="0"/>
              <a:t> モデル変換</a:t>
            </a:r>
            <a:r>
              <a:rPr lang="en-US" altLang="ja-JP" sz="3200" dirty="0"/>
              <a:t/>
            </a:r>
            <a:br>
              <a:rPr lang="en-US" altLang="ja-JP" sz="3200" dirty="0"/>
            </a:br>
            <a:r>
              <a:rPr lang="en-US" altLang="ja-JP" sz="3200" dirty="0" smtClean="0">
                <a:solidFill>
                  <a:srgbClr val="C00000"/>
                </a:solidFill>
              </a:rPr>
              <a:t>darkflow-flow.sh</a:t>
            </a:r>
            <a:endParaRPr lang="ja-JP" altLang="en-US" sz="3200" dirty="0">
              <a:solidFill>
                <a:srgbClr val="C00000"/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>
            <a:normAutofit/>
          </a:bodyPr>
          <a:lstStyle/>
          <a:p>
            <a:pPr lvl="1"/>
            <a:r>
              <a:rPr lang="en-US" altLang="ja-JP" sz="1800" dirty="0" err="1" smtClean="0"/>
              <a:t>darkflow</a:t>
            </a:r>
            <a:r>
              <a:rPr lang="en-US" altLang="ja-JP" sz="1800" dirty="0" smtClean="0"/>
              <a:t>/</a:t>
            </a:r>
            <a:r>
              <a:rPr lang="en-US" altLang="ja-JP" sz="1800" dirty="0" err="1" smtClean="0"/>
              <a:t>built_graph</a:t>
            </a:r>
            <a:r>
              <a:rPr lang="en-US" altLang="ja-JP" sz="1800" dirty="0" smtClean="0"/>
              <a:t>/all2</a:t>
            </a:r>
            <a:r>
              <a:rPr lang="ja-JP" altLang="en-US" sz="1800" dirty="0" smtClean="0"/>
              <a:t>フォルダを作成し、</a:t>
            </a:r>
            <a:r>
              <a:rPr lang="en-US" altLang="ja-JP" sz="1800" dirty="0" err="1" smtClean="0"/>
              <a:t>pb</a:t>
            </a:r>
            <a:r>
              <a:rPr lang="ja-JP" altLang="en-US" sz="1800" dirty="0" smtClean="0"/>
              <a:t>モデルをここに移動</a:t>
            </a:r>
            <a:endParaRPr lang="en-US" altLang="ja-JP" sz="1800" dirty="0" smtClean="0"/>
          </a:p>
          <a:p>
            <a:pPr lvl="1"/>
            <a:endParaRPr lang="en-US" altLang="ja-JP" sz="1800" dirty="0" smtClean="0"/>
          </a:p>
          <a:p>
            <a:r>
              <a:rPr lang="ja-JP" altLang="en-US" sz="2200" dirty="0"/>
              <a:t>手作業</a:t>
            </a:r>
            <a:endParaRPr lang="en-US" altLang="ja-JP" sz="2200" dirty="0" smtClean="0"/>
          </a:p>
          <a:p>
            <a:pPr lvl="1"/>
            <a:r>
              <a:rPr lang="en-US" altLang="ja-JP" sz="1800" dirty="0" err="1" smtClean="0"/>
              <a:t>WinSP</a:t>
            </a:r>
            <a:r>
              <a:rPr lang="ja-JP" altLang="en-US" sz="1800" dirty="0" smtClean="0"/>
              <a:t>を使って、</a:t>
            </a:r>
            <a:r>
              <a:rPr lang="en-US" altLang="ja-JP" sz="1800" dirty="0" smtClean="0"/>
              <a:t>tiny-</a:t>
            </a:r>
            <a:r>
              <a:rPr lang="en-US" altLang="ja-JP" sz="1800" dirty="0" err="1" smtClean="0"/>
              <a:t>yolo</a:t>
            </a:r>
            <a:r>
              <a:rPr lang="en-US" altLang="ja-JP" sz="1800" dirty="0" smtClean="0"/>
              <a:t>-</a:t>
            </a:r>
            <a:r>
              <a:rPr lang="en-US" altLang="ja-JP" sz="1800" dirty="0" err="1" smtClean="0"/>
              <a:t>voc-graph.pb</a:t>
            </a:r>
            <a:r>
              <a:rPr lang="ja-JP" altLang="en-US" sz="1800" dirty="0" smtClean="0"/>
              <a:t>モデルを、</a:t>
            </a:r>
            <a:r>
              <a:rPr lang="en-US" altLang="ja-JP" sz="1800" dirty="0" smtClean="0"/>
              <a:t>G:\Android\Project\garbage\assets\tiny-yolo-voc-graph.pb </a:t>
            </a:r>
            <a:r>
              <a:rPr lang="ja-JP" altLang="en-US" sz="1800" dirty="0" smtClean="0"/>
              <a:t>にダウンロードする</a:t>
            </a:r>
            <a:endParaRPr lang="en-US" altLang="ja-JP" sz="1800" dirty="0" smtClean="0"/>
          </a:p>
          <a:p>
            <a:pPr lvl="1"/>
            <a:endParaRPr lang="en-US" altLang="ja-JP" sz="1800" dirty="0"/>
          </a:p>
          <a:p>
            <a:endParaRPr lang="en-US" altLang="ja-JP" sz="2200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99AFA-80DF-47CA-B70E-AAAE323E0DE5}" type="slidenum">
              <a:rPr kumimoji="1" lang="ja-JP" altLang="en-US" smtClean="0"/>
              <a:t>18</a:t>
            </a:fld>
            <a:endParaRPr kumimoji="1" lang="ja-JP" altLang="en-US" dirty="0"/>
          </a:p>
        </p:txBody>
      </p:sp>
      <p:sp>
        <p:nvSpPr>
          <p:cNvPr id="5" name="フローチャート: 処理 4"/>
          <p:cNvSpPr/>
          <p:nvPr/>
        </p:nvSpPr>
        <p:spPr>
          <a:xfrm>
            <a:off x="251520" y="260648"/>
            <a:ext cx="1368152" cy="468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モデル変換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08130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2800" dirty="0"/>
              <a:t>.weights</a:t>
            </a:r>
            <a:r>
              <a:rPr lang="ja-JP" altLang="en-US" sz="2800" dirty="0"/>
              <a:t>ファイル</a:t>
            </a:r>
            <a:r>
              <a:rPr lang="ja-JP" altLang="en-US" sz="2800" dirty="0" smtClean="0"/>
              <a:t>削除</a:t>
            </a:r>
            <a:r>
              <a:rPr lang="en-US" altLang="ja-JP" sz="2800" dirty="0"/>
              <a:t/>
            </a:r>
            <a:br>
              <a:rPr lang="en-US" altLang="ja-JP" sz="2800" dirty="0"/>
            </a:br>
            <a:r>
              <a:rPr lang="en-US" altLang="ja-JP" sz="2800" dirty="0">
                <a:solidFill>
                  <a:srgbClr val="C00000"/>
                </a:solidFill>
              </a:rPr>
              <a:t>darknet-rm_100weights.sh</a:t>
            </a:r>
            <a:endParaRPr lang="ja-JP" altLang="en-US" sz="2800" dirty="0">
              <a:solidFill>
                <a:srgbClr val="C00000"/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sz="2400" dirty="0" smtClean="0"/>
              <a:t>Purpose:</a:t>
            </a:r>
          </a:p>
          <a:p>
            <a:pPr lvl="1"/>
            <a:r>
              <a:rPr lang="ja-JP" altLang="en-US" sz="2000" dirty="0"/>
              <a:t>ディスク容量削減のため</a:t>
            </a:r>
            <a:r>
              <a:rPr lang="ja-JP" altLang="en-US" sz="2000" dirty="0" smtClean="0"/>
              <a:t>に、</a:t>
            </a:r>
            <a:r>
              <a:rPr lang="en-US" altLang="ja-JP" sz="2000" dirty="0" smtClean="0"/>
              <a:t>100</a:t>
            </a:r>
            <a:r>
              <a:rPr lang="ja-JP" altLang="en-US" sz="2000" dirty="0" smtClean="0"/>
              <a:t>回ごとに生成</a:t>
            </a:r>
            <a:r>
              <a:rPr lang="ja-JP" altLang="en-US" sz="2000" dirty="0" smtClean="0"/>
              <a:t>した </a:t>
            </a:r>
            <a:r>
              <a:rPr lang="en-US" altLang="ja-JP" sz="2000" dirty="0" smtClean="0"/>
              <a:t>.</a:t>
            </a:r>
            <a:r>
              <a:rPr lang="en-US" altLang="ja-JP" sz="2000" dirty="0" smtClean="0"/>
              <a:t>weights</a:t>
            </a:r>
            <a:r>
              <a:rPr lang="ja-JP" altLang="en-US" sz="2000" dirty="0" smtClean="0"/>
              <a:t>ファイルを削除する</a:t>
            </a:r>
            <a:endParaRPr lang="en-US" altLang="ja-JP" sz="2000" dirty="0" smtClean="0"/>
          </a:p>
          <a:p>
            <a:pPr lvl="1"/>
            <a:r>
              <a:rPr lang="en-US" altLang="ja-JP" sz="2000" dirty="0"/>
              <a:t>1000</a:t>
            </a:r>
            <a:r>
              <a:rPr lang="ja-JP" altLang="en-US" sz="2000" dirty="0"/>
              <a:t>回ごと</a:t>
            </a:r>
            <a:r>
              <a:rPr lang="ja-JP" altLang="en-US" sz="2000" dirty="0" smtClean="0"/>
              <a:t>の </a:t>
            </a:r>
            <a:r>
              <a:rPr lang="en-US" altLang="ja-JP" sz="2000" dirty="0" smtClean="0"/>
              <a:t>.</a:t>
            </a:r>
            <a:r>
              <a:rPr lang="en-US" altLang="ja-JP" sz="2000" dirty="0" smtClean="0"/>
              <a:t>weights</a:t>
            </a:r>
            <a:r>
              <a:rPr lang="ja-JP" altLang="en-US" sz="2000" dirty="0" smtClean="0"/>
              <a:t>ファイルは削除しない</a:t>
            </a:r>
            <a:endParaRPr lang="en-US" altLang="ja-JP" sz="2000" dirty="0"/>
          </a:p>
          <a:p>
            <a:r>
              <a:rPr lang="en-US" altLang="ja-JP" sz="2800" dirty="0"/>
              <a:t>Usage: </a:t>
            </a:r>
          </a:p>
          <a:p>
            <a:pPr lvl="1"/>
            <a:r>
              <a:rPr lang="en-US" altLang="ja-JP" sz="2000" dirty="0"/>
              <a:t>$ ./darknet-rm_100weights.sh  </a:t>
            </a:r>
            <a:r>
              <a:rPr lang="en-US" altLang="ja-JP" sz="1600" dirty="0" smtClean="0"/>
              <a:t>&lt;</a:t>
            </a:r>
            <a:r>
              <a:rPr lang="ja-JP" altLang="en-US" sz="1600" dirty="0" smtClean="0"/>
              <a:t>モデル名</a:t>
            </a:r>
            <a:r>
              <a:rPr lang="en-US" altLang="ja-JP" sz="1600" dirty="0" smtClean="0"/>
              <a:t>&gt;</a:t>
            </a:r>
            <a:endParaRPr lang="en-US" altLang="ja-JP" sz="2000" dirty="0"/>
          </a:p>
          <a:p>
            <a:pPr lvl="1"/>
            <a:r>
              <a:rPr lang="ja-JP" altLang="en-US" sz="2000" dirty="0"/>
              <a:t>例</a:t>
            </a:r>
            <a:endParaRPr lang="en-US" altLang="ja-JP" sz="2000" dirty="0"/>
          </a:p>
          <a:p>
            <a:pPr lvl="1"/>
            <a:r>
              <a:rPr lang="en-US" altLang="ja-JP" sz="2000" dirty="0"/>
              <a:t>$ ./darknet-rm_100weights.sh </a:t>
            </a:r>
            <a:r>
              <a:rPr lang="en-US" altLang="ja-JP" sz="2000" dirty="0" smtClean="0"/>
              <a:t>pp4</a:t>
            </a:r>
          </a:p>
          <a:p>
            <a:pPr lvl="1"/>
            <a:endParaRPr lang="en-US" altLang="ja-JP" sz="2000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99AFA-80DF-47CA-B70E-AAAE323E0DE5}" type="slidenum">
              <a:rPr kumimoji="1" lang="ja-JP" altLang="en-US" smtClean="0"/>
              <a:t>19</a:t>
            </a:fld>
            <a:endParaRPr kumimoji="1" lang="ja-JP" altLang="en-US" dirty="0"/>
          </a:p>
        </p:txBody>
      </p:sp>
      <p:sp>
        <p:nvSpPr>
          <p:cNvPr id="5" name="フローチャート: 処理 4"/>
          <p:cNvSpPr/>
          <p:nvPr/>
        </p:nvSpPr>
        <p:spPr>
          <a:xfrm>
            <a:off x="251520" y="260648"/>
            <a:ext cx="1368152" cy="468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後処理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42046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線コネクタ 10"/>
          <p:cNvCxnSpPr>
            <a:stCxn id="4" idx="4"/>
            <a:endCxn id="9" idx="0"/>
          </p:cNvCxnSpPr>
          <p:nvPr/>
        </p:nvCxnSpPr>
        <p:spPr>
          <a:xfrm>
            <a:off x="1443100" y="1803647"/>
            <a:ext cx="0" cy="40736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2664295" cy="778098"/>
          </a:xfrm>
        </p:spPr>
        <p:txBody>
          <a:bodyPr>
            <a:normAutofit/>
          </a:bodyPr>
          <a:lstStyle/>
          <a:p>
            <a:r>
              <a:rPr kumimoji="1" lang="ja-JP" altLang="en-US" sz="32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作業の流れ</a:t>
            </a:r>
            <a:endParaRPr kumimoji="1" lang="ja-JP" altLang="en-US" sz="320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699792" y="720080"/>
            <a:ext cx="4546848" cy="5805264"/>
          </a:xfrm>
        </p:spPr>
        <p:txBody>
          <a:bodyPr>
            <a:noAutofit/>
          </a:bodyPr>
          <a:lstStyle/>
          <a:p>
            <a:r>
              <a:rPr kumimoji="1" lang="ja-JP" altLang="en-US" sz="1600" dirty="0" smtClean="0"/>
              <a:t>データセット</a:t>
            </a:r>
            <a:r>
              <a:rPr kumimoji="1" lang="ja-JP" altLang="en-US" sz="1600" dirty="0" smtClean="0"/>
              <a:t>準備 </a:t>
            </a:r>
            <a:r>
              <a:rPr kumimoji="1" lang="en-US" altLang="ja-JP" sz="1600" dirty="0" smtClean="0"/>
              <a:t>p.3</a:t>
            </a:r>
            <a:endParaRPr kumimoji="1" lang="en-US" altLang="ja-JP" sz="1600" dirty="0" smtClean="0"/>
          </a:p>
          <a:p>
            <a:pPr lvl="1"/>
            <a:r>
              <a:rPr lang="ja-JP" altLang="en-US" sz="1400" dirty="0"/>
              <a:t>画像</a:t>
            </a:r>
            <a:r>
              <a:rPr lang="ja-JP" altLang="en-US" sz="1400" dirty="0" smtClean="0"/>
              <a:t>収集</a:t>
            </a:r>
            <a:endParaRPr lang="en-US" altLang="ja-JP" sz="1400" dirty="0" smtClean="0"/>
          </a:p>
          <a:p>
            <a:pPr lvl="1"/>
            <a:r>
              <a:rPr kumimoji="1" lang="ja-JP" altLang="en-US" sz="1400" dirty="0" smtClean="0"/>
              <a:t>画像水増し </a:t>
            </a:r>
            <a:r>
              <a:rPr lang="en-US" altLang="ja-JP" sz="1400" dirty="0" err="1" smtClean="0"/>
              <a:t>R</a:t>
            </a:r>
            <a:r>
              <a:rPr kumimoji="1" lang="en-US" altLang="ja-JP" sz="1400" dirty="0" err="1" smtClean="0"/>
              <a:t>alpha</a:t>
            </a:r>
            <a:endParaRPr kumimoji="1" lang="en-US" altLang="ja-JP" sz="1400" dirty="0" smtClean="0"/>
          </a:p>
          <a:p>
            <a:pPr lvl="1"/>
            <a:r>
              <a:rPr lang="ja-JP" altLang="en-US" sz="1400" dirty="0" smtClean="0"/>
              <a:t>画像アノテーション </a:t>
            </a:r>
            <a:r>
              <a:rPr lang="en-US" altLang="ja-JP" sz="1400" dirty="0" smtClean="0"/>
              <a:t>labelImg</a:t>
            </a:r>
          </a:p>
          <a:p>
            <a:pPr lvl="2"/>
            <a:r>
              <a:rPr lang="en-US" altLang="ja-JP" sz="1400" b="1" dirty="0" smtClean="0">
                <a:solidFill>
                  <a:srgbClr val="C00000"/>
                </a:solidFill>
              </a:rPr>
              <a:t>Yolo-img-x28_windows.py</a:t>
            </a:r>
          </a:p>
          <a:p>
            <a:pPr lvl="2"/>
            <a:endParaRPr lang="en-US" altLang="ja-JP" sz="1400" b="1" dirty="0">
              <a:solidFill>
                <a:srgbClr val="C00000"/>
              </a:solidFill>
            </a:endParaRPr>
          </a:p>
          <a:p>
            <a:pPr lvl="2"/>
            <a:endParaRPr lang="en-US" altLang="ja-JP" sz="1400" b="1" dirty="0" smtClean="0">
              <a:solidFill>
                <a:srgbClr val="C00000"/>
              </a:solidFill>
            </a:endParaRPr>
          </a:p>
          <a:p>
            <a:r>
              <a:rPr lang="ja-JP" altLang="en-US" sz="1800" dirty="0" smtClean="0"/>
              <a:t>設定</a:t>
            </a:r>
            <a:r>
              <a:rPr lang="ja-JP" altLang="en-US" sz="1800" dirty="0"/>
              <a:t>ファイル</a:t>
            </a:r>
            <a:r>
              <a:rPr lang="ja-JP" altLang="en-US" sz="1800" dirty="0" smtClean="0"/>
              <a:t>編集</a:t>
            </a:r>
            <a:r>
              <a:rPr lang="ja-JP" altLang="en-US" sz="1400" dirty="0" smtClean="0"/>
              <a:t> </a:t>
            </a:r>
            <a:r>
              <a:rPr lang="en-US" altLang="ja-JP" sz="1400" dirty="0" smtClean="0"/>
              <a:t>p.7-8</a:t>
            </a:r>
            <a:endParaRPr kumimoji="1" lang="en-US" altLang="ja-JP" sz="1800" dirty="0" smtClean="0"/>
          </a:p>
          <a:p>
            <a:pPr lvl="1"/>
            <a:r>
              <a:rPr kumimoji="1" lang="ja-JP" altLang="en-US" sz="1400" dirty="0" smtClean="0"/>
              <a:t>手作業</a:t>
            </a:r>
            <a:endParaRPr kumimoji="1" lang="en-US" altLang="ja-JP" sz="1400" dirty="0" smtClean="0"/>
          </a:p>
          <a:p>
            <a:endParaRPr lang="en-US" altLang="ja-JP" sz="1800" dirty="0" smtClean="0"/>
          </a:p>
          <a:p>
            <a:r>
              <a:rPr lang="ja-JP" altLang="en-US" sz="1800" dirty="0" smtClean="0"/>
              <a:t>ログの確認</a:t>
            </a:r>
            <a:r>
              <a:rPr lang="ja-JP" altLang="en-US" sz="1400" dirty="0" smtClean="0"/>
              <a:t> </a:t>
            </a:r>
            <a:r>
              <a:rPr lang="en-US" altLang="ja-JP" sz="1400" dirty="0" smtClean="0"/>
              <a:t>p.10-12</a:t>
            </a:r>
            <a:endParaRPr lang="en-US" altLang="ja-JP" sz="1800" dirty="0" smtClean="0"/>
          </a:p>
          <a:p>
            <a:pPr lvl="1"/>
            <a:r>
              <a:rPr kumimoji="1" lang="en-US" altLang="ja-JP" sz="1400" dirty="0" smtClean="0"/>
              <a:t>Loss</a:t>
            </a:r>
            <a:r>
              <a:rPr kumimoji="1" lang="ja-JP" altLang="en-US" sz="1400" dirty="0" smtClean="0"/>
              <a:t>（損失）の収集</a:t>
            </a:r>
            <a:endParaRPr kumimoji="1" lang="en-US" altLang="ja-JP" sz="1400" dirty="0" smtClean="0"/>
          </a:p>
          <a:p>
            <a:pPr lvl="1"/>
            <a:r>
              <a:rPr lang="en-US" altLang="ja-JP" sz="1400" dirty="0"/>
              <a:t>Loss</a:t>
            </a:r>
            <a:r>
              <a:rPr lang="ja-JP" altLang="en-US" sz="1400" dirty="0"/>
              <a:t>（損失）</a:t>
            </a:r>
            <a:r>
              <a:rPr lang="ja-JP" altLang="en-US" sz="1400" dirty="0" smtClean="0"/>
              <a:t>の</a:t>
            </a:r>
            <a:r>
              <a:rPr lang="ja-JP" altLang="en-US" sz="1400" dirty="0"/>
              <a:t>グラフ作成</a:t>
            </a:r>
            <a:endParaRPr kumimoji="1" lang="en-US" altLang="ja-JP" sz="1400" dirty="0" smtClean="0"/>
          </a:p>
          <a:p>
            <a:pPr lvl="2"/>
            <a:r>
              <a:rPr lang="en-US" altLang="ja-JP" sz="1400" b="1" dirty="0" smtClean="0">
                <a:solidFill>
                  <a:srgbClr val="C00000"/>
                </a:solidFill>
              </a:rPr>
              <a:t>d</a:t>
            </a:r>
            <a:r>
              <a:rPr kumimoji="1" lang="en-US" altLang="ja-JP" sz="1400" b="1" dirty="0" smtClean="0">
                <a:solidFill>
                  <a:srgbClr val="C00000"/>
                </a:solidFill>
              </a:rPr>
              <a:t>arknet-log_grep.sh</a:t>
            </a:r>
          </a:p>
          <a:p>
            <a:pPr lvl="2"/>
            <a:r>
              <a:rPr lang="ja-JP" altLang="en-US" sz="1400" dirty="0" smtClean="0"/>
              <a:t>手作業</a:t>
            </a:r>
            <a:endParaRPr lang="en-US" altLang="ja-JP" sz="1400" dirty="0"/>
          </a:p>
          <a:p>
            <a:pPr lvl="2"/>
            <a:endParaRPr kumimoji="1" lang="ja-JP" altLang="en-US" sz="1400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altLang="ja-JP" sz="1800" dirty="0" smtClean="0"/>
          </a:p>
          <a:p>
            <a:r>
              <a:rPr lang="en-US" altLang="ja-JP" sz="1800" dirty="0" err="1" smtClean="0"/>
              <a:t>d</a:t>
            </a:r>
            <a:r>
              <a:rPr lang="en-US" altLang="ja-JP" sz="1800" dirty="0" err="1" smtClean="0"/>
              <a:t>arkflow</a:t>
            </a:r>
            <a:r>
              <a:rPr lang="ja-JP" altLang="en-US" sz="1800" dirty="0" smtClean="0"/>
              <a:t> </a:t>
            </a:r>
            <a:r>
              <a:rPr lang="ja-JP" altLang="en-US" sz="1800" dirty="0" smtClean="0"/>
              <a:t>モデル</a:t>
            </a:r>
            <a:r>
              <a:rPr lang="ja-JP" altLang="en-US" sz="1800" dirty="0" smtClean="0"/>
              <a:t>変換</a:t>
            </a:r>
            <a:r>
              <a:rPr lang="ja-JP" altLang="en-US" sz="1400" dirty="0" smtClean="0"/>
              <a:t> </a:t>
            </a:r>
            <a:r>
              <a:rPr lang="en-US" altLang="ja-JP" sz="1400" dirty="0" smtClean="0"/>
              <a:t>p.17-18</a:t>
            </a:r>
            <a:endParaRPr lang="en-US" altLang="ja-JP" sz="1800" dirty="0" smtClean="0"/>
          </a:p>
          <a:p>
            <a:pPr lvl="1"/>
            <a:r>
              <a:rPr lang="en-US" altLang="ja-JP" sz="1400" b="1" dirty="0" smtClean="0">
                <a:solidFill>
                  <a:srgbClr val="C00000"/>
                </a:solidFill>
              </a:rPr>
              <a:t>darkflow-flow.sh</a:t>
            </a:r>
            <a:endParaRPr lang="en-US" altLang="ja-JP" sz="1400" b="1" dirty="0" smtClean="0">
              <a:solidFill>
                <a:srgbClr val="C00000"/>
              </a:solidFill>
            </a:endParaRPr>
          </a:p>
          <a:p>
            <a:r>
              <a:rPr lang="en-US" altLang="ja-JP" sz="1800" dirty="0" smtClean="0"/>
              <a:t>.weights</a:t>
            </a:r>
            <a:r>
              <a:rPr lang="ja-JP" altLang="en-US" sz="1800" dirty="0" smtClean="0"/>
              <a:t>ファイル</a:t>
            </a:r>
            <a:r>
              <a:rPr lang="ja-JP" altLang="en-US" sz="1800" dirty="0" smtClean="0"/>
              <a:t>削除 </a:t>
            </a:r>
            <a:r>
              <a:rPr lang="en-US" altLang="ja-JP" sz="1400" dirty="0" smtClean="0"/>
              <a:t>p.19</a:t>
            </a:r>
            <a:endParaRPr lang="en-US" altLang="ja-JP" sz="1800" dirty="0" smtClean="0"/>
          </a:p>
          <a:p>
            <a:pPr lvl="1"/>
            <a:r>
              <a:rPr lang="en-US" altLang="ja-JP" sz="1400" b="1" dirty="0" smtClean="0">
                <a:solidFill>
                  <a:srgbClr val="C00000"/>
                </a:solidFill>
              </a:rPr>
              <a:t>darknet-rm_100weights.sh</a:t>
            </a:r>
          </a:p>
        </p:txBody>
      </p:sp>
      <p:sp>
        <p:nvSpPr>
          <p:cNvPr id="4" name="フローチャート : 結合子 3"/>
          <p:cNvSpPr/>
          <p:nvPr/>
        </p:nvSpPr>
        <p:spPr>
          <a:xfrm>
            <a:off x="1263080" y="1443607"/>
            <a:ext cx="360040" cy="36004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フローチャート: 処理 4"/>
          <p:cNvSpPr/>
          <p:nvPr/>
        </p:nvSpPr>
        <p:spPr>
          <a:xfrm>
            <a:off x="543000" y="2092584"/>
            <a:ext cx="1800200" cy="468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前処理</a:t>
            </a:r>
            <a:endParaRPr kumimoji="1" lang="ja-JP" altLang="en-US" dirty="0"/>
          </a:p>
        </p:txBody>
      </p:sp>
      <p:sp>
        <p:nvSpPr>
          <p:cNvPr id="6" name="フローチャート: 処理 5"/>
          <p:cNvSpPr/>
          <p:nvPr/>
        </p:nvSpPr>
        <p:spPr>
          <a:xfrm>
            <a:off x="557198" y="2849522"/>
            <a:ext cx="1800200" cy="468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学習</a:t>
            </a:r>
            <a:endParaRPr kumimoji="1" lang="ja-JP" altLang="en-US" dirty="0"/>
          </a:p>
        </p:txBody>
      </p:sp>
      <p:sp>
        <p:nvSpPr>
          <p:cNvPr id="7" name="フローチャート: 処理 6"/>
          <p:cNvSpPr/>
          <p:nvPr/>
        </p:nvSpPr>
        <p:spPr>
          <a:xfrm>
            <a:off x="543000" y="3606460"/>
            <a:ext cx="1800200" cy="468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モデル検証</a:t>
            </a:r>
            <a:endParaRPr kumimoji="1" lang="ja-JP" altLang="en-US" dirty="0"/>
          </a:p>
        </p:txBody>
      </p:sp>
      <p:sp>
        <p:nvSpPr>
          <p:cNvPr id="8" name="フローチャート: 処理 7"/>
          <p:cNvSpPr/>
          <p:nvPr/>
        </p:nvSpPr>
        <p:spPr>
          <a:xfrm>
            <a:off x="543000" y="5120336"/>
            <a:ext cx="1800200" cy="468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後処理</a:t>
            </a:r>
            <a:endParaRPr kumimoji="1" lang="ja-JP" altLang="en-US" dirty="0"/>
          </a:p>
        </p:txBody>
      </p:sp>
      <p:sp>
        <p:nvSpPr>
          <p:cNvPr id="9" name="フローチャート : 結合子 8"/>
          <p:cNvSpPr/>
          <p:nvPr/>
        </p:nvSpPr>
        <p:spPr>
          <a:xfrm>
            <a:off x="1263080" y="5877272"/>
            <a:ext cx="360040" cy="36004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フローチャート: 処理 11"/>
          <p:cNvSpPr/>
          <p:nvPr/>
        </p:nvSpPr>
        <p:spPr>
          <a:xfrm>
            <a:off x="539551" y="4363398"/>
            <a:ext cx="1800200" cy="468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モデル変換</a:t>
            </a:r>
            <a:endParaRPr kumimoji="1" lang="ja-JP" altLang="en-US" dirty="0"/>
          </a:p>
        </p:txBody>
      </p:sp>
      <p:sp>
        <p:nvSpPr>
          <p:cNvPr id="13" name="角丸四角形 12"/>
          <p:cNvSpPr/>
          <p:nvPr/>
        </p:nvSpPr>
        <p:spPr>
          <a:xfrm>
            <a:off x="2708615" y="720081"/>
            <a:ext cx="6183865" cy="1700808"/>
          </a:xfrm>
          <a:prstGeom prst="roundRect">
            <a:avLst>
              <a:gd name="adj" fmla="val 1124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角丸四角形 13"/>
          <p:cNvSpPr/>
          <p:nvPr/>
        </p:nvSpPr>
        <p:spPr>
          <a:xfrm>
            <a:off x="2708615" y="2504011"/>
            <a:ext cx="6183865" cy="813511"/>
          </a:xfrm>
          <a:prstGeom prst="roundRect">
            <a:avLst>
              <a:gd name="adj" fmla="val 1124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角丸四角形 14"/>
          <p:cNvSpPr/>
          <p:nvPr/>
        </p:nvSpPr>
        <p:spPr>
          <a:xfrm>
            <a:off x="2708615" y="3429000"/>
            <a:ext cx="6183865" cy="1872208"/>
          </a:xfrm>
          <a:prstGeom prst="roundRect">
            <a:avLst>
              <a:gd name="adj" fmla="val 1124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角丸四角形 15"/>
          <p:cNvSpPr/>
          <p:nvPr/>
        </p:nvSpPr>
        <p:spPr>
          <a:xfrm>
            <a:off x="2708615" y="5354336"/>
            <a:ext cx="6183865" cy="666952"/>
          </a:xfrm>
          <a:prstGeom prst="roundRect">
            <a:avLst>
              <a:gd name="adj" fmla="val 1124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0" name="直線矢印コネクタ 19"/>
          <p:cNvCxnSpPr>
            <a:stCxn id="5" idx="3"/>
            <a:endCxn id="13" idx="1"/>
          </p:cNvCxnSpPr>
          <p:nvPr/>
        </p:nvCxnSpPr>
        <p:spPr>
          <a:xfrm flipV="1">
            <a:off x="2343200" y="1570485"/>
            <a:ext cx="365415" cy="7560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/>
          <p:cNvCxnSpPr>
            <a:stCxn id="6" idx="3"/>
            <a:endCxn id="14" idx="1"/>
          </p:cNvCxnSpPr>
          <p:nvPr/>
        </p:nvCxnSpPr>
        <p:spPr>
          <a:xfrm flipV="1">
            <a:off x="2357398" y="2910767"/>
            <a:ext cx="351217" cy="1727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/>
          <p:cNvCxnSpPr>
            <a:stCxn id="7" idx="3"/>
            <a:endCxn id="15" idx="1"/>
          </p:cNvCxnSpPr>
          <p:nvPr/>
        </p:nvCxnSpPr>
        <p:spPr>
          <a:xfrm>
            <a:off x="2343200" y="3840460"/>
            <a:ext cx="365415" cy="5246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/>
          <p:cNvCxnSpPr>
            <a:stCxn id="8" idx="3"/>
            <a:endCxn id="34" idx="1"/>
          </p:cNvCxnSpPr>
          <p:nvPr/>
        </p:nvCxnSpPr>
        <p:spPr>
          <a:xfrm>
            <a:off x="2343200" y="5354336"/>
            <a:ext cx="365415" cy="9909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角丸四角形 33"/>
          <p:cNvSpPr/>
          <p:nvPr/>
        </p:nvSpPr>
        <p:spPr>
          <a:xfrm>
            <a:off x="2708615" y="6021288"/>
            <a:ext cx="6183865" cy="648072"/>
          </a:xfrm>
          <a:prstGeom prst="roundRect">
            <a:avLst>
              <a:gd name="adj" fmla="val 1124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6" name="直線矢印コネクタ 35"/>
          <p:cNvCxnSpPr>
            <a:stCxn id="12" idx="3"/>
            <a:endCxn id="16" idx="1"/>
          </p:cNvCxnSpPr>
          <p:nvPr/>
        </p:nvCxnSpPr>
        <p:spPr>
          <a:xfrm>
            <a:off x="2339751" y="4597398"/>
            <a:ext cx="368864" cy="10904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スライド番号プレースホルダー 9"/>
          <p:cNvSpPr>
            <a:spLocks noGrp="1"/>
          </p:cNvSpPr>
          <p:nvPr>
            <p:ph type="sldNum" sz="quarter" idx="12"/>
          </p:nvPr>
        </p:nvSpPr>
        <p:spPr>
          <a:xfrm>
            <a:off x="6830888" y="6356350"/>
            <a:ext cx="2133600" cy="365125"/>
          </a:xfrm>
        </p:spPr>
        <p:txBody>
          <a:bodyPr/>
          <a:lstStyle/>
          <a:p>
            <a:fld id="{57499AFA-80DF-47CA-B70E-AAAE323E0DE5}" type="slidenum">
              <a:rPr kumimoji="1" lang="ja-JP" altLang="en-US" smtClean="0"/>
              <a:t>2</a:t>
            </a:fld>
            <a:endParaRPr kumimoji="1" lang="ja-JP" altLang="en-US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3177480" y="350748"/>
            <a:ext cx="38042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 smtClean="0">
                <a:solidFill>
                  <a:srgbClr val="C00000"/>
                </a:solidFill>
              </a:rPr>
              <a:t>赤字は使用するスクリプト</a:t>
            </a:r>
            <a:r>
              <a:rPr kumimoji="1" lang="ja-JP" altLang="en-US" sz="1200" b="1" dirty="0" smtClean="0">
                <a:solidFill>
                  <a:srgbClr val="C00000"/>
                </a:solidFill>
              </a:rPr>
              <a:t>（赤太字は作成したスクリプト）</a:t>
            </a:r>
            <a:endParaRPr kumimoji="1" lang="ja-JP" altLang="en-US" sz="1200" b="1" dirty="0">
              <a:solidFill>
                <a:srgbClr val="C00000"/>
              </a:solidFill>
            </a:endParaRPr>
          </a:p>
        </p:txBody>
      </p:sp>
      <p:sp>
        <p:nvSpPr>
          <p:cNvPr id="25" name="コンテンツ プレースホルダー 2"/>
          <p:cNvSpPr txBox="1">
            <a:spLocks/>
          </p:cNvSpPr>
          <p:nvPr/>
        </p:nvSpPr>
        <p:spPr>
          <a:xfrm>
            <a:off x="5508104" y="731322"/>
            <a:ext cx="3384376" cy="59380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altLang="ja-JP" sz="1400" dirty="0"/>
              <a:t>labelImg</a:t>
            </a:r>
            <a:r>
              <a:rPr lang="ja-JP" altLang="en-US" sz="1400" dirty="0"/>
              <a:t> 分類結果一括</a:t>
            </a:r>
            <a:r>
              <a:rPr lang="ja-JP" altLang="en-US" sz="1400" dirty="0" smtClean="0"/>
              <a:t>修正 </a:t>
            </a:r>
            <a:r>
              <a:rPr lang="en-US" altLang="ja-JP" sz="1400" dirty="0"/>
              <a:t>p</a:t>
            </a:r>
            <a:r>
              <a:rPr lang="en-US" altLang="ja-JP" sz="1400" dirty="0" smtClean="0"/>
              <a:t>.4</a:t>
            </a:r>
            <a:endParaRPr lang="en-US" altLang="ja-JP" sz="1400" dirty="0"/>
          </a:p>
          <a:p>
            <a:pPr lvl="2"/>
            <a:r>
              <a:rPr lang="en-US" altLang="ja-JP" sz="1400" b="1" dirty="0">
                <a:solidFill>
                  <a:srgbClr val="C00000"/>
                </a:solidFill>
              </a:rPr>
              <a:t>replace_classid.sh</a:t>
            </a:r>
          </a:p>
          <a:p>
            <a:pPr lvl="1"/>
            <a:r>
              <a:rPr lang="ja-JP" altLang="en-US" sz="1400" dirty="0" smtClean="0"/>
              <a:t>データセットの</a:t>
            </a:r>
            <a:r>
              <a:rPr lang="ja-JP" altLang="en-US" sz="1400" dirty="0" smtClean="0"/>
              <a:t>チェック </a:t>
            </a:r>
            <a:r>
              <a:rPr lang="en-US" altLang="ja-JP" sz="1400" dirty="0" smtClean="0"/>
              <a:t>p.5</a:t>
            </a:r>
            <a:endParaRPr lang="en-US" altLang="ja-JP" sz="1400" dirty="0" smtClean="0"/>
          </a:p>
          <a:p>
            <a:pPr lvl="2"/>
            <a:r>
              <a:rPr lang="en-US" altLang="ja-JP" sz="1400" b="1" dirty="0">
                <a:solidFill>
                  <a:srgbClr val="C00000"/>
                </a:solidFill>
              </a:rPr>
              <a:t>filecheck.py</a:t>
            </a:r>
          </a:p>
          <a:p>
            <a:pPr lvl="1"/>
            <a:r>
              <a:rPr lang="ja-JP" altLang="en-US" sz="1400" dirty="0" smtClean="0"/>
              <a:t>学習用とテスト用画像</a:t>
            </a:r>
            <a:r>
              <a:rPr lang="ja-JP" altLang="en-US" sz="1400" dirty="0" smtClean="0"/>
              <a:t>振分け </a:t>
            </a:r>
            <a:r>
              <a:rPr lang="en-US" altLang="ja-JP" sz="1400" dirty="0" smtClean="0"/>
              <a:t>p.6</a:t>
            </a:r>
            <a:endParaRPr lang="en-US" altLang="ja-JP" sz="1400" dirty="0" smtClean="0"/>
          </a:p>
          <a:p>
            <a:pPr lvl="2"/>
            <a:r>
              <a:rPr lang="en-US" altLang="ja-JP" sz="1400" dirty="0">
                <a:solidFill>
                  <a:srgbClr val="C00000"/>
                </a:solidFill>
              </a:rPr>
              <a:t>p</a:t>
            </a:r>
            <a:r>
              <a:rPr lang="en-US" altLang="ja-JP" sz="1400" dirty="0" smtClean="0">
                <a:solidFill>
                  <a:srgbClr val="C00000"/>
                </a:solidFill>
              </a:rPr>
              <a:t>rocess.py</a:t>
            </a:r>
          </a:p>
          <a:p>
            <a:pPr marL="0" indent="0">
              <a:buNone/>
            </a:pPr>
            <a:endParaRPr lang="en-US" altLang="ja-JP" sz="1800" dirty="0" smtClean="0">
              <a:solidFill>
                <a:srgbClr val="C00000"/>
              </a:solidFill>
            </a:endParaRPr>
          </a:p>
          <a:p>
            <a:r>
              <a:rPr lang="en-US" altLang="ja-JP" sz="1800" dirty="0" err="1"/>
              <a:t>d</a:t>
            </a:r>
            <a:r>
              <a:rPr lang="en-US" altLang="ja-JP" sz="1800" dirty="0" err="1" smtClean="0"/>
              <a:t>arknet</a:t>
            </a:r>
            <a:r>
              <a:rPr lang="ja-JP" altLang="en-US" sz="1800" dirty="0" smtClean="0"/>
              <a:t> </a:t>
            </a:r>
            <a:r>
              <a:rPr lang="ja-JP" altLang="en-US" sz="1800" dirty="0" smtClean="0"/>
              <a:t>学習</a:t>
            </a:r>
            <a:r>
              <a:rPr lang="ja-JP" altLang="en-US" sz="1400" dirty="0" smtClean="0"/>
              <a:t> </a:t>
            </a:r>
            <a:r>
              <a:rPr lang="en-US" altLang="ja-JP" sz="1400" dirty="0" smtClean="0"/>
              <a:t>p.9</a:t>
            </a:r>
            <a:endParaRPr lang="en-US" altLang="ja-JP" sz="1800" dirty="0" smtClean="0"/>
          </a:p>
          <a:p>
            <a:pPr lvl="1"/>
            <a:r>
              <a:rPr lang="en-US" altLang="ja-JP" sz="1400" b="1" dirty="0" smtClean="0">
                <a:solidFill>
                  <a:srgbClr val="C00000"/>
                </a:solidFill>
              </a:rPr>
              <a:t>darknet-train.sh</a:t>
            </a:r>
          </a:p>
          <a:p>
            <a:endParaRPr lang="en-US" altLang="ja-JP" sz="1800" dirty="0" smtClean="0"/>
          </a:p>
          <a:p>
            <a:r>
              <a:rPr lang="en-US" altLang="ja-JP" sz="1800" dirty="0" smtClean="0"/>
              <a:t>mAP</a:t>
            </a:r>
            <a:r>
              <a:rPr lang="ja-JP" altLang="en-US" sz="1800" dirty="0" smtClean="0"/>
              <a:t>計測</a:t>
            </a:r>
            <a:r>
              <a:rPr lang="ja-JP" altLang="en-US" sz="1400" dirty="0" smtClean="0"/>
              <a:t> </a:t>
            </a:r>
            <a:r>
              <a:rPr lang="en-US" altLang="ja-JP" sz="1400" dirty="0" smtClean="0"/>
              <a:t>p.13</a:t>
            </a:r>
            <a:endParaRPr lang="en-US" altLang="ja-JP" sz="1800" dirty="0"/>
          </a:p>
          <a:p>
            <a:pPr lvl="1"/>
            <a:r>
              <a:rPr lang="en-US" altLang="ja-JP" sz="1400" b="1" dirty="0">
                <a:solidFill>
                  <a:srgbClr val="C00000"/>
                </a:solidFill>
              </a:rPr>
              <a:t>darknet-map.sh</a:t>
            </a:r>
          </a:p>
          <a:p>
            <a:r>
              <a:rPr lang="en-US" altLang="ja-JP" sz="1800" dirty="0"/>
              <a:t>mAP</a:t>
            </a:r>
            <a:r>
              <a:rPr lang="ja-JP" altLang="en-US" sz="1800" dirty="0"/>
              <a:t>計測結果</a:t>
            </a:r>
            <a:r>
              <a:rPr lang="ja-JP" altLang="en-US" sz="1800" dirty="0" smtClean="0"/>
              <a:t>編集 </a:t>
            </a:r>
            <a:r>
              <a:rPr lang="en-US" altLang="ja-JP" sz="1400" dirty="0" smtClean="0"/>
              <a:t>p.14</a:t>
            </a:r>
            <a:endParaRPr lang="en-US" altLang="ja-JP" sz="1800" dirty="0"/>
          </a:p>
          <a:p>
            <a:pPr lvl="1"/>
            <a:r>
              <a:rPr lang="en-US" altLang="ja-JP" sz="1400" b="1" dirty="0">
                <a:solidFill>
                  <a:srgbClr val="C00000"/>
                </a:solidFill>
              </a:rPr>
              <a:t>darknet-map_grep.sh</a:t>
            </a:r>
          </a:p>
          <a:p>
            <a:r>
              <a:rPr lang="en-US" altLang="ja-JP" sz="1800" dirty="0" smtClean="0"/>
              <a:t>mAP</a:t>
            </a:r>
            <a:r>
              <a:rPr lang="ja-JP" altLang="en-US" sz="1800" dirty="0" smtClean="0"/>
              <a:t>グラフ作成</a:t>
            </a:r>
            <a:r>
              <a:rPr lang="ja-JP" altLang="en-US" sz="1400" dirty="0" smtClean="0"/>
              <a:t> </a:t>
            </a:r>
            <a:r>
              <a:rPr lang="en-US" altLang="ja-JP" sz="1400" dirty="0" smtClean="0"/>
              <a:t>p.15-16</a:t>
            </a:r>
          </a:p>
          <a:p>
            <a:pPr lvl="1"/>
            <a:r>
              <a:rPr lang="ja-JP" altLang="en-US" sz="1400" dirty="0" smtClean="0"/>
              <a:t>手作業</a:t>
            </a:r>
            <a:endParaRPr lang="en-US" altLang="ja-JP" sz="1400" dirty="0" smtClean="0"/>
          </a:p>
          <a:p>
            <a:pPr lvl="1"/>
            <a:endParaRPr lang="en-US" altLang="ja-JP" sz="1400" dirty="0"/>
          </a:p>
          <a:p>
            <a:pPr lvl="1"/>
            <a:endParaRPr lang="en-US" altLang="ja-JP" sz="1400" dirty="0" smtClean="0"/>
          </a:p>
          <a:p>
            <a:pPr lvl="1"/>
            <a:endParaRPr lang="en-US" altLang="ja-JP" sz="1400" dirty="0"/>
          </a:p>
          <a:p>
            <a:pPr lvl="1"/>
            <a:r>
              <a:rPr lang="ja-JP" altLang="en-US" sz="1400" dirty="0" smtClean="0"/>
              <a:t>スマホ </a:t>
            </a:r>
            <a:r>
              <a:rPr lang="en-US" altLang="ja-JP" sz="1400" dirty="0" smtClean="0"/>
              <a:t>p.20</a:t>
            </a:r>
          </a:p>
          <a:p>
            <a:pPr lvl="1"/>
            <a:r>
              <a:rPr lang="ja-JP" altLang="en-US" sz="1400" dirty="0" smtClean="0"/>
              <a:t>参考 </a:t>
            </a:r>
            <a:r>
              <a:rPr lang="en-US" altLang="ja-JP" sz="1400" dirty="0" smtClean="0"/>
              <a:t>p.21</a:t>
            </a:r>
            <a:endParaRPr lang="en-US" altLang="ja-JP" sz="1400" dirty="0" smtClean="0"/>
          </a:p>
          <a:p>
            <a:pPr lvl="2"/>
            <a:endParaRPr lang="ja-JP" altLang="en-US" sz="1000" dirty="0" smtClean="0">
              <a:solidFill>
                <a:srgbClr val="C00000"/>
              </a:solidFill>
            </a:endParaRPr>
          </a:p>
          <a:p>
            <a:endParaRPr lang="en-US" altLang="ja-JP" sz="1800" dirty="0" smtClean="0"/>
          </a:p>
          <a:p>
            <a:pPr lvl="1"/>
            <a:endParaRPr lang="en-US" altLang="ja-JP" sz="1400" b="1" dirty="0" smtClean="0">
              <a:solidFill>
                <a:srgbClr val="C00000"/>
              </a:solidFill>
            </a:endParaRPr>
          </a:p>
          <a:p>
            <a:endParaRPr lang="en-US" altLang="ja-JP" sz="1800" dirty="0" smtClean="0"/>
          </a:p>
          <a:p>
            <a:pPr lvl="1"/>
            <a:endParaRPr lang="en-US" altLang="ja-JP" sz="1400" b="1" dirty="0" smtClean="0">
              <a:solidFill>
                <a:srgbClr val="C00000"/>
              </a:solidFill>
            </a:endParaRPr>
          </a:p>
          <a:p>
            <a:endParaRPr lang="en-US" altLang="ja-JP" sz="1800" dirty="0" smtClean="0"/>
          </a:p>
        </p:txBody>
      </p:sp>
    </p:spTree>
    <p:extLst>
      <p:ext uri="{BB962C8B-B14F-4D97-AF65-F5344CB8AC3E}">
        <p14:creationId xmlns:p14="http://schemas.microsoft.com/office/powerpoint/2010/main" val="1034534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3200" dirty="0" smtClean="0"/>
              <a:t>Android</a:t>
            </a:r>
            <a:r>
              <a:rPr lang="ja-JP" altLang="en-US" sz="3200" dirty="0" smtClean="0"/>
              <a:t> </a:t>
            </a:r>
            <a:r>
              <a:rPr lang="en-US" altLang="ja-JP" sz="3200" dirty="0" smtClean="0"/>
              <a:t>Studio</a:t>
            </a:r>
            <a:br>
              <a:rPr lang="en-US" altLang="ja-JP" sz="3200" dirty="0" smtClean="0"/>
            </a:br>
            <a:endParaRPr lang="ja-JP" altLang="en-US" sz="32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>
            <a:normAutofit/>
          </a:bodyPr>
          <a:lstStyle/>
          <a:p>
            <a:r>
              <a:rPr lang="en-US" altLang="ja-JP" sz="2200" dirty="0" smtClean="0"/>
              <a:t>Android</a:t>
            </a:r>
            <a:r>
              <a:rPr lang="ja-JP" altLang="en-US" sz="2200" dirty="0" smtClean="0"/>
              <a:t> </a:t>
            </a:r>
            <a:r>
              <a:rPr lang="en-US" altLang="ja-JP" sz="2200" dirty="0" smtClean="0"/>
              <a:t>Studio</a:t>
            </a:r>
            <a:endParaRPr lang="en-US" altLang="ja-JP" sz="2200" dirty="0"/>
          </a:p>
          <a:p>
            <a:pPr lvl="1"/>
            <a:r>
              <a:rPr lang="ja-JP" altLang="en-US" sz="1800" dirty="0" smtClean="0"/>
              <a:t>同期</a:t>
            </a:r>
            <a:endParaRPr lang="en-US" altLang="ja-JP" sz="1800" dirty="0" smtClean="0"/>
          </a:p>
          <a:p>
            <a:pPr lvl="1"/>
            <a:r>
              <a:rPr lang="ja-JP" altLang="en-US" sz="1800" dirty="0" smtClean="0"/>
              <a:t>ビルド</a:t>
            </a:r>
            <a:endParaRPr lang="en-US" altLang="ja-JP" sz="1800" dirty="0" smtClean="0"/>
          </a:p>
          <a:p>
            <a:pPr lvl="1"/>
            <a:r>
              <a:rPr lang="en-US" altLang="ja-JP" sz="1800" dirty="0" smtClean="0"/>
              <a:t>Build</a:t>
            </a:r>
            <a:r>
              <a:rPr lang="ja-JP" altLang="en-US" sz="1800" dirty="0" smtClean="0"/>
              <a:t> </a:t>
            </a:r>
            <a:r>
              <a:rPr lang="en-US" altLang="ja-JP" sz="1800" dirty="0" smtClean="0"/>
              <a:t>Variant</a:t>
            </a:r>
            <a:r>
              <a:rPr lang="ja-JP" altLang="en-US" sz="1800" dirty="0" smtClean="0"/>
              <a:t> を</a:t>
            </a:r>
            <a:r>
              <a:rPr lang="en-US" altLang="ja-JP" sz="1800" dirty="0" smtClean="0"/>
              <a:t>debug</a:t>
            </a:r>
            <a:r>
              <a:rPr lang="ja-JP" altLang="en-US" sz="1800" dirty="0" smtClean="0"/>
              <a:t>にし、</a:t>
            </a:r>
            <a:r>
              <a:rPr lang="en-US" altLang="ja-JP" sz="1800" dirty="0" smtClean="0"/>
              <a:t>Build</a:t>
            </a:r>
            <a:r>
              <a:rPr lang="ja-JP" altLang="en-US" sz="1800" dirty="0" smtClean="0"/>
              <a:t>～</a:t>
            </a:r>
            <a:r>
              <a:rPr lang="en-US" altLang="ja-JP" sz="1800" dirty="0" err="1" smtClean="0"/>
              <a:t>Buils</a:t>
            </a:r>
            <a:r>
              <a:rPr lang="en-US" altLang="ja-JP" sz="1800" dirty="0" smtClean="0"/>
              <a:t> </a:t>
            </a:r>
            <a:r>
              <a:rPr lang="ja-JP" altLang="en-US" sz="1800" dirty="0" smtClean="0"/>
              <a:t> </a:t>
            </a:r>
            <a:r>
              <a:rPr lang="en-US" altLang="ja-JP" sz="1800" dirty="0" err="1" smtClean="0"/>
              <a:t>Apk</a:t>
            </a:r>
            <a:r>
              <a:rPr lang="en-US" altLang="ja-JP" sz="1800" dirty="0" smtClean="0"/>
              <a:t>(s)</a:t>
            </a:r>
          </a:p>
          <a:p>
            <a:pPr lvl="2"/>
            <a:r>
              <a:rPr lang="en-US" altLang="ja-JP" sz="1400" dirty="0"/>
              <a:t>G:\</a:t>
            </a:r>
            <a:r>
              <a:rPr lang="en-US" altLang="ja-JP" sz="1400" dirty="0" smtClean="0"/>
              <a:t>Android\Project\garbage\gradleBuild\outputs\apk\debug\garbage-debug.apk </a:t>
            </a:r>
            <a:r>
              <a:rPr lang="ja-JP" altLang="en-US" sz="1400" dirty="0" smtClean="0"/>
              <a:t>ができる</a:t>
            </a:r>
            <a:endParaRPr lang="en-US" altLang="ja-JP" sz="1400" dirty="0" smtClean="0"/>
          </a:p>
          <a:p>
            <a:pPr lvl="1"/>
            <a:r>
              <a:rPr lang="en-US" altLang="ja-JP" sz="1800" dirty="0"/>
              <a:t>Build</a:t>
            </a:r>
            <a:r>
              <a:rPr lang="ja-JP" altLang="en-US" sz="1800" dirty="0"/>
              <a:t> </a:t>
            </a:r>
            <a:r>
              <a:rPr lang="en-US" altLang="ja-JP" sz="1800" dirty="0"/>
              <a:t>Variant</a:t>
            </a:r>
            <a:r>
              <a:rPr lang="ja-JP" altLang="en-US" sz="1800" dirty="0"/>
              <a:t> </a:t>
            </a:r>
            <a:r>
              <a:rPr lang="ja-JP" altLang="en-US" sz="1800" dirty="0" smtClean="0"/>
              <a:t>を</a:t>
            </a:r>
            <a:r>
              <a:rPr lang="en-US" altLang="ja-JP" sz="1800" dirty="0" smtClean="0"/>
              <a:t>release</a:t>
            </a:r>
            <a:r>
              <a:rPr lang="ja-JP" altLang="en-US" sz="1800" dirty="0" smtClean="0"/>
              <a:t>に</a:t>
            </a:r>
            <a:r>
              <a:rPr lang="ja-JP" altLang="en-US" sz="1800" dirty="0"/>
              <a:t>し、</a:t>
            </a:r>
            <a:r>
              <a:rPr lang="en-US" altLang="ja-JP" sz="1800" dirty="0"/>
              <a:t>Build</a:t>
            </a:r>
            <a:r>
              <a:rPr lang="ja-JP" altLang="en-US" sz="1800" dirty="0"/>
              <a:t>～</a:t>
            </a:r>
            <a:r>
              <a:rPr lang="en-US" altLang="ja-JP" sz="1800" dirty="0" err="1"/>
              <a:t>Buils</a:t>
            </a:r>
            <a:r>
              <a:rPr lang="en-US" altLang="ja-JP" sz="1800" dirty="0"/>
              <a:t> </a:t>
            </a:r>
            <a:r>
              <a:rPr lang="ja-JP" altLang="en-US" sz="1800" dirty="0"/>
              <a:t> </a:t>
            </a:r>
            <a:r>
              <a:rPr lang="en-US" altLang="ja-JP" sz="1800" dirty="0" err="1"/>
              <a:t>Apk</a:t>
            </a:r>
            <a:r>
              <a:rPr lang="en-US" altLang="ja-JP" sz="1800" dirty="0"/>
              <a:t>(s</a:t>
            </a:r>
            <a:r>
              <a:rPr lang="en-US" altLang="ja-JP" sz="1800" dirty="0" smtClean="0"/>
              <a:t>)</a:t>
            </a:r>
          </a:p>
          <a:p>
            <a:pPr lvl="2"/>
            <a:r>
              <a:rPr lang="en-US" altLang="ja-JP" sz="1400" dirty="0"/>
              <a:t>G:\</a:t>
            </a:r>
            <a:r>
              <a:rPr lang="en-US" altLang="ja-JP" sz="1400" dirty="0" smtClean="0"/>
              <a:t>Android\Project\garbage\gradleBuild\outputs\apk\release\garbage-release.apk </a:t>
            </a:r>
            <a:r>
              <a:rPr lang="ja-JP" altLang="en-US" sz="1400" dirty="0"/>
              <a:t>が</a:t>
            </a:r>
            <a:r>
              <a:rPr lang="ja-JP" altLang="en-US" sz="1400" dirty="0" smtClean="0"/>
              <a:t>できる</a:t>
            </a:r>
            <a:endParaRPr lang="en-US" altLang="ja-JP" sz="1400" dirty="0" smtClean="0"/>
          </a:p>
          <a:p>
            <a:pPr lvl="1"/>
            <a:r>
              <a:rPr lang="en-US" altLang="ja-JP" sz="1800" dirty="0"/>
              <a:t>Build</a:t>
            </a:r>
            <a:r>
              <a:rPr lang="ja-JP" altLang="en-US" sz="1800" dirty="0"/>
              <a:t> </a:t>
            </a:r>
            <a:r>
              <a:rPr lang="en-US" altLang="ja-JP" sz="1800" dirty="0"/>
              <a:t>Variant</a:t>
            </a:r>
            <a:r>
              <a:rPr lang="ja-JP" altLang="en-US" sz="1800" dirty="0"/>
              <a:t> </a:t>
            </a:r>
            <a:r>
              <a:rPr lang="ja-JP" altLang="en-US" sz="1800" dirty="0" smtClean="0"/>
              <a:t>を</a:t>
            </a:r>
            <a:r>
              <a:rPr lang="en-US" altLang="ja-JP" sz="1800" dirty="0" smtClean="0"/>
              <a:t>release</a:t>
            </a:r>
            <a:r>
              <a:rPr lang="ja-JP" altLang="en-US" sz="1800" dirty="0" smtClean="0"/>
              <a:t>にし</a:t>
            </a:r>
            <a:r>
              <a:rPr lang="ja-JP" altLang="en-US" sz="1800" dirty="0"/>
              <a:t>、</a:t>
            </a:r>
            <a:r>
              <a:rPr lang="en-US" altLang="ja-JP" sz="1800" dirty="0"/>
              <a:t>Build</a:t>
            </a:r>
            <a:r>
              <a:rPr lang="ja-JP" altLang="en-US" sz="1800" dirty="0" smtClean="0"/>
              <a:t>～</a:t>
            </a:r>
            <a:r>
              <a:rPr lang="en-US" altLang="ja-JP" sz="1800" dirty="0" smtClean="0"/>
              <a:t>Generate</a:t>
            </a:r>
            <a:r>
              <a:rPr lang="ja-JP" altLang="en-US" sz="1800" dirty="0" smtClean="0"/>
              <a:t> </a:t>
            </a:r>
            <a:r>
              <a:rPr lang="en-US" altLang="ja-JP" sz="1800" dirty="0" smtClean="0"/>
              <a:t>Signed</a:t>
            </a:r>
            <a:r>
              <a:rPr lang="ja-JP" altLang="en-US" sz="1800" dirty="0" smtClean="0"/>
              <a:t> </a:t>
            </a:r>
            <a:r>
              <a:rPr lang="en-US" altLang="ja-JP" sz="1800" dirty="0" err="1" smtClean="0"/>
              <a:t>Apk</a:t>
            </a:r>
            <a:endParaRPr lang="en-US" altLang="ja-JP" sz="1800" dirty="0" smtClean="0"/>
          </a:p>
          <a:p>
            <a:pPr lvl="2"/>
            <a:r>
              <a:rPr lang="en-US" altLang="ja-JP" sz="1400" dirty="0"/>
              <a:t>G:\</a:t>
            </a:r>
            <a:r>
              <a:rPr lang="en-US" altLang="ja-JP" sz="1400" dirty="0" smtClean="0"/>
              <a:t>Android\Project\garbage\release\garbage-release.apk </a:t>
            </a:r>
            <a:r>
              <a:rPr lang="ja-JP" altLang="en-US" sz="1400" dirty="0" smtClean="0"/>
              <a:t>ができる</a:t>
            </a:r>
            <a:endParaRPr lang="en-US" altLang="ja-JP" sz="1400" dirty="0" smtClean="0"/>
          </a:p>
          <a:p>
            <a:pPr lvl="2"/>
            <a:endParaRPr lang="en-US" altLang="ja-JP" sz="1400" dirty="0"/>
          </a:p>
          <a:p>
            <a:r>
              <a:rPr lang="ja-JP" altLang="en-US" sz="2200" dirty="0" smtClean="0"/>
              <a:t>スマホを</a:t>
            </a:r>
            <a:r>
              <a:rPr lang="en-US" altLang="ja-JP" sz="2200" dirty="0" smtClean="0"/>
              <a:t>PC</a:t>
            </a:r>
            <a:r>
              <a:rPr lang="ja-JP" altLang="en-US" sz="2200" dirty="0" smtClean="0"/>
              <a:t>につないで、</a:t>
            </a:r>
            <a:r>
              <a:rPr lang="en-US" altLang="ja-JP" sz="2200" dirty="0" smtClean="0"/>
              <a:t>Run</a:t>
            </a:r>
            <a:endParaRPr lang="en-US" altLang="ja-JP" sz="2200" dirty="0"/>
          </a:p>
          <a:p>
            <a:pPr lvl="1"/>
            <a:endParaRPr lang="en-US" altLang="ja-JP" sz="18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99AFA-80DF-47CA-B70E-AAAE323E0DE5}" type="slidenum">
              <a:rPr kumimoji="1" lang="ja-JP" altLang="en-US" smtClean="0"/>
              <a:t>20</a:t>
            </a:fld>
            <a:endParaRPr kumimoji="1" lang="ja-JP" altLang="en-US" dirty="0"/>
          </a:p>
        </p:txBody>
      </p:sp>
      <p:sp>
        <p:nvSpPr>
          <p:cNvPr id="5" name="フローチャート: 処理 4"/>
          <p:cNvSpPr/>
          <p:nvPr/>
        </p:nvSpPr>
        <p:spPr>
          <a:xfrm>
            <a:off x="251520" y="260648"/>
            <a:ext cx="1368152" cy="468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スマホ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88773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43608" y="116632"/>
            <a:ext cx="7643192" cy="1143000"/>
          </a:xfrm>
        </p:spPr>
        <p:txBody>
          <a:bodyPr>
            <a:noAutofit/>
          </a:bodyPr>
          <a:lstStyle/>
          <a:p>
            <a:r>
              <a:rPr lang="en-US" altLang="ja-JP" sz="2800" dirty="0" smtClean="0"/>
              <a:t>weights </a:t>
            </a:r>
            <a:r>
              <a:rPr lang="ja-JP" altLang="en-US" sz="2800" dirty="0"/>
              <a:t>ファイル保存間隔の変更</a:t>
            </a:r>
            <a:r>
              <a:rPr lang="ja-JP" altLang="en-US" sz="2800" dirty="0" smtClean="0"/>
              <a:t>方法</a:t>
            </a:r>
            <a:r>
              <a:rPr lang="en-US" altLang="ja-JP" sz="2800" dirty="0" smtClean="0"/>
              <a:t/>
            </a:r>
            <a:br>
              <a:rPr lang="en-US" altLang="ja-JP" sz="2800" dirty="0" smtClean="0"/>
            </a:br>
            <a:endParaRPr kumimoji="1" lang="ja-JP" altLang="en-US" sz="24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184576"/>
          </a:xfrm>
        </p:spPr>
        <p:txBody>
          <a:bodyPr>
            <a:noAutofit/>
          </a:bodyPr>
          <a:lstStyle/>
          <a:p>
            <a:r>
              <a:rPr lang="en-US" altLang="ja-JP" sz="2000" dirty="0" smtClean="0">
                <a:hlinkClick r:id="rId2"/>
              </a:rPr>
              <a:t>http</a:t>
            </a:r>
            <a:r>
              <a:rPr lang="en-US" altLang="ja-JP" sz="2000" dirty="0">
                <a:hlinkClick r:id="rId2"/>
              </a:rPr>
              <a:t>://</a:t>
            </a:r>
            <a:r>
              <a:rPr lang="en-US" altLang="ja-JP" sz="2000" dirty="0" smtClean="0">
                <a:hlinkClick r:id="rId2"/>
              </a:rPr>
              <a:t>demura.net/misc/14592.html</a:t>
            </a:r>
            <a:endParaRPr lang="en-US" altLang="ja-JP" sz="2000" dirty="0" smtClean="0"/>
          </a:p>
          <a:p>
            <a:r>
              <a:rPr lang="en-US" altLang="ja-JP" sz="2000" dirty="0"/>
              <a:t>3. </a:t>
            </a:r>
            <a:r>
              <a:rPr lang="ja-JP" altLang="en-US" sz="2000" dirty="0"/>
              <a:t>ネットワークのウェイトを保存する間隔を</a:t>
            </a:r>
            <a:r>
              <a:rPr lang="ja-JP" altLang="en-US" sz="2000" dirty="0" smtClean="0"/>
              <a:t>変更</a:t>
            </a:r>
            <a:endParaRPr lang="en-US" altLang="ja-JP" sz="2000" dirty="0" smtClean="0"/>
          </a:p>
          <a:p>
            <a:r>
              <a:rPr lang="en-US" altLang="ja-JP" sz="2000" dirty="0" smtClean="0"/>
              <a:t>~/</a:t>
            </a:r>
            <a:r>
              <a:rPr lang="en-US" altLang="ja-JP" sz="2000" dirty="0" err="1"/>
              <a:t>src</a:t>
            </a:r>
            <a:r>
              <a:rPr lang="en-US" altLang="ja-JP" sz="2000" dirty="0"/>
              <a:t>/</a:t>
            </a:r>
            <a:r>
              <a:rPr lang="en-US" altLang="ja-JP" sz="2000" dirty="0" err="1"/>
              <a:t>darknet</a:t>
            </a:r>
            <a:r>
              <a:rPr lang="en-US" altLang="ja-JP" sz="2000" dirty="0"/>
              <a:t>/examples/</a:t>
            </a:r>
            <a:r>
              <a:rPr lang="en-US" altLang="ja-JP" sz="2000" dirty="0" err="1"/>
              <a:t>detector.c</a:t>
            </a:r>
            <a:r>
              <a:rPr lang="ja-JP" altLang="en-US" sz="2000" dirty="0"/>
              <a:t>では、ネットワークのウェイトを保存する間隔は</a:t>
            </a:r>
            <a:r>
              <a:rPr lang="en-US" altLang="ja-JP" sz="2000" dirty="0"/>
              <a:t>138</a:t>
            </a:r>
            <a:r>
              <a:rPr lang="ja-JP" altLang="en-US" sz="2000" dirty="0"/>
              <a:t>行目で次のようになって</a:t>
            </a:r>
            <a:r>
              <a:rPr lang="ja-JP" altLang="en-US" sz="2000" dirty="0" smtClean="0"/>
              <a:t>いる</a:t>
            </a:r>
            <a:endParaRPr lang="en-US" altLang="ja-JP" sz="2000" dirty="0" smtClean="0"/>
          </a:p>
          <a:p>
            <a:r>
              <a:rPr lang="ja-JP" altLang="en-US" sz="2000" dirty="0" smtClean="0"/>
              <a:t>つまり</a:t>
            </a:r>
            <a:r>
              <a:rPr lang="ja-JP" altLang="en-US" sz="2000" dirty="0"/>
              <a:t>、学習回数が</a:t>
            </a:r>
            <a:r>
              <a:rPr lang="en-US" altLang="ja-JP" sz="2000" dirty="0"/>
              <a:t>1000</a:t>
            </a:r>
            <a:r>
              <a:rPr lang="ja-JP" altLang="en-US" sz="2000" dirty="0"/>
              <a:t>回未満のときは</a:t>
            </a:r>
            <a:r>
              <a:rPr lang="en-US" altLang="ja-JP" sz="2000" dirty="0"/>
              <a:t>100</a:t>
            </a:r>
            <a:r>
              <a:rPr lang="ja-JP" altLang="en-US" sz="2000" dirty="0"/>
              <a:t>回毎に保存し、それ以降は</a:t>
            </a:r>
            <a:r>
              <a:rPr lang="en-US" altLang="ja-JP" sz="2000" dirty="0" smtClean="0"/>
              <a:t>10,000</a:t>
            </a:r>
            <a:r>
              <a:rPr lang="ja-JP" altLang="en-US" sz="2000" dirty="0"/>
              <a:t>回毎に保存</a:t>
            </a:r>
            <a:r>
              <a:rPr lang="ja-JP" altLang="en-US" sz="2000" dirty="0" smtClean="0"/>
              <a:t>する</a:t>
            </a:r>
            <a:endParaRPr lang="en-US" altLang="ja-JP" sz="2000" dirty="0" smtClean="0"/>
          </a:p>
          <a:p>
            <a:r>
              <a:rPr lang="ja-JP" altLang="en-US" sz="2000" dirty="0" smtClean="0"/>
              <a:t>なお</a:t>
            </a:r>
            <a:r>
              <a:rPr lang="ja-JP" altLang="en-US" sz="2000" dirty="0"/>
              <a:t>、ウェイトはデータ設定ファイルでしたディレクトリ</a:t>
            </a:r>
            <a:r>
              <a:rPr lang="en-US" altLang="ja-JP" sz="2000" dirty="0"/>
              <a:t>backup</a:t>
            </a:r>
            <a:r>
              <a:rPr lang="ja-JP" altLang="en-US" sz="2000" dirty="0" err="1"/>
              <a:t>に保</a:t>
            </a:r>
            <a:r>
              <a:rPr lang="ja-JP" altLang="en-US" sz="2000" dirty="0" smtClean="0"/>
              <a:t>存される</a:t>
            </a:r>
            <a:endParaRPr lang="en-US" altLang="ja-JP" sz="2000" dirty="0" smtClean="0"/>
          </a:p>
          <a:p>
            <a:r>
              <a:rPr lang="en-US" altLang="ja-JP" sz="2000" dirty="0" smtClean="0"/>
              <a:t>if </a:t>
            </a:r>
            <a:r>
              <a:rPr lang="en-US" altLang="ja-JP" sz="2000" dirty="0"/>
              <a:t>(i%10000==0 || (</a:t>
            </a:r>
            <a:r>
              <a:rPr lang="en-US" altLang="ja-JP" sz="2000" dirty="0" err="1"/>
              <a:t>i</a:t>
            </a:r>
            <a:r>
              <a:rPr lang="en-US" altLang="ja-JP" sz="2000" dirty="0"/>
              <a:t> &lt; 1000 &amp;&amp; i%100 == 0)) {    // </a:t>
            </a:r>
            <a:r>
              <a:rPr lang="ja-JP" altLang="en-US" sz="2000" dirty="0"/>
              <a:t>これを</a:t>
            </a:r>
            <a:r>
              <a:rPr lang="en-US" altLang="ja-JP" sz="2000" dirty="0" smtClean="0"/>
              <a:t>10,000</a:t>
            </a:r>
            <a:r>
              <a:rPr lang="ja-JP" altLang="en-US" sz="2000" dirty="0"/>
              <a:t>回までは</a:t>
            </a:r>
            <a:r>
              <a:rPr lang="en-US" altLang="ja-JP" sz="2000" dirty="0"/>
              <a:t>1000</a:t>
            </a:r>
            <a:r>
              <a:rPr lang="ja-JP" altLang="en-US" sz="2000" dirty="0"/>
              <a:t>回毎にも保存したければ次のように変更</a:t>
            </a:r>
            <a:r>
              <a:rPr lang="ja-JP" altLang="en-US" sz="2000" dirty="0" smtClean="0"/>
              <a:t>する</a:t>
            </a:r>
            <a:endParaRPr lang="en-US" altLang="ja-JP" sz="2000" dirty="0" smtClean="0"/>
          </a:p>
          <a:p>
            <a:r>
              <a:rPr lang="en-US" altLang="ja-JP" sz="2000" dirty="0" smtClean="0"/>
              <a:t>if </a:t>
            </a:r>
            <a:r>
              <a:rPr lang="en-US" altLang="ja-JP" sz="2000" dirty="0"/>
              <a:t>(i%10000==0 || (</a:t>
            </a:r>
            <a:r>
              <a:rPr lang="en-US" altLang="ja-JP" sz="2000" dirty="0" err="1"/>
              <a:t>i</a:t>
            </a:r>
            <a:r>
              <a:rPr lang="en-US" altLang="ja-JP" sz="2000" dirty="0"/>
              <a:t> &lt;= 1000 &amp;&amp; i%100 == 0) || (</a:t>
            </a:r>
            <a:r>
              <a:rPr lang="en-US" altLang="ja-JP" sz="2000" dirty="0" err="1"/>
              <a:t>i</a:t>
            </a:r>
            <a:r>
              <a:rPr lang="en-US" altLang="ja-JP" sz="2000" dirty="0"/>
              <a:t> &lt;=10000 &amp;&amp; </a:t>
            </a:r>
            <a:r>
              <a:rPr lang="en-US" altLang="ja-JP" sz="2000" dirty="0" err="1"/>
              <a:t>i</a:t>
            </a:r>
            <a:r>
              <a:rPr lang="en-US" altLang="ja-JP" sz="2000" dirty="0"/>
              <a:t> % 1000 ==0)) </a:t>
            </a:r>
            <a:r>
              <a:rPr lang="en-US" altLang="ja-JP" sz="2000" dirty="0" smtClean="0"/>
              <a:t>{</a:t>
            </a:r>
            <a:endParaRPr kumimoji="1" lang="ja-JP" altLang="en-US" sz="20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99AFA-80DF-47CA-B70E-AAAE323E0DE5}" type="slidenum">
              <a:rPr kumimoji="1" lang="ja-JP" altLang="en-US" smtClean="0"/>
              <a:t>21</a:t>
            </a:fld>
            <a:endParaRPr kumimoji="1" lang="ja-JP" altLang="en-US"/>
          </a:p>
        </p:txBody>
      </p:sp>
      <p:sp>
        <p:nvSpPr>
          <p:cNvPr id="5" name="フローチャート: 処理 4"/>
          <p:cNvSpPr/>
          <p:nvPr/>
        </p:nvSpPr>
        <p:spPr>
          <a:xfrm>
            <a:off x="251520" y="260648"/>
            <a:ext cx="1368152" cy="468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参考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97760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19256" cy="854968"/>
          </a:xfrm>
        </p:spPr>
        <p:txBody>
          <a:bodyPr>
            <a:noAutofit/>
          </a:bodyPr>
          <a:lstStyle/>
          <a:p>
            <a:r>
              <a:rPr lang="ja-JP" altLang="en-US" sz="2800" dirty="0"/>
              <a:t>データセットの</a:t>
            </a:r>
            <a:r>
              <a:rPr lang="ja-JP" altLang="en-US" sz="2800" dirty="0" smtClean="0"/>
              <a:t>準備</a:t>
            </a:r>
            <a:endParaRPr kumimoji="1" lang="ja-JP" altLang="en-US" sz="28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616624"/>
          </a:xfrm>
          <a:noFill/>
        </p:spPr>
        <p:txBody>
          <a:bodyPr>
            <a:noAutofit/>
          </a:bodyPr>
          <a:lstStyle/>
          <a:p>
            <a:r>
              <a:rPr lang="ja-JP" altLang="en-US" sz="2400" dirty="0" smtClean="0"/>
              <a:t>ごみの撮影</a:t>
            </a:r>
            <a:endParaRPr lang="en-US" altLang="ja-JP" sz="2400" dirty="0" smtClean="0"/>
          </a:p>
          <a:p>
            <a:pPr lvl="1"/>
            <a:r>
              <a:rPr lang="ja-JP" altLang="en-US" sz="2000" dirty="0" smtClean="0"/>
              <a:t>ごみを撮影し、撮影した画像ファイル（*</a:t>
            </a:r>
            <a:r>
              <a:rPr lang="en-US" altLang="ja-JP" sz="2000" dirty="0" smtClean="0"/>
              <a:t>.jpg</a:t>
            </a:r>
            <a:r>
              <a:rPr lang="ja-JP" altLang="en-US" sz="2000" dirty="0" smtClean="0"/>
              <a:t>）をごみの名前が付いたフォルダーに保存する</a:t>
            </a:r>
            <a:endParaRPr lang="en-US" altLang="ja-JP" sz="2000" dirty="0" smtClean="0"/>
          </a:p>
          <a:p>
            <a:r>
              <a:rPr lang="ja-JP" altLang="en-US" sz="2400" dirty="0" smtClean="0"/>
              <a:t>リサイズ～水増し</a:t>
            </a:r>
            <a:endParaRPr lang="en-US" altLang="ja-JP" sz="2400" dirty="0" smtClean="0"/>
          </a:p>
          <a:p>
            <a:pPr lvl="1"/>
            <a:r>
              <a:rPr lang="en-US" altLang="ja-JP" sz="2000" dirty="0" err="1" smtClean="0"/>
              <a:t>Ralpha</a:t>
            </a:r>
            <a:r>
              <a:rPr lang="ja-JP" altLang="en-US" sz="2000" dirty="0" smtClean="0"/>
              <a:t>を使って画像をリサイズ、水増しする</a:t>
            </a:r>
            <a:endParaRPr lang="en-US" altLang="ja-JP" sz="2000" dirty="0" smtClean="0"/>
          </a:p>
          <a:p>
            <a:pPr lvl="1"/>
            <a:r>
              <a:rPr lang="en-US" altLang="ja-JP" sz="2000" dirty="0" smtClean="0">
                <a:solidFill>
                  <a:srgbClr val="C00000"/>
                </a:solidFill>
              </a:rPr>
              <a:t>Yolo-img-x28_windows.py</a:t>
            </a:r>
            <a:r>
              <a:rPr lang="en-US" altLang="ja-JP" sz="2000" dirty="0" smtClean="0"/>
              <a:t> </a:t>
            </a:r>
            <a:r>
              <a:rPr lang="ja-JP" altLang="en-US" sz="2000" dirty="0" smtClean="0"/>
              <a:t>を使えばこれらの作業は不要</a:t>
            </a:r>
            <a:endParaRPr lang="en-US" altLang="ja-JP" sz="2000" dirty="0" smtClean="0"/>
          </a:p>
          <a:p>
            <a:r>
              <a:rPr lang="ja-JP" altLang="en-US" sz="2400" dirty="0" smtClean="0"/>
              <a:t>バウンディング・ボックスの作成（アノテーション）</a:t>
            </a:r>
            <a:endParaRPr lang="en-US" altLang="ja-JP" sz="2400" dirty="0" smtClean="0"/>
          </a:p>
          <a:p>
            <a:pPr lvl="1"/>
            <a:r>
              <a:rPr lang="en-US" altLang="ja-JP" sz="2000" dirty="0" smtClean="0"/>
              <a:t>labelImg</a:t>
            </a:r>
            <a:r>
              <a:rPr lang="ja-JP" altLang="en-US" sz="2000" dirty="0" smtClean="0"/>
              <a:t> を使って、アノテーションを行う</a:t>
            </a:r>
            <a:endParaRPr lang="en-US" altLang="ja-JP" sz="2000" dirty="0" smtClean="0"/>
          </a:p>
          <a:p>
            <a:r>
              <a:rPr lang="ja-JP" altLang="en-US" sz="2400" dirty="0" smtClean="0"/>
              <a:t>画像の集約</a:t>
            </a:r>
            <a:endParaRPr lang="en-US" altLang="ja-JP" sz="2400" dirty="0" smtClean="0"/>
          </a:p>
          <a:p>
            <a:pPr lvl="1"/>
            <a:r>
              <a:rPr lang="ja-JP" altLang="en-US" sz="2000" dirty="0" smtClean="0"/>
              <a:t>学習</a:t>
            </a:r>
            <a:r>
              <a:rPr lang="ja-JP" altLang="en-US" sz="2000" dirty="0"/>
              <a:t>を開始する前に画像データを集約</a:t>
            </a:r>
            <a:r>
              <a:rPr lang="ja-JP" altLang="en-US" sz="2000" dirty="0" smtClean="0"/>
              <a:t>する</a:t>
            </a:r>
            <a:endParaRPr lang="en-US" altLang="ja-JP" sz="2000" dirty="0" smtClean="0"/>
          </a:p>
          <a:p>
            <a:pPr lvl="1"/>
            <a:r>
              <a:rPr lang="ja-JP" altLang="en-US" sz="2000" dirty="0" smtClean="0"/>
              <a:t>学習は、すべての画像</a:t>
            </a:r>
            <a:r>
              <a:rPr lang="ja-JP" altLang="en-US" sz="2000" dirty="0"/>
              <a:t>をまとめて学習する</a:t>
            </a:r>
            <a:r>
              <a:rPr lang="ja-JP" altLang="en-US" sz="2000" dirty="0" smtClean="0"/>
              <a:t>ため、各担当が撮影した画像</a:t>
            </a:r>
            <a:r>
              <a:rPr lang="ja-JP" altLang="en-US" sz="2000" dirty="0"/>
              <a:t>ファイルとアノテーションファイルを１つのフォルダーに集約</a:t>
            </a:r>
            <a:r>
              <a:rPr lang="ja-JP" altLang="en-US" sz="2000" dirty="0" smtClean="0"/>
              <a:t>する</a:t>
            </a:r>
            <a:endParaRPr lang="en-US" altLang="ja-JP" sz="2000" dirty="0" smtClean="0"/>
          </a:p>
          <a:p>
            <a:pPr lvl="1"/>
            <a:r>
              <a:rPr lang="ja-JP" altLang="en-US" sz="2000" dirty="0" smtClean="0"/>
              <a:t>具体的</a:t>
            </a:r>
            <a:r>
              <a:rPr lang="ja-JP" altLang="en-US" sz="2000" dirty="0"/>
              <a:t>には、すべてのフォルダーから学習する画像ファイル（画像名</a:t>
            </a:r>
            <a:r>
              <a:rPr lang="en-US" altLang="ja-JP" sz="2000" dirty="0"/>
              <a:t>.jpg</a:t>
            </a:r>
            <a:r>
              <a:rPr lang="ja-JP" altLang="en-US" sz="2000" dirty="0"/>
              <a:t>）とアノテーションファイル（画像名</a:t>
            </a:r>
            <a:r>
              <a:rPr lang="en-US" altLang="ja-JP" sz="2000" dirty="0"/>
              <a:t>.txt</a:t>
            </a:r>
            <a:r>
              <a:rPr lang="ja-JP" altLang="en-US" sz="2000" dirty="0"/>
              <a:t>）</a:t>
            </a:r>
            <a:r>
              <a:rPr lang="ja-JP" altLang="en-US" sz="2000" dirty="0" smtClean="0"/>
              <a:t>を、 </a:t>
            </a:r>
            <a:r>
              <a:rPr lang="en-US" altLang="ja-JP" sz="2000" dirty="0"/>
              <a:t>~/</a:t>
            </a:r>
            <a:r>
              <a:rPr lang="en-US" altLang="ja-JP" sz="2000" dirty="0" err="1"/>
              <a:t>darknet</a:t>
            </a:r>
            <a:r>
              <a:rPr lang="en-US" altLang="ja-JP" sz="2000" dirty="0"/>
              <a:t>/data/all </a:t>
            </a:r>
            <a:r>
              <a:rPr lang="ja-JP" altLang="en-US" sz="2000" dirty="0"/>
              <a:t>フォルダー</a:t>
            </a:r>
            <a:r>
              <a:rPr lang="ja-JP" altLang="en-US" sz="2000" dirty="0" smtClean="0"/>
              <a:t>にコピー</a:t>
            </a:r>
            <a:r>
              <a:rPr lang="ja-JP" altLang="en-US" sz="2000" dirty="0"/>
              <a:t>する</a:t>
            </a:r>
            <a:endParaRPr kumimoji="1" lang="ja-JP" altLang="en-US" sz="20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99AFA-80DF-47CA-B70E-AAAE323E0DE5}" type="slidenum">
              <a:rPr kumimoji="1" lang="ja-JP" altLang="en-US" smtClean="0"/>
              <a:t>3</a:t>
            </a:fld>
            <a:endParaRPr kumimoji="1" lang="ja-JP" altLang="en-US"/>
          </a:p>
        </p:txBody>
      </p:sp>
      <p:sp>
        <p:nvSpPr>
          <p:cNvPr id="5" name="フローチャート: 処理 4"/>
          <p:cNvSpPr/>
          <p:nvPr/>
        </p:nvSpPr>
        <p:spPr>
          <a:xfrm>
            <a:off x="230405" y="314438"/>
            <a:ext cx="1368152" cy="468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前処理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92342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1143000"/>
          </a:xfrm>
        </p:spPr>
        <p:txBody>
          <a:bodyPr>
            <a:noAutofit/>
          </a:bodyPr>
          <a:lstStyle/>
          <a:p>
            <a:r>
              <a:rPr lang="en-US" altLang="ja-JP" sz="3200" dirty="0"/>
              <a:t>labelImg </a:t>
            </a:r>
            <a:r>
              <a:rPr lang="ja-JP" altLang="en-US" sz="3200" dirty="0"/>
              <a:t>分類結果一括</a:t>
            </a:r>
            <a:r>
              <a:rPr lang="ja-JP" altLang="en-US" sz="3200" dirty="0" smtClean="0"/>
              <a:t>修正</a:t>
            </a:r>
            <a:r>
              <a:rPr lang="en-US" altLang="ja-JP" sz="3200" dirty="0"/>
              <a:t/>
            </a:r>
            <a:br>
              <a:rPr lang="en-US" altLang="ja-JP" sz="3200" dirty="0"/>
            </a:br>
            <a:r>
              <a:rPr lang="en-US" altLang="ja-JP" sz="3200" dirty="0" smtClean="0">
                <a:solidFill>
                  <a:srgbClr val="C00000"/>
                </a:solidFill>
              </a:rPr>
              <a:t>replace_classid.sh</a:t>
            </a:r>
            <a:endParaRPr kumimoji="1" lang="ja-JP" altLang="en-US" sz="3200" dirty="0">
              <a:solidFill>
                <a:srgbClr val="C00000"/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ja-JP" sz="2800" dirty="0" smtClean="0"/>
              <a:t>Purpose:</a:t>
            </a:r>
          </a:p>
          <a:p>
            <a:pPr lvl="1"/>
            <a:r>
              <a:rPr lang="ja-JP" altLang="en-US" sz="2400" dirty="0" smtClean="0"/>
              <a:t>アノテーション時</a:t>
            </a:r>
            <a:r>
              <a:rPr lang="ja-JP" altLang="en-US" sz="2400" dirty="0"/>
              <a:t>に</a:t>
            </a:r>
            <a:r>
              <a:rPr lang="ja-JP" altLang="en-US" sz="2400" dirty="0" smtClean="0">
                <a:solidFill>
                  <a:srgbClr val="C00000"/>
                </a:solidFill>
              </a:rPr>
              <a:t>分類</a:t>
            </a:r>
            <a:r>
              <a:rPr lang="ja-JP" altLang="en-US" sz="2400" dirty="0">
                <a:solidFill>
                  <a:srgbClr val="C00000"/>
                </a:solidFill>
              </a:rPr>
              <a:t>番号を間違えた</a:t>
            </a:r>
            <a:r>
              <a:rPr lang="ja-JP" altLang="en-US" sz="2400" dirty="0" smtClean="0">
                <a:solidFill>
                  <a:srgbClr val="C00000"/>
                </a:solidFill>
              </a:rPr>
              <a:t>とき</a:t>
            </a:r>
            <a:r>
              <a:rPr lang="ja-JP" altLang="en-US" sz="2400" dirty="0" smtClean="0"/>
              <a:t>、生成したテキストファイルの先頭</a:t>
            </a:r>
            <a:r>
              <a:rPr lang="en-US" altLang="ja-JP" sz="2400" dirty="0" smtClean="0"/>
              <a:t>1</a:t>
            </a:r>
            <a:r>
              <a:rPr lang="ja-JP" altLang="en-US" sz="2400" dirty="0" smtClean="0"/>
              <a:t>文字（間違っている分類番号）を正しい分類番号に</a:t>
            </a:r>
            <a:r>
              <a:rPr lang="ja-JP" altLang="en-US" sz="2400" dirty="0" smtClean="0"/>
              <a:t>置き換える</a:t>
            </a:r>
            <a:endParaRPr lang="en-US" altLang="ja-JP" sz="2400" dirty="0" smtClean="0"/>
          </a:p>
          <a:p>
            <a:pPr lvl="1"/>
            <a:r>
              <a:rPr lang="ja-JP" altLang="en-US" sz="2400" dirty="0" smtClean="0"/>
              <a:t>但し、分類番号は、</a:t>
            </a:r>
            <a:r>
              <a:rPr lang="en-US" altLang="ja-JP" sz="2400" dirty="0" smtClean="0"/>
              <a:t>0</a:t>
            </a:r>
            <a:r>
              <a:rPr lang="ja-JP" altLang="en-US" sz="2400" dirty="0" smtClean="0"/>
              <a:t>～</a:t>
            </a:r>
            <a:r>
              <a:rPr lang="en-US" altLang="ja-JP" sz="2400" dirty="0" smtClean="0"/>
              <a:t>9</a:t>
            </a:r>
            <a:r>
              <a:rPr lang="ja-JP" altLang="en-US" sz="2400" dirty="0" smtClean="0"/>
              <a:t>まで</a:t>
            </a:r>
            <a:endParaRPr lang="en-US" altLang="ja-JP" sz="2400" dirty="0" smtClean="0"/>
          </a:p>
          <a:p>
            <a:r>
              <a:rPr lang="en-US" altLang="ja-JP" sz="2800" dirty="0" smtClean="0"/>
              <a:t>Usage</a:t>
            </a:r>
            <a:r>
              <a:rPr lang="en-US" altLang="ja-JP" sz="2800" dirty="0"/>
              <a:t>: </a:t>
            </a:r>
            <a:endParaRPr lang="en-US" altLang="ja-JP" sz="2800" dirty="0" smtClean="0"/>
          </a:p>
          <a:p>
            <a:pPr lvl="1"/>
            <a:r>
              <a:rPr lang="en-US" altLang="ja-JP" sz="2400" dirty="0" smtClean="0"/>
              <a:t>$ </a:t>
            </a:r>
            <a:r>
              <a:rPr lang="en-US" altLang="ja-JP" sz="2400" dirty="0"/>
              <a:t>./replace_classid.sh </a:t>
            </a:r>
            <a:r>
              <a:rPr lang="en-US" altLang="ja-JP" sz="1600" dirty="0"/>
              <a:t>&lt;</a:t>
            </a:r>
            <a:r>
              <a:rPr lang="ja-JP" altLang="en-US" sz="1600" dirty="0" smtClean="0"/>
              <a:t>フォルダ名</a:t>
            </a:r>
            <a:r>
              <a:rPr lang="en-US" altLang="ja-JP" sz="1600" dirty="0" smtClean="0"/>
              <a:t>&gt; &lt;</a:t>
            </a:r>
            <a:r>
              <a:rPr lang="ja-JP" altLang="en-US" sz="1600" dirty="0" smtClean="0"/>
              <a:t>ファイル名</a:t>
            </a:r>
            <a:r>
              <a:rPr lang="en-US" altLang="ja-JP" sz="1600" dirty="0"/>
              <a:t>&gt;</a:t>
            </a:r>
            <a:r>
              <a:rPr lang="en-US" altLang="ja-JP" sz="1600" dirty="0" smtClean="0"/>
              <a:t> </a:t>
            </a:r>
            <a:r>
              <a:rPr lang="en-US" altLang="ja-JP" sz="1600" dirty="0"/>
              <a:t>&lt;</a:t>
            </a:r>
            <a:r>
              <a:rPr lang="ja-JP" altLang="en-US" sz="1600" dirty="0" smtClean="0"/>
              <a:t>変更後</a:t>
            </a:r>
            <a:r>
              <a:rPr lang="ja-JP" altLang="en-US" sz="1600" dirty="0"/>
              <a:t>の分類</a:t>
            </a:r>
            <a:r>
              <a:rPr lang="ja-JP" altLang="en-US" sz="1600" dirty="0" smtClean="0"/>
              <a:t>番号</a:t>
            </a:r>
            <a:r>
              <a:rPr lang="en-US" altLang="ja-JP" sz="1600" dirty="0" smtClean="0"/>
              <a:t>&gt;</a:t>
            </a:r>
            <a:endParaRPr lang="en-US" altLang="ja-JP" sz="2400" dirty="0" smtClean="0"/>
          </a:p>
          <a:p>
            <a:pPr lvl="1"/>
            <a:r>
              <a:rPr lang="ja-JP" altLang="en-US" sz="2400" dirty="0" smtClean="0"/>
              <a:t>例</a:t>
            </a:r>
            <a:endParaRPr lang="en-US" altLang="ja-JP" sz="2400" dirty="0" smtClean="0"/>
          </a:p>
          <a:p>
            <a:pPr lvl="1"/>
            <a:r>
              <a:rPr lang="en-US" altLang="ja-JP" sz="2400" dirty="0" smtClean="0"/>
              <a:t>$ </a:t>
            </a:r>
            <a:r>
              <a:rPr lang="en-US" altLang="ja-JP" sz="2400" dirty="0"/>
              <a:t>./replace_classid.sh cd 2</a:t>
            </a:r>
            <a:endParaRPr kumimoji="1" lang="ja-JP" altLang="en-US" sz="24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99AFA-80DF-47CA-B70E-AAAE323E0DE5}" type="slidenum">
              <a:rPr kumimoji="1" lang="ja-JP" altLang="en-US" smtClean="0"/>
              <a:t>4</a:t>
            </a:fld>
            <a:endParaRPr kumimoji="1" lang="ja-JP" altLang="en-US"/>
          </a:p>
        </p:txBody>
      </p:sp>
      <p:sp>
        <p:nvSpPr>
          <p:cNvPr id="5" name="フローチャート: 処理 4"/>
          <p:cNvSpPr/>
          <p:nvPr/>
        </p:nvSpPr>
        <p:spPr>
          <a:xfrm>
            <a:off x="251520" y="260648"/>
            <a:ext cx="1368152" cy="468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前処理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94418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8219256" cy="1143000"/>
          </a:xfrm>
        </p:spPr>
        <p:txBody>
          <a:bodyPr>
            <a:noAutofit/>
          </a:bodyPr>
          <a:lstStyle/>
          <a:p>
            <a:r>
              <a:rPr kumimoji="1" lang="ja-JP" altLang="en-US" sz="3600" dirty="0" smtClean="0"/>
              <a:t>データセットのチェック</a:t>
            </a:r>
            <a:r>
              <a:rPr kumimoji="1" lang="en-US" altLang="ja-JP" sz="3600" dirty="0" smtClean="0"/>
              <a:t/>
            </a:r>
            <a:br>
              <a:rPr kumimoji="1" lang="en-US" altLang="ja-JP" sz="3600" dirty="0" smtClean="0"/>
            </a:br>
            <a:r>
              <a:rPr kumimoji="1" lang="en-US" altLang="ja-JP" sz="3600" dirty="0" smtClean="0">
                <a:solidFill>
                  <a:srgbClr val="C00000"/>
                </a:solidFill>
              </a:rPr>
              <a:t>filecheck.py</a:t>
            </a:r>
            <a:endParaRPr kumimoji="1" lang="ja-JP" altLang="en-US" sz="3600" dirty="0">
              <a:solidFill>
                <a:srgbClr val="C00000"/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ja-JP" sz="2400" dirty="0"/>
              <a:t>データセットは、画像ファイル（</a:t>
            </a:r>
            <a:r>
              <a:rPr lang="en-US" altLang="ja-JP" sz="2400" dirty="0"/>
              <a:t>*.jpg</a:t>
            </a:r>
            <a:r>
              <a:rPr lang="ja-JP" altLang="ja-JP" sz="2400" dirty="0"/>
              <a:t>）とアノテーションファイル（</a:t>
            </a:r>
            <a:r>
              <a:rPr lang="en-US" altLang="ja-JP" sz="2400" dirty="0"/>
              <a:t>*.txt</a:t>
            </a:r>
            <a:r>
              <a:rPr lang="ja-JP" altLang="ja-JP" sz="2400" dirty="0"/>
              <a:t>）の</a:t>
            </a:r>
            <a:r>
              <a:rPr lang="ja-JP" altLang="ja-JP" sz="2400" dirty="0" smtClean="0"/>
              <a:t>セット</a:t>
            </a:r>
            <a:r>
              <a:rPr lang="ja-JP" altLang="en-US" sz="2400" dirty="0" smtClean="0"/>
              <a:t>が必要</a:t>
            </a:r>
            <a:endParaRPr lang="en-US" altLang="ja-JP" sz="2400" dirty="0" smtClean="0"/>
          </a:p>
          <a:p>
            <a:r>
              <a:rPr lang="ja-JP" altLang="en-US" sz="2400" dirty="0" smtClean="0"/>
              <a:t>学習中に、片方が無い場合、エラー</a:t>
            </a:r>
            <a:r>
              <a:rPr lang="ja-JP" altLang="en-US" sz="2400" dirty="0"/>
              <a:t>が</a:t>
            </a:r>
            <a:r>
              <a:rPr lang="ja-JP" altLang="en-US" sz="2400" dirty="0" smtClean="0"/>
              <a:t>出て手</a:t>
            </a:r>
            <a:r>
              <a:rPr lang="ja-JP" altLang="en-US" sz="2400" dirty="0"/>
              <a:t>戻りに</a:t>
            </a:r>
            <a:r>
              <a:rPr lang="ja-JP" altLang="en-US" sz="2400" dirty="0" smtClean="0"/>
              <a:t>なるので</a:t>
            </a:r>
            <a:r>
              <a:rPr lang="ja-JP" altLang="en-US" sz="2400" dirty="0"/>
              <a:t>、学習前に、</a:t>
            </a:r>
            <a:r>
              <a:rPr lang="en-US" altLang="ja-JP" sz="2400" dirty="0">
                <a:solidFill>
                  <a:srgbClr val="C00000"/>
                </a:solidFill>
              </a:rPr>
              <a:t>filecheck.py</a:t>
            </a:r>
            <a:r>
              <a:rPr lang="ja-JP" altLang="en-US" sz="2400" dirty="0"/>
              <a:t>を使って、画像ファイル（*</a:t>
            </a:r>
            <a:r>
              <a:rPr lang="en-US" altLang="ja-JP" sz="2400" dirty="0"/>
              <a:t>.jpg</a:t>
            </a:r>
            <a:r>
              <a:rPr lang="ja-JP" altLang="en-US" sz="2400" dirty="0"/>
              <a:t>）とアノテーションファイル（*</a:t>
            </a:r>
            <a:r>
              <a:rPr lang="en-US" altLang="ja-JP" sz="2400" dirty="0"/>
              <a:t>.txt</a:t>
            </a:r>
            <a:r>
              <a:rPr lang="ja-JP" altLang="en-US" sz="2400" dirty="0"/>
              <a:t>）の</a:t>
            </a:r>
            <a:r>
              <a:rPr lang="ja-JP" altLang="en-US" sz="2400" dirty="0" smtClean="0"/>
              <a:t>ペアの存在をチェック</a:t>
            </a:r>
            <a:r>
              <a:rPr lang="ja-JP" altLang="en-US" sz="2400" dirty="0"/>
              <a:t>して</a:t>
            </a:r>
            <a:r>
              <a:rPr lang="ja-JP" altLang="en-US" sz="2400" dirty="0" smtClean="0"/>
              <a:t>おく</a:t>
            </a:r>
            <a:endParaRPr lang="en-US" altLang="ja-JP" sz="2400" dirty="0" smtClean="0"/>
          </a:p>
          <a:p>
            <a:r>
              <a:rPr lang="en-US" altLang="ja-JP" sz="2400" dirty="0"/>
              <a:t>filecheck</a:t>
            </a:r>
            <a:r>
              <a:rPr lang="en-US" altLang="ja-JP" sz="2400" dirty="0" smtClean="0"/>
              <a:t>.py </a:t>
            </a:r>
            <a:r>
              <a:rPr lang="ja-JP" altLang="en-US" sz="2400" dirty="0"/>
              <a:t>を実行する</a:t>
            </a:r>
            <a:endParaRPr lang="en-US" altLang="ja-JP" sz="2000" dirty="0"/>
          </a:p>
          <a:p>
            <a:pPr lvl="1"/>
            <a:r>
              <a:rPr lang="en-US" altLang="ja-JP" sz="2000" dirty="0"/>
              <a:t>$ python </a:t>
            </a:r>
            <a:r>
              <a:rPr lang="en-US" altLang="ja-JP" sz="2000" dirty="0" smtClean="0"/>
              <a:t>filecheck.py</a:t>
            </a:r>
            <a:r>
              <a:rPr lang="ja-JP" altLang="en-US" sz="2000" dirty="0" smtClean="0"/>
              <a:t> </a:t>
            </a:r>
            <a:r>
              <a:rPr lang="en-US" altLang="ja-JP" sz="2000" dirty="0" smtClean="0"/>
              <a:t>&lt;</a:t>
            </a:r>
            <a:r>
              <a:rPr lang="ja-JP" altLang="en-US" sz="2000" dirty="0" smtClean="0"/>
              <a:t>フォルダ名</a:t>
            </a:r>
            <a:r>
              <a:rPr lang="en-US" altLang="ja-JP" sz="2000" dirty="0" smtClean="0"/>
              <a:t>&gt;</a:t>
            </a:r>
            <a:endParaRPr lang="en-US" altLang="ja-JP" sz="2000" dirty="0"/>
          </a:p>
          <a:p>
            <a:pPr lvl="1"/>
            <a:endParaRPr lang="en-US" altLang="ja-JP" sz="2000" dirty="0"/>
          </a:p>
          <a:p>
            <a:endParaRPr kumimoji="1" lang="ja-JP" altLang="en-US" sz="24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99AFA-80DF-47CA-B70E-AAAE323E0DE5}" type="slidenum">
              <a:rPr kumimoji="1" lang="ja-JP" altLang="en-US" smtClean="0"/>
              <a:t>5</a:t>
            </a:fld>
            <a:endParaRPr kumimoji="1" lang="ja-JP" altLang="en-US"/>
          </a:p>
        </p:txBody>
      </p:sp>
      <p:sp>
        <p:nvSpPr>
          <p:cNvPr id="5" name="フローチャート: 処理 4"/>
          <p:cNvSpPr/>
          <p:nvPr/>
        </p:nvSpPr>
        <p:spPr>
          <a:xfrm>
            <a:off x="251520" y="260648"/>
            <a:ext cx="1368152" cy="468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前処理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08226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27584" y="188640"/>
            <a:ext cx="7859216" cy="1143000"/>
          </a:xfrm>
        </p:spPr>
        <p:txBody>
          <a:bodyPr>
            <a:normAutofit/>
          </a:bodyPr>
          <a:lstStyle/>
          <a:p>
            <a:r>
              <a:rPr lang="ja-JP" altLang="en-US" sz="2800" dirty="0"/>
              <a:t>学習用画像とテスト用画像を</a:t>
            </a:r>
            <a:r>
              <a:rPr lang="ja-JP" altLang="en-US" sz="2800" dirty="0" smtClean="0"/>
              <a:t>振り分ける</a:t>
            </a:r>
            <a:r>
              <a:rPr lang="en-US" altLang="ja-JP" sz="2800" dirty="0" smtClean="0"/>
              <a:t/>
            </a:r>
            <a:br>
              <a:rPr lang="en-US" altLang="ja-JP" sz="2800" dirty="0" smtClean="0"/>
            </a:br>
            <a:endParaRPr kumimoji="1" lang="ja-JP" altLang="en-US" sz="28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040560"/>
          </a:xfrm>
        </p:spPr>
        <p:txBody>
          <a:bodyPr>
            <a:normAutofit/>
          </a:bodyPr>
          <a:lstStyle/>
          <a:p>
            <a:r>
              <a:rPr lang="en-US" altLang="ja-JP" sz="2400" dirty="0">
                <a:solidFill>
                  <a:srgbClr val="C00000"/>
                </a:solidFill>
              </a:rPr>
              <a:t>p</a:t>
            </a:r>
            <a:r>
              <a:rPr kumimoji="1" lang="en-US" altLang="ja-JP" sz="2400" dirty="0" smtClean="0">
                <a:solidFill>
                  <a:srgbClr val="C00000"/>
                </a:solidFill>
              </a:rPr>
              <a:t>rocess.py</a:t>
            </a:r>
            <a:r>
              <a:rPr kumimoji="1" lang="ja-JP" altLang="en-US" sz="2400" dirty="0" smtClean="0">
                <a:solidFill>
                  <a:srgbClr val="C00000"/>
                </a:solidFill>
              </a:rPr>
              <a:t> </a:t>
            </a:r>
            <a:r>
              <a:rPr kumimoji="1" lang="ja-JP" altLang="en-US" sz="2400" dirty="0" smtClean="0"/>
              <a:t>を使って、学習用画像、テスト用画像それぞれのリストを作成する</a:t>
            </a:r>
            <a:endParaRPr kumimoji="1" lang="en-US" altLang="ja-JP" sz="2400" dirty="0" smtClean="0"/>
          </a:p>
          <a:p>
            <a:r>
              <a:rPr lang="en-US" altLang="ja-JP" sz="2400" dirty="0" smtClean="0"/>
              <a:t>process.py </a:t>
            </a:r>
            <a:r>
              <a:rPr lang="ja-JP" altLang="en-US" sz="2400" dirty="0"/>
              <a:t>ファイルの</a:t>
            </a:r>
            <a:r>
              <a:rPr lang="en-US" altLang="ja-JP" sz="2400" dirty="0"/>
              <a:t>7</a:t>
            </a:r>
            <a:r>
              <a:rPr lang="ja-JP" altLang="en-US" sz="2400" dirty="0"/>
              <a:t>行目 </a:t>
            </a:r>
            <a:r>
              <a:rPr lang="en-US" altLang="ja-JP" sz="2400" dirty="0" err="1"/>
              <a:t>path_data</a:t>
            </a:r>
            <a:r>
              <a:rPr lang="ja-JP" altLang="en-US" sz="2400" dirty="0"/>
              <a:t>を画像の保存先フォルダー名に変更</a:t>
            </a:r>
            <a:r>
              <a:rPr lang="ja-JP" altLang="en-US" sz="2400" dirty="0" smtClean="0"/>
              <a:t>する</a:t>
            </a:r>
            <a:endParaRPr lang="en-US" altLang="ja-JP" sz="2000" dirty="0" smtClean="0"/>
          </a:p>
          <a:p>
            <a:pPr lvl="1"/>
            <a:r>
              <a:rPr lang="ja-JP" altLang="en-US" sz="2000" dirty="0" smtClean="0"/>
              <a:t>（例）</a:t>
            </a:r>
            <a:endParaRPr lang="en-US" altLang="ja-JP" sz="2000" dirty="0" smtClean="0"/>
          </a:p>
          <a:p>
            <a:pPr lvl="1"/>
            <a:r>
              <a:rPr lang="en-US" altLang="ja-JP" sz="2000" dirty="0" err="1" smtClean="0"/>
              <a:t>path_data</a:t>
            </a:r>
            <a:r>
              <a:rPr lang="en-US" altLang="ja-JP" sz="2000" dirty="0" smtClean="0"/>
              <a:t> </a:t>
            </a:r>
            <a:r>
              <a:rPr lang="en-US" altLang="ja-JP" sz="2000" dirty="0"/>
              <a:t>= 'data/all</a:t>
            </a:r>
            <a:r>
              <a:rPr lang="en-US" altLang="ja-JP" sz="2000" dirty="0" smtClean="0"/>
              <a:t>/‘</a:t>
            </a:r>
          </a:p>
          <a:p>
            <a:pPr lvl="1"/>
            <a:endParaRPr lang="en-US" altLang="ja-JP" sz="2000" dirty="0" smtClean="0"/>
          </a:p>
          <a:p>
            <a:r>
              <a:rPr lang="en-US" altLang="ja-JP" sz="2400" dirty="0" smtClean="0"/>
              <a:t>process.py </a:t>
            </a:r>
            <a:r>
              <a:rPr lang="ja-JP" altLang="en-US" sz="2400" dirty="0"/>
              <a:t>を実行</a:t>
            </a:r>
            <a:r>
              <a:rPr lang="ja-JP" altLang="en-US" sz="2400" dirty="0" smtClean="0"/>
              <a:t>する</a:t>
            </a:r>
            <a:endParaRPr lang="en-US" altLang="ja-JP" sz="2000" dirty="0" smtClean="0"/>
          </a:p>
          <a:p>
            <a:pPr lvl="1"/>
            <a:r>
              <a:rPr lang="en-US" altLang="ja-JP" sz="2000" dirty="0" smtClean="0"/>
              <a:t>$ </a:t>
            </a:r>
            <a:r>
              <a:rPr lang="en-US" altLang="ja-JP" sz="2000" dirty="0"/>
              <a:t>python </a:t>
            </a:r>
            <a:r>
              <a:rPr lang="en-US" altLang="ja-JP" sz="2000" dirty="0" smtClean="0"/>
              <a:t>process.py</a:t>
            </a:r>
          </a:p>
          <a:p>
            <a:pPr lvl="1"/>
            <a:endParaRPr lang="en-US" altLang="ja-JP" sz="2000" dirty="0" smtClean="0"/>
          </a:p>
          <a:p>
            <a:r>
              <a:rPr lang="ja-JP" altLang="en-US" sz="2400" dirty="0" smtClean="0"/>
              <a:t>結果</a:t>
            </a:r>
            <a:r>
              <a:rPr lang="ja-JP" altLang="en-US" sz="2400" dirty="0"/>
              <a:t>、</a:t>
            </a:r>
            <a:r>
              <a:rPr lang="en-US" altLang="ja-JP" sz="2400" dirty="0"/>
              <a:t>test.txt</a:t>
            </a:r>
            <a:r>
              <a:rPr lang="ja-JP" altLang="en-US" sz="2400" dirty="0"/>
              <a:t>と</a:t>
            </a:r>
            <a:r>
              <a:rPr lang="en-US" altLang="ja-JP" sz="2400" dirty="0"/>
              <a:t>train.txt</a:t>
            </a:r>
            <a:r>
              <a:rPr lang="ja-JP" altLang="en-US" sz="2400" dirty="0"/>
              <a:t>が</a:t>
            </a:r>
            <a:r>
              <a:rPr lang="ja-JP" altLang="en-US" sz="2400" dirty="0" smtClean="0"/>
              <a:t>できる</a:t>
            </a:r>
            <a:endParaRPr lang="en-US" altLang="ja-JP" sz="2400" dirty="0" smtClean="0"/>
          </a:p>
          <a:p>
            <a:pPr lvl="1"/>
            <a:r>
              <a:rPr lang="ja-JP" altLang="en-US" sz="2000" dirty="0" smtClean="0"/>
              <a:t>（例）</a:t>
            </a:r>
            <a:endParaRPr lang="en-US" altLang="ja-JP" sz="2000" dirty="0" smtClean="0"/>
          </a:p>
          <a:p>
            <a:pPr lvl="1"/>
            <a:r>
              <a:rPr lang="en-US" altLang="ja-JP" sz="2000" dirty="0" smtClean="0"/>
              <a:t>test.txt</a:t>
            </a:r>
            <a:r>
              <a:rPr lang="ja-JP" altLang="en-US" sz="2000" dirty="0"/>
              <a:t>：　</a:t>
            </a:r>
            <a:r>
              <a:rPr lang="en-US" altLang="ja-JP" sz="2000" dirty="0"/>
              <a:t>440</a:t>
            </a:r>
            <a:r>
              <a:rPr lang="ja-JP" altLang="en-US" sz="2000" dirty="0"/>
              <a:t>行、</a:t>
            </a:r>
            <a:r>
              <a:rPr lang="en-US" altLang="ja-JP" sz="2000" dirty="0"/>
              <a:t>train.txt</a:t>
            </a:r>
            <a:r>
              <a:rPr lang="ja-JP" altLang="en-US" sz="2000" dirty="0"/>
              <a:t>：　</a:t>
            </a:r>
            <a:r>
              <a:rPr lang="en-US" altLang="ja-JP" sz="2000" dirty="0" smtClean="0"/>
              <a:t>3960</a:t>
            </a:r>
            <a:r>
              <a:rPr lang="ja-JP" altLang="en-US" sz="2000" dirty="0" smtClean="0"/>
              <a:t>行</a:t>
            </a:r>
            <a:r>
              <a:rPr lang="ja-JP" altLang="en-US" sz="2000" dirty="0"/>
              <a:t>、合計：　</a:t>
            </a:r>
            <a:r>
              <a:rPr lang="en-US" altLang="ja-JP" sz="2000" dirty="0" smtClean="0"/>
              <a:t>4402</a:t>
            </a:r>
            <a:r>
              <a:rPr lang="ja-JP" altLang="en-US" sz="2000" dirty="0" smtClean="0"/>
              <a:t>個</a:t>
            </a:r>
            <a:endParaRPr kumimoji="1" lang="ja-JP" altLang="en-US" sz="20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99AFA-80DF-47CA-B70E-AAAE323E0DE5}" type="slidenum">
              <a:rPr kumimoji="1" lang="ja-JP" altLang="en-US" smtClean="0"/>
              <a:t>6</a:t>
            </a:fld>
            <a:endParaRPr kumimoji="1" lang="ja-JP" altLang="en-US"/>
          </a:p>
        </p:txBody>
      </p:sp>
      <p:sp>
        <p:nvSpPr>
          <p:cNvPr id="5" name="フローチャート: 処理 4"/>
          <p:cNvSpPr/>
          <p:nvPr/>
        </p:nvSpPr>
        <p:spPr>
          <a:xfrm>
            <a:off x="251520" y="260648"/>
            <a:ext cx="1368152" cy="468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前処理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82432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331640" y="116632"/>
            <a:ext cx="7355160" cy="1143000"/>
          </a:xfrm>
        </p:spPr>
        <p:txBody>
          <a:bodyPr>
            <a:noAutofit/>
          </a:bodyPr>
          <a:lstStyle/>
          <a:p>
            <a:r>
              <a:rPr lang="en-US" altLang="ja-JP" sz="2800" dirty="0" err="1" smtClean="0"/>
              <a:t>darknet</a:t>
            </a:r>
            <a:r>
              <a:rPr lang="ja-JP" altLang="en-US" sz="2800" dirty="0" smtClean="0"/>
              <a:t>設定</a:t>
            </a:r>
            <a:r>
              <a:rPr lang="ja-JP" altLang="en-US" sz="2800" dirty="0"/>
              <a:t>ファイルの作成</a:t>
            </a:r>
            <a:r>
              <a:rPr lang="en-US" altLang="ja-JP" sz="2800" dirty="0" smtClean="0"/>
              <a:t>/</a:t>
            </a:r>
            <a:r>
              <a:rPr lang="ja-JP" altLang="en-US" sz="2800" dirty="0"/>
              <a:t>編集　</a:t>
            </a:r>
            <a:r>
              <a:rPr lang="en-US" altLang="ja-JP" sz="2800" dirty="0" smtClean="0"/>
              <a:t>(1/2</a:t>
            </a:r>
            <a:r>
              <a:rPr lang="en-US" altLang="ja-JP" sz="2800" dirty="0"/>
              <a:t>)</a:t>
            </a:r>
            <a:r>
              <a:rPr lang="en-US" altLang="ja-JP" sz="2800" dirty="0" smtClean="0"/>
              <a:t/>
            </a:r>
            <a:br>
              <a:rPr lang="en-US" altLang="ja-JP" sz="2800" dirty="0" smtClean="0"/>
            </a:br>
            <a:endParaRPr kumimoji="1" lang="ja-JP" altLang="en-US" sz="28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256584"/>
          </a:xfrm>
        </p:spPr>
        <p:txBody>
          <a:bodyPr>
            <a:normAutofit/>
          </a:bodyPr>
          <a:lstStyle/>
          <a:p>
            <a:r>
              <a:rPr lang="en-US" altLang="ja-JP" sz="2000" dirty="0" smtClean="0"/>
              <a:t>~/</a:t>
            </a:r>
            <a:r>
              <a:rPr lang="en-US" altLang="ja-JP" sz="2000" dirty="0" err="1" smtClean="0"/>
              <a:t>darknet</a:t>
            </a:r>
            <a:r>
              <a:rPr lang="en-US" altLang="ja-JP" sz="2000" dirty="0" smtClean="0"/>
              <a:t>/</a:t>
            </a:r>
            <a:r>
              <a:rPr lang="en-US" altLang="ja-JP" sz="2000" dirty="0" err="1" smtClean="0"/>
              <a:t>cfg</a:t>
            </a:r>
            <a:r>
              <a:rPr lang="ja-JP" altLang="en-US" sz="2400" dirty="0"/>
              <a:t> </a:t>
            </a:r>
            <a:r>
              <a:rPr lang="ja-JP" altLang="en-US" sz="2400" dirty="0" smtClean="0"/>
              <a:t>にある流用元フォルダをコピーして新しいフォルダを作成する</a:t>
            </a:r>
            <a:endParaRPr lang="en-US" altLang="ja-JP" sz="2400" dirty="0" smtClean="0"/>
          </a:p>
          <a:p>
            <a:pPr lvl="1"/>
            <a:r>
              <a:rPr lang="ja-JP" altLang="en-US" sz="2000" dirty="0" smtClean="0"/>
              <a:t>例</a:t>
            </a:r>
            <a:endParaRPr lang="en-US" altLang="ja-JP" sz="2000" dirty="0" smtClean="0"/>
          </a:p>
          <a:p>
            <a:pPr lvl="1"/>
            <a:r>
              <a:rPr lang="en-US" altLang="ja-JP" sz="2000" dirty="0" smtClean="0"/>
              <a:t>$ cd ~/</a:t>
            </a:r>
            <a:r>
              <a:rPr lang="en-US" altLang="ja-JP" sz="2000" dirty="0" err="1" smtClean="0"/>
              <a:t>darknet</a:t>
            </a:r>
            <a:r>
              <a:rPr lang="en-US" altLang="ja-JP" sz="2000" dirty="0" smtClean="0"/>
              <a:t>/</a:t>
            </a:r>
            <a:r>
              <a:rPr lang="en-US" altLang="ja-JP" sz="2000" dirty="0" err="1" smtClean="0"/>
              <a:t>cfg</a:t>
            </a:r>
            <a:endParaRPr lang="en-US" altLang="ja-JP" sz="2000" dirty="0" smtClean="0"/>
          </a:p>
          <a:p>
            <a:pPr lvl="1"/>
            <a:r>
              <a:rPr lang="en-US" altLang="ja-JP" sz="2000" dirty="0" smtClean="0"/>
              <a:t>$ </a:t>
            </a:r>
            <a:r>
              <a:rPr lang="en-US" altLang="ja-JP" sz="2000" dirty="0" err="1" smtClean="0"/>
              <a:t>cp</a:t>
            </a:r>
            <a:r>
              <a:rPr lang="en-US" altLang="ja-JP" sz="2000" dirty="0" smtClean="0"/>
              <a:t> all all2</a:t>
            </a:r>
          </a:p>
          <a:p>
            <a:pPr lvl="1"/>
            <a:endParaRPr lang="en-US" altLang="ja-JP" sz="2000" dirty="0" smtClean="0">
              <a:latin typeface="+mn-ea"/>
            </a:endParaRPr>
          </a:p>
          <a:p>
            <a:r>
              <a:rPr lang="en-US" altLang="ja-JP" sz="2400" dirty="0"/>
              <a:t>*.data </a:t>
            </a:r>
            <a:r>
              <a:rPr lang="ja-JP" altLang="en-US" sz="2400" dirty="0"/>
              <a:t>を編集</a:t>
            </a:r>
            <a:r>
              <a:rPr lang="ja-JP" altLang="en-US" sz="2400" dirty="0" smtClean="0"/>
              <a:t>する</a:t>
            </a:r>
            <a:endParaRPr lang="en-US" altLang="ja-JP" sz="2000" dirty="0" smtClean="0"/>
          </a:p>
          <a:p>
            <a:pPr lvl="1"/>
            <a:r>
              <a:rPr lang="ja-JP" altLang="en-US" sz="2000" dirty="0" smtClean="0"/>
              <a:t>例：　分類数</a:t>
            </a:r>
            <a:r>
              <a:rPr lang="en-US" altLang="ja-JP" sz="2000" dirty="0" smtClean="0"/>
              <a:t>=10</a:t>
            </a:r>
            <a:r>
              <a:rPr lang="ja-JP" altLang="en-US" sz="2000" dirty="0" smtClean="0"/>
              <a:t>の場合の </a:t>
            </a:r>
            <a:r>
              <a:rPr lang="en-US" altLang="ja-JP" sz="2000" dirty="0" smtClean="0"/>
              <a:t>all2.data</a:t>
            </a:r>
          </a:p>
          <a:p>
            <a:pPr lvl="1"/>
            <a:r>
              <a:rPr lang="en-US" altLang="ja-JP" sz="2000" dirty="0" smtClean="0"/>
              <a:t>classes </a:t>
            </a:r>
            <a:r>
              <a:rPr lang="en-US" altLang="ja-JP" sz="2000" dirty="0"/>
              <a:t>= </a:t>
            </a:r>
            <a:r>
              <a:rPr lang="en-US" altLang="ja-JP" sz="2000" dirty="0" smtClean="0"/>
              <a:t>10</a:t>
            </a:r>
          </a:p>
          <a:p>
            <a:pPr lvl="1"/>
            <a:r>
              <a:rPr lang="en-US" altLang="ja-JP" sz="2000" dirty="0" smtClean="0"/>
              <a:t>train </a:t>
            </a:r>
            <a:r>
              <a:rPr lang="en-US" altLang="ja-JP" sz="2000" dirty="0"/>
              <a:t>= </a:t>
            </a:r>
            <a:r>
              <a:rPr lang="en-US" altLang="ja-JP" sz="2000" dirty="0" smtClean="0"/>
              <a:t>data/all2/train.txt</a:t>
            </a:r>
          </a:p>
          <a:p>
            <a:pPr lvl="1"/>
            <a:r>
              <a:rPr lang="en-US" altLang="ja-JP" sz="2000" dirty="0" smtClean="0"/>
              <a:t>valid </a:t>
            </a:r>
            <a:r>
              <a:rPr lang="en-US" altLang="ja-JP" sz="2000" dirty="0"/>
              <a:t>= </a:t>
            </a:r>
            <a:r>
              <a:rPr lang="en-US" altLang="ja-JP" sz="2000" dirty="0" smtClean="0"/>
              <a:t>data/all2/test.txt</a:t>
            </a:r>
          </a:p>
          <a:p>
            <a:pPr lvl="1"/>
            <a:r>
              <a:rPr lang="en-US" altLang="ja-JP" sz="2000" dirty="0" smtClean="0"/>
              <a:t>names </a:t>
            </a:r>
            <a:r>
              <a:rPr lang="en-US" altLang="ja-JP" sz="2000" dirty="0"/>
              <a:t>= </a:t>
            </a:r>
            <a:r>
              <a:rPr lang="en-US" altLang="ja-JP" sz="2000" dirty="0" err="1" smtClean="0"/>
              <a:t>cfg</a:t>
            </a:r>
            <a:r>
              <a:rPr lang="en-US" altLang="ja-JP" sz="2000" dirty="0" smtClean="0"/>
              <a:t>/all2/all2.names</a:t>
            </a:r>
          </a:p>
          <a:p>
            <a:pPr lvl="1"/>
            <a:r>
              <a:rPr lang="en-US" altLang="ja-JP" sz="2000" dirty="0" smtClean="0"/>
              <a:t>backup </a:t>
            </a:r>
            <a:r>
              <a:rPr lang="en-US" altLang="ja-JP" sz="2000" dirty="0"/>
              <a:t>= backup</a:t>
            </a:r>
            <a:r>
              <a:rPr lang="en-US" altLang="ja-JP" sz="2000" dirty="0" smtClean="0"/>
              <a:t>/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99AFA-80DF-47CA-B70E-AAAE323E0DE5}" type="slidenum">
              <a:rPr kumimoji="1" lang="ja-JP" altLang="en-US" smtClean="0"/>
              <a:t>7</a:t>
            </a:fld>
            <a:endParaRPr kumimoji="1" lang="ja-JP" altLang="en-US"/>
          </a:p>
        </p:txBody>
      </p:sp>
      <p:sp>
        <p:nvSpPr>
          <p:cNvPr id="6" name="フローチャート: 処理 5"/>
          <p:cNvSpPr/>
          <p:nvPr/>
        </p:nvSpPr>
        <p:spPr>
          <a:xfrm>
            <a:off x="251520" y="260648"/>
            <a:ext cx="1368152" cy="468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学習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86099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331640" y="116632"/>
            <a:ext cx="7355160" cy="1143000"/>
          </a:xfrm>
        </p:spPr>
        <p:txBody>
          <a:bodyPr>
            <a:noAutofit/>
          </a:bodyPr>
          <a:lstStyle/>
          <a:p>
            <a:r>
              <a:rPr lang="en-US" altLang="ja-JP" sz="2800" dirty="0" err="1"/>
              <a:t>darknet</a:t>
            </a:r>
            <a:r>
              <a:rPr lang="ja-JP" altLang="en-US" sz="2800" dirty="0"/>
              <a:t>設定ファイルの作成</a:t>
            </a:r>
            <a:r>
              <a:rPr lang="en-US" altLang="ja-JP" sz="2800" dirty="0"/>
              <a:t>/</a:t>
            </a:r>
            <a:r>
              <a:rPr lang="ja-JP" altLang="en-US" sz="2800" dirty="0" smtClean="0"/>
              <a:t>編集　</a:t>
            </a:r>
            <a:r>
              <a:rPr lang="en-US" altLang="ja-JP" sz="2800" dirty="0" smtClean="0"/>
              <a:t>(2/2)</a:t>
            </a:r>
            <a:r>
              <a:rPr lang="en-US" altLang="ja-JP" sz="2800" dirty="0"/>
              <a:t/>
            </a:r>
            <a:br>
              <a:rPr lang="en-US" altLang="ja-JP" sz="2800" dirty="0"/>
            </a:br>
            <a:endParaRPr kumimoji="1" lang="ja-JP" altLang="en-US" sz="28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256584"/>
          </a:xfrm>
        </p:spPr>
        <p:txBody>
          <a:bodyPr>
            <a:normAutofit/>
          </a:bodyPr>
          <a:lstStyle/>
          <a:p>
            <a:r>
              <a:rPr lang="en-US" altLang="ja-JP" sz="2400" dirty="0"/>
              <a:t>*.names </a:t>
            </a:r>
            <a:r>
              <a:rPr lang="ja-JP" altLang="en-US" sz="2400" dirty="0"/>
              <a:t>を編集する</a:t>
            </a:r>
            <a:endParaRPr lang="en-US" altLang="ja-JP" sz="2000" dirty="0"/>
          </a:p>
          <a:p>
            <a:pPr lvl="1"/>
            <a:r>
              <a:rPr lang="ja-JP" altLang="en-US" sz="2000" dirty="0"/>
              <a:t>例：　</a:t>
            </a:r>
            <a:r>
              <a:rPr lang="en-US" altLang="ja-JP" sz="2000" dirty="0"/>
              <a:t>all2.names</a:t>
            </a:r>
          </a:p>
          <a:p>
            <a:pPr lvl="1"/>
            <a:r>
              <a:rPr lang="ja-JP" altLang="en-US" sz="2000" dirty="0"/>
              <a:t>分類名を列挙する</a:t>
            </a:r>
          </a:p>
          <a:p>
            <a:endParaRPr lang="en-US" altLang="ja-JP" sz="2400" dirty="0" smtClean="0"/>
          </a:p>
          <a:p>
            <a:r>
              <a:rPr lang="en-US" altLang="ja-JP" sz="2400" dirty="0" smtClean="0"/>
              <a:t>*.</a:t>
            </a:r>
            <a:r>
              <a:rPr lang="en-US" altLang="ja-JP" sz="2400" dirty="0" err="1" smtClean="0"/>
              <a:t>cfg</a:t>
            </a:r>
            <a:r>
              <a:rPr lang="ja-JP" altLang="en-US" sz="2400" dirty="0" smtClean="0"/>
              <a:t> を</a:t>
            </a:r>
            <a:r>
              <a:rPr lang="ja-JP" altLang="en-US" sz="2400" dirty="0"/>
              <a:t>編集</a:t>
            </a:r>
            <a:r>
              <a:rPr lang="ja-JP" altLang="en-US" sz="2400" dirty="0" smtClean="0"/>
              <a:t>する　（</a:t>
            </a:r>
            <a:r>
              <a:rPr lang="en-US" altLang="ja-JP" sz="2400" dirty="0" smtClean="0"/>
              <a:t>tiny-</a:t>
            </a:r>
            <a:r>
              <a:rPr lang="en-US" altLang="ja-JP" sz="2400" dirty="0" err="1" smtClean="0"/>
              <a:t>yolo</a:t>
            </a:r>
            <a:r>
              <a:rPr lang="ja-JP" altLang="en-US" sz="2400" dirty="0" smtClean="0"/>
              <a:t> の場合）</a:t>
            </a:r>
            <a:endParaRPr lang="en-US" altLang="ja-JP" sz="2000" dirty="0" smtClean="0"/>
          </a:p>
          <a:p>
            <a:pPr lvl="1"/>
            <a:r>
              <a:rPr lang="ja-JP" altLang="en-US" sz="2000" dirty="0" smtClean="0"/>
              <a:t>例：　</a:t>
            </a:r>
            <a:r>
              <a:rPr lang="en-US" altLang="ja-JP" sz="2000" dirty="0" smtClean="0"/>
              <a:t>all2.cfg</a:t>
            </a:r>
          </a:p>
          <a:p>
            <a:pPr lvl="1"/>
            <a:r>
              <a:rPr lang="en-US" altLang="ja-JP" sz="2000" dirty="0" smtClean="0"/>
              <a:t>125</a:t>
            </a:r>
            <a:r>
              <a:rPr lang="ja-JP" altLang="en-US" sz="2000" dirty="0" smtClean="0"/>
              <a:t>行目：　</a:t>
            </a:r>
            <a:r>
              <a:rPr lang="en-US" altLang="ja-JP" sz="2000" dirty="0" smtClean="0"/>
              <a:t>classes </a:t>
            </a:r>
            <a:r>
              <a:rPr lang="en-US" altLang="ja-JP" sz="2000" dirty="0"/>
              <a:t>= </a:t>
            </a:r>
            <a:r>
              <a:rPr lang="en-US" altLang="ja-JP" sz="2000" dirty="0" smtClean="0"/>
              <a:t>10</a:t>
            </a:r>
          </a:p>
          <a:p>
            <a:pPr lvl="1"/>
            <a:r>
              <a:rPr lang="en-US" altLang="ja-JP" sz="2000" dirty="0" smtClean="0"/>
              <a:t>119</a:t>
            </a:r>
            <a:r>
              <a:rPr lang="ja-JP" altLang="en-US" sz="2000" dirty="0" smtClean="0"/>
              <a:t>行目：　</a:t>
            </a:r>
            <a:r>
              <a:rPr lang="en-US" altLang="ja-JP" sz="2000" dirty="0" smtClean="0"/>
              <a:t>filters=</a:t>
            </a:r>
            <a:r>
              <a:rPr lang="ja-JP" altLang="en-US" sz="2000" dirty="0" smtClean="0"/>
              <a:t> </a:t>
            </a:r>
            <a:r>
              <a:rPr lang="en-US" altLang="ja-JP" sz="2000" dirty="0" smtClean="0"/>
              <a:t>75</a:t>
            </a:r>
          </a:p>
          <a:p>
            <a:pPr lvl="2"/>
            <a:r>
              <a:rPr lang="en-US" altLang="ja-JP" sz="1600" dirty="0" smtClean="0"/>
              <a:t>filters = ( classes</a:t>
            </a:r>
            <a:r>
              <a:rPr lang="ja-JP" altLang="en-US" sz="1600" dirty="0" smtClean="0"/>
              <a:t> </a:t>
            </a:r>
            <a:r>
              <a:rPr lang="en-US" altLang="ja-JP" sz="1600" dirty="0" smtClean="0"/>
              <a:t>+ 5 ) * 5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99AFA-80DF-47CA-B70E-AAAE323E0DE5}" type="slidenum">
              <a:rPr kumimoji="1" lang="ja-JP" altLang="en-US" smtClean="0"/>
              <a:t>8</a:t>
            </a:fld>
            <a:endParaRPr kumimoji="1" lang="ja-JP" altLang="en-US"/>
          </a:p>
        </p:txBody>
      </p:sp>
      <p:sp>
        <p:nvSpPr>
          <p:cNvPr id="6" name="フローチャート: 処理 5"/>
          <p:cNvSpPr/>
          <p:nvPr/>
        </p:nvSpPr>
        <p:spPr>
          <a:xfrm>
            <a:off x="251520" y="260648"/>
            <a:ext cx="1368152" cy="468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学習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62163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8219256" cy="1143000"/>
          </a:xfrm>
        </p:spPr>
        <p:txBody>
          <a:bodyPr>
            <a:noAutofit/>
          </a:bodyPr>
          <a:lstStyle/>
          <a:p>
            <a:r>
              <a:rPr lang="en-US" altLang="ja-JP" sz="2800" dirty="0" err="1"/>
              <a:t>d</a:t>
            </a:r>
            <a:r>
              <a:rPr kumimoji="1" lang="en-US" altLang="ja-JP" sz="2800" dirty="0" err="1" smtClean="0"/>
              <a:t>arknet</a:t>
            </a:r>
            <a:r>
              <a:rPr kumimoji="1" lang="ja-JP" altLang="en-US" sz="2800" dirty="0" smtClean="0"/>
              <a:t> 学習</a:t>
            </a:r>
            <a:r>
              <a:rPr kumimoji="1" lang="en-US" altLang="ja-JP" sz="2800" dirty="0" smtClean="0"/>
              <a:t/>
            </a:r>
            <a:br>
              <a:rPr kumimoji="1" lang="en-US" altLang="ja-JP" sz="2800" dirty="0" smtClean="0"/>
            </a:br>
            <a:r>
              <a:rPr lang="ja-JP" altLang="en-US" sz="2800" dirty="0"/>
              <a:t>　</a:t>
            </a:r>
            <a:r>
              <a:rPr lang="en-US" altLang="ja-JP" sz="2800" dirty="0" smtClean="0">
                <a:solidFill>
                  <a:srgbClr val="C00000"/>
                </a:solidFill>
              </a:rPr>
              <a:t>darknet-train.sh</a:t>
            </a:r>
            <a:endParaRPr kumimoji="1" lang="ja-JP" altLang="en-US" sz="2800" dirty="0">
              <a:solidFill>
                <a:srgbClr val="C00000"/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340768"/>
            <a:ext cx="8363272" cy="5256584"/>
          </a:xfrm>
        </p:spPr>
        <p:txBody>
          <a:bodyPr>
            <a:normAutofit/>
          </a:bodyPr>
          <a:lstStyle/>
          <a:p>
            <a:r>
              <a:rPr lang="en-US" altLang="ja-JP" sz="2400" dirty="0" smtClean="0"/>
              <a:t>Purpose:</a:t>
            </a:r>
          </a:p>
          <a:p>
            <a:pPr lvl="1"/>
            <a:r>
              <a:rPr lang="en-US" altLang="ja-JP" sz="2000" dirty="0" err="1"/>
              <a:t>d</a:t>
            </a:r>
            <a:r>
              <a:rPr lang="en-US" altLang="ja-JP" sz="2000" dirty="0" err="1" smtClean="0"/>
              <a:t>arknet</a:t>
            </a:r>
            <a:r>
              <a:rPr lang="en-US" altLang="ja-JP" sz="2000" dirty="0" smtClean="0"/>
              <a:t>(YOLO)</a:t>
            </a:r>
            <a:r>
              <a:rPr lang="ja-JP" altLang="en-US" sz="2000" dirty="0" err="1" smtClean="0"/>
              <a:t>が提</a:t>
            </a:r>
            <a:r>
              <a:rPr lang="ja-JP" altLang="en-US" sz="2000" dirty="0" smtClean="0"/>
              <a:t>供している事前学習済み重み係数モデル（</a:t>
            </a:r>
            <a:r>
              <a:rPr lang="en-US" altLang="ja-JP" sz="2000" dirty="0"/>
              <a:t>darknet19_448.conv.23.weights</a:t>
            </a:r>
            <a:r>
              <a:rPr lang="ja-JP" altLang="en-US" sz="2000" dirty="0" smtClean="0"/>
              <a:t>）</a:t>
            </a:r>
            <a:r>
              <a:rPr lang="ja-JP" altLang="en-US" baseline="30000" dirty="0" smtClean="0"/>
              <a:t>*</a:t>
            </a:r>
            <a:r>
              <a:rPr lang="en-US" altLang="ja-JP" baseline="30000" dirty="0" smtClean="0"/>
              <a:t>1</a:t>
            </a:r>
            <a:r>
              <a:rPr lang="ja-JP" altLang="en-US" sz="2000" dirty="0" smtClean="0"/>
              <a:t>を使って学習する</a:t>
            </a:r>
            <a:endParaRPr lang="en-US" altLang="ja-JP" sz="2000" dirty="0" smtClean="0"/>
          </a:p>
          <a:p>
            <a:r>
              <a:rPr lang="en-US" altLang="ja-JP" sz="2400" dirty="0" smtClean="0"/>
              <a:t>Usage</a:t>
            </a:r>
            <a:r>
              <a:rPr lang="en-US" altLang="ja-JP" sz="2400" dirty="0"/>
              <a:t>: </a:t>
            </a:r>
            <a:endParaRPr lang="en-US" altLang="ja-JP" sz="2400" dirty="0" smtClean="0"/>
          </a:p>
          <a:p>
            <a:pPr lvl="1"/>
            <a:r>
              <a:rPr lang="en-US" altLang="ja-JP" sz="2000" dirty="0" smtClean="0"/>
              <a:t>$ ./</a:t>
            </a:r>
            <a:r>
              <a:rPr lang="en-US" altLang="ja-JP" sz="2000" dirty="0"/>
              <a:t>darknet-train.sh</a:t>
            </a:r>
            <a:r>
              <a:rPr lang="en-US" altLang="ja-JP" sz="2400" dirty="0"/>
              <a:t> </a:t>
            </a:r>
            <a:r>
              <a:rPr lang="en-US" altLang="ja-JP" sz="1600" dirty="0">
                <a:latin typeface="+mn-ea"/>
              </a:rPr>
              <a:t>&lt;</a:t>
            </a:r>
            <a:r>
              <a:rPr lang="ja-JP" altLang="en-US" sz="1600" dirty="0" smtClean="0"/>
              <a:t>事前学習済みモデルファイル名</a:t>
            </a:r>
            <a:r>
              <a:rPr lang="en-US" altLang="ja-JP" sz="1600" dirty="0" smtClean="0"/>
              <a:t>&gt; &lt;</a:t>
            </a:r>
            <a:r>
              <a:rPr lang="ja-JP" altLang="en-US" sz="1600" dirty="0" smtClean="0"/>
              <a:t>作成</a:t>
            </a:r>
            <a:r>
              <a:rPr lang="ja-JP" altLang="en-US" sz="1600" dirty="0"/>
              <a:t>する</a:t>
            </a:r>
            <a:r>
              <a:rPr lang="ja-JP" altLang="en-US" sz="1600" dirty="0" smtClean="0"/>
              <a:t>モデル名</a:t>
            </a:r>
            <a:r>
              <a:rPr lang="en-US" altLang="ja-JP" sz="1600" dirty="0">
                <a:latin typeface="+mn-ea"/>
              </a:rPr>
              <a:t>&gt;</a:t>
            </a:r>
            <a:endParaRPr lang="en-US" altLang="ja-JP" sz="2400" dirty="0" smtClean="0">
              <a:latin typeface="+mn-ea"/>
            </a:endParaRPr>
          </a:p>
          <a:p>
            <a:pPr lvl="1"/>
            <a:r>
              <a:rPr lang="ja-JP" altLang="en-US" sz="2000" dirty="0" smtClean="0"/>
              <a:t>例</a:t>
            </a:r>
            <a:endParaRPr lang="en-US" altLang="ja-JP" sz="2000" dirty="0" smtClean="0"/>
          </a:p>
          <a:p>
            <a:pPr lvl="1"/>
            <a:r>
              <a:rPr lang="en-US" altLang="ja-JP" sz="2000" dirty="0" smtClean="0"/>
              <a:t>$ </a:t>
            </a:r>
            <a:r>
              <a:rPr lang="en-US" altLang="ja-JP" sz="2000" dirty="0"/>
              <a:t>./darknet-train.sh </a:t>
            </a:r>
            <a:r>
              <a:rPr lang="en-US" altLang="ja-JP" sz="2000" dirty="0" smtClean="0"/>
              <a:t>bin/darknet19_448.conv.23 all</a:t>
            </a:r>
            <a:r>
              <a:rPr lang="ja-JP" altLang="en-US" sz="2000" dirty="0"/>
              <a:t> </a:t>
            </a:r>
            <a:r>
              <a:rPr lang="en-US" altLang="ja-JP" sz="2000" dirty="0" smtClean="0"/>
              <a:t>&gt; all2.log</a:t>
            </a:r>
          </a:p>
          <a:p>
            <a:pPr lvl="1"/>
            <a:endParaRPr lang="en-US" altLang="ja-JP" sz="2000" dirty="0" smtClean="0"/>
          </a:p>
          <a:p>
            <a:r>
              <a:rPr lang="ja-JP" altLang="en-US" sz="2400" b="1" baseline="30000" dirty="0" smtClean="0"/>
              <a:t>＊１</a:t>
            </a:r>
            <a:r>
              <a:rPr lang="ja-JP" altLang="en-US" sz="2400" baseline="30000" dirty="0" smtClean="0"/>
              <a:t> 学習済みの重み係数モデル</a:t>
            </a:r>
            <a:r>
              <a:rPr lang="ja-JP" altLang="en-US" sz="2400" baseline="30000" dirty="0"/>
              <a:t>を</a:t>
            </a:r>
            <a:r>
              <a:rPr lang="ja-JP" altLang="en-US" sz="2400" baseline="30000" dirty="0" smtClean="0"/>
              <a:t>用いて、繰り返し</a:t>
            </a:r>
            <a:r>
              <a:rPr lang="ja-JP" altLang="en-US" sz="2400" baseline="30000" dirty="0"/>
              <a:t>新た</a:t>
            </a:r>
            <a:r>
              <a:rPr lang="ja-JP" altLang="en-US" sz="2400" baseline="30000" dirty="0" smtClean="0"/>
              <a:t>な学習を行う転移学習方法が、かば焼きや串カツに使われる秘伝のたれの再利用方法に似ている。 </a:t>
            </a:r>
            <a:r>
              <a:rPr lang="ja-JP" altLang="en-US" sz="2400" baseline="30000" dirty="0"/>
              <a:t>ここ</a:t>
            </a:r>
            <a:r>
              <a:rPr lang="ja-JP" altLang="en-US" sz="2400" baseline="30000" dirty="0" smtClean="0"/>
              <a:t>から、この方法により学習を重ねた重み係数モデルを秘伝のたれと呼び、この方法による転移学習</a:t>
            </a:r>
            <a:r>
              <a:rPr lang="ja-JP" altLang="en-US" sz="2400" baseline="30000" dirty="0"/>
              <a:t>方法を秘伝</a:t>
            </a:r>
            <a:r>
              <a:rPr lang="ja-JP" altLang="en-US" sz="2400" baseline="30000" dirty="0" smtClean="0"/>
              <a:t>の</a:t>
            </a:r>
            <a:r>
              <a:rPr lang="ja-JP" altLang="en-US" sz="2400" baseline="30000" dirty="0"/>
              <a:t>たれ</a:t>
            </a:r>
            <a:r>
              <a:rPr lang="ja-JP" altLang="en-US" sz="2400" baseline="30000" dirty="0" smtClean="0"/>
              <a:t>学習法と名付けたが、評価の結果、繰り返し学習されるごみが過学習になる懸念があったため、この方法ではなく、</a:t>
            </a:r>
            <a:r>
              <a:rPr lang="en-US" altLang="ja-JP" sz="2400" baseline="30000" dirty="0" err="1" smtClean="0"/>
              <a:t>darknet</a:t>
            </a:r>
            <a:r>
              <a:rPr lang="ja-JP" altLang="en-US" sz="2400" baseline="30000" dirty="0" err="1" smtClean="0"/>
              <a:t>が提</a:t>
            </a:r>
            <a:r>
              <a:rPr lang="ja-JP" altLang="en-US" sz="2400" baseline="30000" dirty="0" smtClean="0"/>
              <a:t>供するモデルを利用することにした。</a:t>
            </a:r>
            <a:endParaRPr kumimoji="1" lang="ja-JP" altLang="en-US" sz="2400" baseline="300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99AFA-80DF-47CA-B70E-AAAE323E0DE5}" type="slidenum">
              <a:rPr kumimoji="1" lang="ja-JP" altLang="en-US" smtClean="0"/>
              <a:t>9</a:t>
            </a:fld>
            <a:endParaRPr kumimoji="1" lang="ja-JP" altLang="en-US"/>
          </a:p>
        </p:txBody>
      </p:sp>
      <p:sp>
        <p:nvSpPr>
          <p:cNvPr id="6" name="フローチャート: 処理 5"/>
          <p:cNvSpPr/>
          <p:nvPr/>
        </p:nvSpPr>
        <p:spPr>
          <a:xfrm>
            <a:off x="251520" y="260648"/>
            <a:ext cx="1368152" cy="468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学習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32118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1127</TotalTime>
  <Words>1487</Words>
  <Application>Microsoft Office PowerPoint</Application>
  <PresentationFormat>画面に合わせる (4:3)</PresentationFormat>
  <Paragraphs>282</Paragraphs>
  <Slides>21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21</vt:i4>
      </vt:variant>
    </vt:vector>
  </HeadingPairs>
  <TitlesOfParts>
    <vt:vector size="22" baseType="lpstr">
      <vt:lpstr>Office ​​テーマ</vt:lpstr>
      <vt:lpstr>ごみ分別 人工知能スマホアプリ作成手順 （概略）</vt:lpstr>
      <vt:lpstr>作業の流れ</vt:lpstr>
      <vt:lpstr>データセットの準備</vt:lpstr>
      <vt:lpstr>labelImg 分類結果一括修正 replace_classid.sh</vt:lpstr>
      <vt:lpstr>データセットのチェック filecheck.py</vt:lpstr>
      <vt:lpstr>学習用画像とテスト用画像を振り分ける </vt:lpstr>
      <vt:lpstr>darknet設定ファイルの作成/編集　(1/2) </vt:lpstr>
      <vt:lpstr>darknet設定ファイルの作成/編集　(2/2) </vt:lpstr>
      <vt:lpstr>darknet 学習 　darknet-train.sh</vt:lpstr>
      <vt:lpstr>Loss（損失）の収集 </vt:lpstr>
      <vt:lpstr>Lossの収集～グラフ作成 darknet-log_grep.sh</vt:lpstr>
      <vt:lpstr>Lossグラフ作成 </vt:lpstr>
      <vt:lpstr>mAP 計測 darknet-map.sh</vt:lpstr>
      <vt:lpstr>mAP 計測結果編集 darknet-map_grep.sh</vt:lpstr>
      <vt:lpstr>mAPグラフ作成　(1/2) </vt:lpstr>
      <vt:lpstr>mAPグラフ作成　(2/2) </vt:lpstr>
      <vt:lpstr>darkflow モデル変換 darkflow-flow.sh</vt:lpstr>
      <vt:lpstr>darkflow モデル変換 darkflow-flow.sh</vt:lpstr>
      <vt:lpstr>.weightsファイル削除 darknet-rm_100weights.sh</vt:lpstr>
      <vt:lpstr>Android Studio </vt:lpstr>
      <vt:lpstr>weights ファイル保存間隔の変更方法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スクリプト実行手順</dc:title>
  <dc:creator>嶋谷 圭介</dc:creator>
  <cp:lastModifiedBy>嶋谷 圭介</cp:lastModifiedBy>
  <cp:revision>73</cp:revision>
  <cp:lastPrinted>2018-10-23T06:57:04Z</cp:lastPrinted>
  <dcterms:created xsi:type="dcterms:W3CDTF">2018-09-18T02:59:02Z</dcterms:created>
  <dcterms:modified xsi:type="dcterms:W3CDTF">2018-10-23T07:38:16Z</dcterms:modified>
</cp:coreProperties>
</file>