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57" r:id="rId2"/>
    <p:sldId id="556" r:id="rId3"/>
    <p:sldId id="568" r:id="rId4"/>
    <p:sldId id="559" r:id="rId5"/>
    <p:sldId id="564" r:id="rId6"/>
    <p:sldId id="560" r:id="rId7"/>
    <p:sldId id="561" r:id="rId8"/>
    <p:sldId id="562" r:id="rId9"/>
    <p:sldId id="563" r:id="rId10"/>
    <p:sldId id="553" r:id="rId11"/>
    <p:sldId id="566" r:id="rId12"/>
    <p:sldId id="567" r:id="rId13"/>
    <p:sldId id="299" r:id="rId14"/>
    <p:sldId id="570" r:id="rId15"/>
    <p:sldId id="571" r:id="rId16"/>
  </p:sldIdLst>
  <p:sldSz cx="9144000" cy="6858000" type="screen4x3"/>
  <p:notesSz cx="6858000" cy="91440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6" autoAdjust="0"/>
    <p:restoredTop sz="94660"/>
  </p:normalViewPr>
  <p:slideViewPr>
    <p:cSldViewPr>
      <p:cViewPr varScale="1">
        <p:scale>
          <a:sx n="105" d="100"/>
          <a:sy n="105" d="100"/>
        </p:scale>
        <p:origin x="38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0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2AE8-139E-4AEA-88C7-AF96004D35CB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F8D6B-E591-46EC-9E13-40795B847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6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28C2F-F7D9-4581-8D7A-570EDC2AE0F3}" type="datetimeFigureOut">
              <a:rPr lang="en-GB" smtClean="0"/>
              <a:pPr/>
              <a:t>15/10/2018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6CF66-E571-42F4-8FE2-4F782FBD66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61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6Mnov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1905002"/>
            <a:ext cx="7772401" cy="1817132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4038600"/>
            <a:ext cx="6400801" cy="1371600"/>
          </a:xfrm>
        </p:spPr>
        <p:txBody>
          <a:bodyPr>
            <a:normAutofit/>
          </a:bodyPr>
          <a:lstStyle>
            <a:lvl1pPr marL="0" indent="0" algn="ctr">
              <a:buNone/>
              <a:defRPr sz="240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1" y="6477006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971339" y="0"/>
            <a:ext cx="3172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6128-84DC-4975-B26E-9EDA0A76C890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C92-A50E-48DE-8BF3-EE818C6533F8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58762"/>
            <a:ext cx="8839200" cy="884238"/>
          </a:xfrm>
        </p:spPr>
        <p:txBody>
          <a:bodyPr>
            <a:normAutofit/>
          </a:bodyPr>
          <a:lstStyle>
            <a:lvl1pPr>
              <a:defRPr sz="28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19206"/>
            <a:ext cx="8686800" cy="5273675"/>
          </a:xfrm>
        </p:spPr>
        <p:txBody>
          <a:bodyPr>
            <a:normAutofit/>
          </a:bodyPr>
          <a:lstStyle>
            <a:lvl1pPr marL="0" indent="0">
              <a:buNone/>
              <a:defRPr sz="1999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9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2" y="6492881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894396" y="0"/>
            <a:ext cx="3249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24C7A-F4B3-46E7-96AF-3A4BBD84ADE3}"/>
              </a:ext>
            </a:extLst>
          </p:cNvPr>
          <p:cNvSpPr txBox="1"/>
          <p:nvPr userDrawn="1"/>
        </p:nvSpPr>
        <p:spPr>
          <a:xfrm>
            <a:off x="6096000" y="64770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https://goo.gl/m6Mnov </a:t>
            </a:r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questions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6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9"/>
            <a:ext cx="7772401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3564-D817-4936-8439-3AC34A2731F2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484-52E1-49FB-BFC6-DE98103422E7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5"/>
            <a:ext cx="4040188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7"/>
            <a:ext cx="4040188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7"/>
            <a:ext cx="4041775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8C21-4769-447C-A589-594451640D05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D280-EE50-4D6A-AF37-51CED0C529FF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D23-9074-4A6C-BA1C-63F80BEE6B81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2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1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9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58E3-1C5D-4C97-9EBF-B795A4614E14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1" y="4800602"/>
            <a:ext cx="54864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1" y="612777"/>
            <a:ext cx="5486400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198" indent="0">
              <a:buNone/>
              <a:defRPr sz="2801"/>
            </a:lvl2pPr>
            <a:lvl3pPr marL="914397" indent="0">
              <a:buNone/>
              <a:defRPr sz="2401"/>
            </a:lvl3pPr>
            <a:lvl4pPr marL="1371595" indent="0">
              <a:buNone/>
              <a:defRPr sz="1999"/>
            </a:lvl4pPr>
            <a:lvl5pPr marL="1828792" indent="0">
              <a:buNone/>
              <a:defRPr sz="1999"/>
            </a:lvl5pPr>
            <a:lvl6pPr marL="2285990" indent="0">
              <a:buNone/>
              <a:defRPr sz="1999"/>
            </a:lvl6pPr>
            <a:lvl7pPr marL="2743189" indent="0">
              <a:buNone/>
              <a:defRPr sz="1999"/>
            </a:lvl7pPr>
            <a:lvl8pPr marL="3200387" indent="0">
              <a:buNone/>
              <a:defRPr sz="1999"/>
            </a:lvl8pPr>
            <a:lvl9pPr marL="3657586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44A9-52F7-4941-9ED0-8746DFFAFAAA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7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3387-DB8F-42CC-8E70-D1A887F73C41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9" indent="-342899" algn="l" defTabSz="914397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48" indent="-285750" algn="l" defTabSz="914397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5" indent="-228600" algn="l" defTabSz="914397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1" indent="-228600" algn="l" defTabSz="914397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9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2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9E1F-DF8E-4072-B345-AD5DA5F89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3" y="1916668"/>
            <a:ext cx="7772401" cy="902732"/>
          </a:xfrm>
        </p:spPr>
        <p:txBody>
          <a:bodyPr>
            <a:normAutofit/>
          </a:bodyPr>
          <a:lstStyle/>
          <a:p>
            <a:pPr algn="l"/>
            <a:r>
              <a:rPr lang="en-GB" sz="3200" dirty="0"/>
              <a:t>Merging and Splitting Eigenspace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868AE-E5D3-47A3-892D-5DF4200A5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5486400"/>
            <a:ext cx="7315200" cy="99060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GB" sz="2400" dirty="0"/>
              <a:t>T-K. Kim, B. Stenger, J. Kittler and R. </a:t>
            </a:r>
            <a:r>
              <a:rPr lang="en-GB" sz="2400" dirty="0" err="1"/>
              <a:t>Cipolla</a:t>
            </a:r>
            <a:r>
              <a:rPr lang="en-GB" sz="2400" dirty="0"/>
              <a:t>, Incremental Linear Discriminant Analysis Using Sufficient Spanning Sets and Its Applications, International Journal of Computer Vision, 91(2):216-232, 2011.</a:t>
            </a:r>
          </a:p>
          <a:p>
            <a:pPr algn="l"/>
            <a:r>
              <a:rPr lang="en-GB" sz="2400" dirty="0"/>
              <a:t>Merging and splitting eigenspace models, P Hall, D Marshall, R Martin, IEEE Trans. on PAMI, 22 (9), 1042-1049, 2000.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DCC2D-DF5B-43C8-A83B-9CDD6B47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99EF473-17BB-438E-863F-AE49062FD8E5}"/>
              </a:ext>
            </a:extLst>
          </p:cNvPr>
          <p:cNvSpPr txBox="1">
            <a:spLocks/>
          </p:cNvSpPr>
          <p:nvPr/>
        </p:nvSpPr>
        <p:spPr>
          <a:xfrm>
            <a:off x="1219200" y="3722121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4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98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8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97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4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95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92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90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89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87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86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Tae-Kyun Kim</a:t>
            </a:r>
          </a:p>
          <a:p>
            <a:r>
              <a:rPr lang="en-GB" dirty="0"/>
              <a:t>Senior Lecturer</a:t>
            </a:r>
          </a:p>
          <a:p>
            <a:r>
              <a:rPr lang="en-GB" dirty="0"/>
              <a:t>https://labicvl.github.io/</a:t>
            </a:r>
            <a:endParaRPr lang="en-GB" sz="1999" dirty="0"/>
          </a:p>
        </p:txBody>
      </p:sp>
    </p:spTree>
    <p:extLst>
      <p:ext uri="{BB962C8B-B14F-4D97-AF65-F5344CB8AC3E}">
        <p14:creationId xmlns:p14="http://schemas.microsoft.com/office/powerpoint/2010/main" val="216253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EA98-CC0D-4635-993D-01CC73A7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eigenspace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7F3F89-44D3-4C90-A82A-2B7D4699C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1" y="1219206"/>
                <a:ext cx="8686800" cy="5273675"/>
              </a:xfrm>
            </p:spPr>
            <p:txBody>
              <a:bodyPr/>
              <a:lstStyle/>
              <a:p>
                <a:pPr lvl="1"/>
                <a:r>
                  <a:rPr lang="en-GB" sz="2000" dirty="0"/>
                  <a:t>Problem setting:</a:t>
                </a:r>
              </a:p>
              <a:p>
                <a:pPr marL="457198" lvl="1" indent="0">
                  <a:buNone/>
                </a:pPr>
                <a:r>
                  <a:rPr lang="en-GB" altLang="ko-KR" sz="2000" dirty="0"/>
                  <a:t>Input : g</a:t>
                </a:r>
                <a:r>
                  <a:rPr lang="en-GB" sz="2000" dirty="0"/>
                  <a:t>iven the first eigenspace model, </a:t>
                </a:r>
              </a:p>
              <a:p>
                <a:pPr marL="457198" lvl="1" indent="0">
                  <a:buNone/>
                </a:pPr>
                <a:r>
                  <a:rPr lang="en-GB" sz="2000" dirty="0"/>
                  <a:t>we remove the second from it, </a:t>
                </a:r>
              </a:p>
              <a:p>
                <a:pPr marL="457198" lvl="1" indent="0">
                  <a:buNone/>
                </a:pPr>
                <a:endParaRPr lang="en-GB" altLang="ko-KR" sz="2000" dirty="0"/>
              </a:p>
              <a:p>
                <a:pPr marL="457198" lvl="1" indent="0">
                  <a:buNone/>
                </a:pPr>
                <a:r>
                  <a:rPr lang="en-GB" altLang="ko-KR" sz="2000" dirty="0"/>
                  <a:t>Output : to give the third model</a:t>
                </a:r>
              </a:p>
              <a:p>
                <a:pPr lvl="1"/>
                <a:endParaRPr lang="en-GB" sz="2000" dirty="0"/>
              </a:p>
              <a:p>
                <a:pPr lvl="1"/>
                <a:endParaRPr lang="en-GB" sz="2000" dirty="0"/>
              </a:p>
              <a:p>
                <a:pPr lvl="1"/>
                <a:r>
                  <a:rPr lang="en-GB" sz="2000" dirty="0"/>
                  <a:t>Splitting means removing a subset of observations; the method is the inverse of merging in this sense.</a:t>
                </a:r>
              </a:p>
              <a:p>
                <a:pPr lvl="1"/>
                <a:endParaRPr lang="en-GB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000" i="1" dirty="0"/>
                      <m:t>M</m:t>
                    </m:r>
                    <m:r>
                      <m:rPr>
                        <m:nor/>
                      </m:rPr>
                      <a:rPr lang="en-GB" sz="1400" dirty="0"/>
                      <m:t>3</m:t>
                    </m:r>
                  </m:oMath>
                </a14:m>
                <a:r>
                  <a:rPr lang="en-GB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000" i="1" dirty="0"/>
                      <m:t>M</m:t>
                    </m:r>
                    <m:r>
                      <m:rPr>
                        <m:nor/>
                      </m:rPr>
                      <a:rPr lang="en-GB" sz="1400" dirty="0"/>
                      <m:t>1</m:t>
                    </m:r>
                  </m:oMath>
                </a14:m>
                <a:r>
                  <a:rPr lang="en-GB" sz="2000" dirty="0"/>
                  <a:t> 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000" i="1" dirty="0"/>
                      <m:t>M</m:t>
                    </m:r>
                    <m:r>
                      <m:rPr>
                        <m:nor/>
                      </m:rPr>
                      <a:rPr lang="en-GB" sz="1400" dirty="0"/>
                      <m:t>2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 lvl="1"/>
                <a:r>
                  <a:rPr lang="en-GB" sz="2000" dirty="0"/>
                  <a:t>The new mean is:  </a:t>
                </a:r>
                <a14:m>
                  <m:oMath xmlns:m="http://schemas.openxmlformats.org/officeDocument/2006/math">
                    <m:r>
                      <a:rPr lang="en-GB" sz="2000" b="0" i="0">
                        <a:latin typeface="Cambria Math" panose="02040503050406030204" pitchFamily="18" charset="0"/>
                      </a:rPr>
                      <m:t>µ</m:t>
                    </m:r>
                    <m:r>
                      <m:rPr>
                        <m:nor/>
                      </m:rPr>
                      <a:rPr lang="en-GB" sz="1400" dirty="0"/>
                      <m:t>3</m:t>
                    </m:r>
                    <m:r>
                      <a:rPr lang="en-GB" sz="200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en-GB" sz="2000" i="1" dirty="0"/>
                      <m:t>M</m:t>
                    </m:r>
                    <m:r>
                      <m:rPr>
                        <m:nor/>
                      </m:rPr>
                      <a:rPr lang="en-GB" sz="1400" dirty="0"/>
                      <m:t>1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µ</m:t>
                    </m:r>
                    <m:r>
                      <m:rPr>
                        <m:nor/>
                      </m:rPr>
                      <a:rPr lang="en-GB" sz="1400" b="0" i="0" dirty="0" smtClean="0"/>
                      <m:t>1</m:t>
                    </m:r>
                    <m:r>
                      <m:rPr>
                        <m:nor/>
                      </m:rPr>
                      <a:rPr lang="en-GB" sz="1400" b="0" i="0" dirty="0" smtClean="0"/>
                      <m:t> </m:t>
                    </m:r>
                    <m:r>
                      <m:rPr>
                        <m:nor/>
                      </m:rPr>
                      <a:rPr lang="en-GB" sz="2000" dirty="0"/>
                      <m:t>−</m:t>
                    </m:r>
                    <m:r>
                      <m:rPr>
                        <m:nor/>
                      </m:rPr>
                      <a:rPr lang="en-GB" sz="2000" b="0" i="1" dirty="0" smtClean="0"/>
                      <m:t> </m:t>
                    </m:r>
                    <m:r>
                      <m:rPr>
                        <m:nor/>
                      </m:rPr>
                      <a:rPr lang="en-GB" sz="2000" i="1" dirty="0"/>
                      <m:t>M</m:t>
                    </m:r>
                    <m:r>
                      <m:rPr>
                        <m:nor/>
                      </m:rPr>
                      <a:rPr lang="en-GB" sz="1400" dirty="0"/>
                      <m:t>2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µ</m:t>
                    </m:r>
                    <m:r>
                      <a:rPr lang="en-GB" sz="14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00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lang="en-GB" sz="2000" i="1" dirty="0"/>
                      <m:t>M</m:t>
                    </m:r>
                    <m:r>
                      <m:rPr>
                        <m:nor/>
                      </m:rPr>
                      <a:rPr lang="en-GB" sz="1400" dirty="0"/>
                      <m:t>3</m:t>
                    </m:r>
                  </m:oMath>
                </a14:m>
                <a:endParaRPr lang="en-GB" sz="2000" dirty="0"/>
              </a:p>
              <a:p>
                <a:pPr lvl="1"/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7F3F89-44D3-4C90-A82A-2B7D4699C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219206"/>
                <a:ext cx="8686800" cy="5273675"/>
              </a:xfrm>
              <a:blipFill>
                <a:blip r:embed="rId2"/>
                <a:stretch>
                  <a:fillRect t="-462" r="-1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0A46A-12A7-4F55-B51B-EA4599DD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7B70F-174A-4013-B0CC-9C1B1E0C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71077"/>
            <a:ext cx="2332566" cy="29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261A8E-A245-46E1-B20F-3F0D6C8C4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93107"/>
            <a:ext cx="1851515" cy="31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26F6A22-3104-4355-B885-07BC39CB555C}"/>
              </a:ext>
            </a:extLst>
          </p:cNvPr>
          <p:cNvGrpSpPr/>
          <p:nvPr/>
        </p:nvGrpSpPr>
        <p:grpSpPr>
          <a:xfrm>
            <a:off x="5344182" y="2356292"/>
            <a:ext cx="3174254" cy="958739"/>
            <a:chOff x="5361642" y="1826551"/>
            <a:chExt cx="3174254" cy="95873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6D167A-FAF6-44EF-8909-C4D84F2C6E6F}"/>
                </a:ext>
              </a:extLst>
            </p:cNvPr>
            <p:cNvSpPr/>
            <p:nvPr/>
          </p:nvSpPr>
          <p:spPr>
            <a:xfrm>
              <a:off x="7723094" y="1930546"/>
              <a:ext cx="812802" cy="7926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FDF110-9B68-4907-A33E-D9924862996F}"/>
                </a:ext>
              </a:extLst>
            </p:cNvPr>
            <p:cNvSpPr/>
            <p:nvPr/>
          </p:nvSpPr>
          <p:spPr>
            <a:xfrm>
              <a:off x="6780306" y="2187519"/>
              <a:ext cx="259505" cy="2663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8D6AC27-6F58-48F4-9E29-F01A6C3DB569}"/>
                </a:ext>
              </a:extLst>
            </p:cNvPr>
            <p:cNvSpPr/>
            <p:nvPr/>
          </p:nvSpPr>
          <p:spPr>
            <a:xfrm>
              <a:off x="5361642" y="1826551"/>
              <a:ext cx="986118" cy="958739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BFC874-DFA0-4611-8A90-BF28E6812EE9}"/>
                </a:ext>
              </a:extLst>
            </p:cNvPr>
            <p:cNvSpPr txBox="1"/>
            <p:nvPr/>
          </p:nvSpPr>
          <p:spPr>
            <a:xfrm>
              <a:off x="7974104" y="2144640"/>
              <a:ext cx="328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1AEBD2-5D84-479D-BC09-0120674E4A35}"/>
                </a:ext>
              </a:extLst>
            </p:cNvPr>
            <p:cNvSpPr txBox="1"/>
            <p:nvPr/>
          </p:nvSpPr>
          <p:spPr>
            <a:xfrm>
              <a:off x="6780306" y="2148345"/>
              <a:ext cx="328706" cy="351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636367-9434-459D-9626-AA4EC758EC5C}"/>
                </a:ext>
              </a:extLst>
            </p:cNvPr>
            <p:cNvSpPr txBox="1"/>
            <p:nvPr/>
          </p:nvSpPr>
          <p:spPr>
            <a:xfrm>
              <a:off x="5690348" y="2168958"/>
              <a:ext cx="328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992537D-A8A9-44AE-BFA6-CB2D749D26B0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7109012" y="2323453"/>
              <a:ext cx="460188" cy="5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49E95C7-F2AE-43A5-ABA9-A8ACD8006B51}"/>
                </a:ext>
              </a:extLst>
            </p:cNvPr>
            <p:cNvCxnSpPr/>
            <p:nvPr/>
          </p:nvCxnSpPr>
          <p:spPr>
            <a:xfrm>
              <a:off x="6451600" y="2323453"/>
              <a:ext cx="197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41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7EB3-8ECD-48FE-A1C6-18904407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eigenspace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ABDCC0-0EAF-4073-A04A-8F399D28F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sz="1801" dirty="0"/>
                  <a:t>The new covariance matrix is </a:t>
                </a:r>
              </a:p>
              <a:p>
                <a:pPr marL="457198" lvl="1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i="1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GB" sz="1400" dirty="0"/>
                        <m:t>3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GB" sz="2000" i="1" dirty="0"/>
                            <m:t>M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1</m:t>
                          </m:r>
                          <m:r>
                            <m:rPr>
                              <m:nor/>
                            </m:rPr>
                            <a:rPr lang="en-GB" sz="2000" dirty="0"/>
                            <m:t>/</m:t>
                          </m:r>
                          <m:r>
                            <m:rPr>
                              <m:nor/>
                            </m:rPr>
                            <a:rPr lang="en-GB" sz="2000" i="1" dirty="0"/>
                            <m:t>M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3 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1 </m:t>
                          </m:r>
                          <m:r>
                            <m:rPr>
                              <m:nor/>
                            </m:rPr>
                            <a:rPr lang="en-GB" sz="2000" dirty="0"/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GB" sz="2000" i="1" dirty="0"/>
                            <m:t>M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2</m:t>
                          </m:r>
                          <m:r>
                            <m:rPr>
                              <m:nor/>
                            </m:rPr>
                            <a:rPr lang="en-GB" sz="2000" dirty="0"/>
                            <m:t>/</m:t>
                          </m:r>
                          <m:r>
                            <m:rPr>
                              <m:nor/>
                            </m:rPr>
                            <a:rPr lang="en-GB" sz="2000" i="1" dirty="0"/>
                            <m:t>M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3 </m:t>
                          </m:r>
                          <m:r>
                            <m:rPr>
                              <m:nor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2 </m:t>
                          </m:r>
                          <m:r>
                            <m:rPr>
                              <m:nor/>
                            </m:rPr>
                            <a:rPr lang="en-GB" sz="2000" dirty="0"/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/>
                            <m:t>M</m:t>
                          </m:r>
                          <m:r>
                            <m:rPr>
                              <m:nor/>
                            </m:rPr>
                            <a:rPr lang="en-GB" sz="1400" b="0" i="0" dirty="0" smtClean="0"/>
                            <m:t>2</m:t>
                          </m:r>
                          <m:r>
                            <m:rPr>
                              <m:nor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n-GB" sz="2000" i="1" dirty="0"/>
                            <m:t>M</m:t>
                          </m:r>
                          <m:r>
                            <m:rPr>
                              <m:nor/>
                            </m:rPr>
                            <a:rPr lang="en-GB" sz="1400" b="0" i="0" dirty="0" smtClean="0"/>
                            <m:t>1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GB" sz="2000" dirty="0"/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m:rPr>
                              <m:nor/>
                            </m:rPr>
                            <a:rPr lang="en-GB" sz="1400" b="0" i="0" dirty="0" smtClean="0"/>
                            <m:t>2 </m:t>
                          </m:r>
                          <m:r>
                            <m:rPr>
                              <m:nor/>
                            </m:rPr>
                            <a:rPr lang="en-GB" sz="2000" dirty="0"/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/>
                            <m:t>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m:rPr>
                              <m:nor/>
                            </m:rPr>
                            <a:rPr lang="en-GB" sz="1400" b="0" i="0" dirty="0" smtClean="0"/>
                            <m:t>3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m:rPr>
                              <m:nor/>
                            </m:rPr>
                            <a:rPr lang="en-GB" sz="1400" b="0" i="0" dirty="0" smtClean="0"/>
                            <m:t>2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GB" sz="2000" dirty="0"/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/>
                            <m:t>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m:rPr>
                              <m:nor/>
                            </m:rPr>
                            <a:rPr lang="en-GB" sz="1400" b="0" i="0" dirty="0" smtClean="0"/>
                            <m:t>3</m:t>
                          </m:r>
                          <m:r>
                            <m:rPr>
                              <m:nor/>
                            </m:rPr>
                            <a:rPr lang="en-GB" sz="2000" dirty="0"/>
                            <m:t>)</m:t>
                          </m:r>
                        </m:e>
                        <m:sup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  <a:p>
                <a:pPr lvl="1"/>
                <a:endParaRPr lang="en-GB" sz="2000" dirty="0"/>
              </a:p>
              <a:p>
                <a:pPr lvl="1"/>
                <a:r>
                  <a:rPr lang="en-GB" dirty="0"/>
                  <a:t>The eigenvector matrix </a:t>
                </a:r>
                <a:r>
                  <a:rPr lang="en-GB" b="1" dirty="0"/>
                  <a:t>P</a:t>
                </a:r>
                <a:r>
                  <a:rPr lang="en-GB" sz="1201" dirty="0"/>
                  <a:t>3</a:t>
                </a:r>
                <a:r>
                  <a:rPr lang="en-GB" dirty="0"/>
                  <a:t> can be represented as </a:t>
                </a:r>
                <a:r>
                  <a:rPr lang="en-GB" b="1" dirty="0"/>
                  <a:t>P</a:t>
                </a:r>
                <a:r>
                  <a:rPr lang="en-GB" sz="1201" dirty="0"/>
                  <a:t>3</a:t>
                </a:r>
                <a:r>
                  <a:rPr lang="en-GB" dirty="0"/>
                  <a:t> = </a:t>
                </a:r>
                <a:r>
                  <a:rPr lang="el-GR" b="1" dirty="0"/>
                  <a:t>Φ</a:t>
                </a:r>
                <a:r>
                  <a:rPr lang="en-GB" b="1" dirty="0"/>
                  <a:t>R = P</a:t>
                </a:r>
                <a:r>
                  <a:rPr lang="en-GB" sz="1201" dirty="0"/>
                  <a:t>1</a:t>
                </a:r>
                <a:r>
                  <a:rPr lang="en-GB" b="1" dirty="0"/>
                  <a:t>R</a:t>
                </a:r>
                <a:endParaRPr lang="en-GB" dirty="0"/>
              </a:p>
              <a:p>
                <a:pPr marL="457198" lvl="1" indent="0">
                  <a:buNone/>
                </a:pPr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where</a:t>
                </a:r>
              </a:p>
              <a:p>
                <a:pPr marL="457198" lvl="1" indent="0">
                  <a:buNone/>
                </a:pPr>
                <a:r>
                  <a:rPr lang="en-GB" dirty="0"/>
                  <a:t> </a:t>
                </a:r>
                <a:r>
                  <a:rPr lang="el-GR" b="1" dirty="0"/>
                  <a:t>Φ</a:t>
                </a:r>
                <a:r>
                  <a:rPr lang="en-GB" b="1" i="1" dirty="0"/>
                  <a:t> </a:t>
                </a:r>
                <a:r>
                  <a:rPr lang="en-GB" dirty="0"/>
                  <a:t>is the orthonormal matrix spanning the new covariance matrix </a:t>
                </a:r>
              </a:p>
              <a:p>
                <a:pPr marL="457198" lvl="1" indent="0">
                  <a:buNone/>
                </a:pPr>
                <a:r>
                  <a:rPr lang="en-GB" dirty="0"/>
                  <a:t>i.e. </a:t>
                </a:r>
                <a:r>
                  <a:rPr lang="en-GB" i="1" dirty="0"/>
                  <a:t>the sufficient spanning set</a:t>
                </a:r>
                <a:r>
                  <a:rPr lang="en-GB" dirty="0"/>
                  <a:t>, and</a:t>
                </a:r>
              </a:p>
              <a:p>
                <a:pPr marL="457198" lvl="1" indent="0">
                  <a:buNone/>
                </a:pPr>
                <a:r>
                  <a:rPr lang="en-GB" b="1" dirty="0"/>
                  <a:t> R </a:t>
                </a:r>
                <a:r>
                  <a:rPr lang="en-GB" dirty="0"/>
                  <a:t>is a rotation matrix.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It is impossible to regenerate information which was discarded when the overall model was created. Thus, if we split one eigenspace model from a larger one, the eigenvectors of the remnant must still form some subspace of the larger.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ABDCC0-0EAF-4073-A04A-8F399D28F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 r="-11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3E6E9-F797-4D91-B688-ABC30B2C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4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8EBF-BFF9-4C5B-99E1-57FE9714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Eigenspace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25D7-C9A4-4FE4-BC84-1361F44A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000" dirty="0"/>
              <a:t>Using this representation, the eigenproblem is converted into a smaller eigenproblem as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By computing the </a:t>
            </a:r>
            <a:r>
              <a:rPr lang="en-GB" sz="2000" dirty="0" err="1"/>
              <a:t>eigendecomposition</a:t>
            </a:r>
            <a:r>
              <a:rPr lang="en-GB" sz="2000" dirty="0"/>
              <a:t> on the r.h.s. </a:t>
            </a:r>
            <a:r>
              <a:rPr lang="el-GR" altLang="ko-KR" sz="2000" b="1" dirty="0"/>
              <a:t>Λ</a:t>
            </a:r>
            <a:r>
              <a:rPr lang="en-GB" sz="2000" dirty="0"/>
              <a:t>3 and </a:t>
            </a:r>
            <a:r>
              <a:rPr lang="en-GB" sz="2000" b="1" dirty="0"/>
              <a:t>R </a:t>
            </a:r>
            <a:r>
              <a:rPr lang="en-GB" sz="2000" dirty="0"/>
              <a:t>are obtained as the respective eigenvalue and eigenvector matrices.</a:t>
            </a:r>
          </a:p>
          <a:p>
            <a:pPr marL="457198" lvl="1" indent="0">
              <a:buNone/>
            </a:pPr>
            <a:endParaRPr lang="en-GB" sz="2000" dirty="0"/>
          </a:p>
          <a:p>
            <a:pPr lvl="1"/>
            <a:r>
              <a:rPr lang="en-GB" sz="2000" dirty="0"/>
              <a:t>The eigenvector matrix to seek is given as </a:t>
            </a:r>
            <a:r>
              <a:rPr lang="en-GB" sz="2000" b="1" dirty="0"/>
              <a:t>P</a:t>
            </a:r>
            <a:r>
              <a:rPr lang="en-GB" sz="2000" dirty="0"/>
              <a:t>3 = </a:t>
            </a:r>
            <a:r>
              <a:rPr lang="el-GR" sz="2000" b="1" dirty="0"/>
              <a:t>Φ</a:t>
            </a:r>
            <a:r>
              <a:rPr lang="en-GB" sz="2000" b="1" dirty="0"/>
              <a:t>R = P</a:t>
            </a:r>
            <a:r>
              <a:rPr lang="en-GB" sz="2000" dirty="0"/>
              <a:t>1</a:t>
            </a:r>
            <a:r>
              <a:rPr lang="en-GB" sz="2000" b="1" dirty="0"/>
              <a:t>R</a:t>
            </a: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EC46A-C631-461A-ACA5-08E190F2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8B814-0904-466C-AABE-6B040A811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76" y="2209800"/>
            <a:ext cx="2369224" cy="647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2DFE72-BEB0-436F-8B99-0774C11AE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178894"/>
            <a:ext cx="3048000" cy="60243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5664CBC-70D2-4717-964D-58CA8D7911C3}"/>
              </a:ext>
            </a:extLst>
          </p:cNvPr>
          <p:cNvSpPr/>
          <p:nvPr/>
        </p:nvSpPr>
        <p:spPr>
          <a:xfrm>
            <a:off x="4267200" y="23622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51236E2C-ACF0-45D9-B148-D1560CB6E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776" y="3009281"/>
            <a:ext cx="1062037" cy="9302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CD080A0-9069-4288-B226-9982E601F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794" y="3364783"/>
            <a:ext cx="328613" cy="300037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AutoShape 16">
            <a:extLst>
              <a:ext uri="{FF2B5EF4-FFF2-40B4-BE49-F238E27FC236}">
                <a16:creationId xmlns:a16="http://schemas.microsoft.com/office/drawing/2014/main" id="{1FFD9B84-FE60-4DB7-B0D7-62414970054A}"/>
              </a:ext>
            </a:extLst>
          </p:cNvPr>
          <p:cNvSpPr>
            <a:spLocks/>
          </p:cNvSpPr>
          <p:nvPr/>
        </p:nvSpPr>
        <p:spPr bwMode="auto">
          <a:xfrm>
            <a:off x="2575838" y="3009281"/>
            <a:ext cx="146050" cy="930275"/>
          </a:xfrm>
          <a:prstGeom prst="rightBrace">
            <a:avLst>
              <a:gd name="adj1" fmla="val 53080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AutoShape 17">
            <a:extLst>
              <a:ext uri="{FF2B5EF4-FFF2-40B4-BE49-F238E27FC236}">
                <a16:creationId xmlns:a16="http://schemas.microsoft.com/office/drawing/2014/main" id="{01B1F2D0-CED3-4F87-AE22-C851331807EA}"/>
              </a:ext>
            </a:extLst>
          </p:cNvPr>
          <p:cNvSpPr>
            <a:spLocks/>
          </p:cNvSpPr>
          <p:nvPr/>
        </p:nvSpPr>
        <p:spPr bwMode="auto">
          <a:xfrm rot="5400000">
            <a:off x="1886864" y="3560143"/>
            <a:ext cx="133350" cy="1025525"/>
          </a:xfrm>
          <a:prstGeom prst="rightBrace">
            <a:avLst>
              <a:gd name="adj1" fmla="val 64087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12" name="Picture 18">
            <a:extLst>
              <a:ext uri="{FF2B5EF4-FFF2-40B4-BE49-F238E27FC236}">
                <a16:creationId xmlns:a16="http://schemas.microsoft.com/office/drawing/2014/main" id="{97BA00D6-0392-4779-B710-A15098BC3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8401" y="3371231"/>
            <a:ext cx="1100137" cy="2317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pic>
        <p:nvPicPr>
          <p:cNvPr id="13" name="Picture 19">
            <a:extLst>
              <a:ext uri="{FF2B5EF4-FFF2-40B4-BE49-F238E27FC236}">
                <a16:creationId xmlns:a16="http://schemas.microsoft.com/office/drawing/2014/main" id="{7438650B-68B9-4C36-AADC-01B9AE56C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0938" y="4172918"/>
            <a:ext cx="1098550" cy="2317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sp>
        <p:nvSpPr>
          <p:cNvPr id="14" name="AutoShape 20">
            <a:extLst>
              <a:ext uri="{FF2B5EF4-FFF2-40B4-BE49-F238E27FC236}">
                <a16:creationId xmlns:a16="http://schemas.microsoft.com/office/drawing/2014/main" id="{AC7BF1C0-FCFD-4AF8-B5D9-55175FA8CDD0}"/>
              </a:ext>
            </a:extLst>
          </p:cNvPr>
          <p:cNvSpPr>
            <a:spLocks/>
          </p:cNvSpPr>
          <p:nvPr/>
        </p:nvSpPr>
        <p:spPr bwMode="auto">
          <a:xfrm>
            <a:off x="5767507" y="3364783"/>
            <a:ext cx="109537" cy="300037"/>
          </a:xfrm>
          <a:prstGeom prst="rightBrace">
            <a:avLst>
              <a:gd name="adj1" fmla="val 22826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AutoShape 21">
            <a:extLst>
              <a:ext uri="{FF2B5EF4-FFF2-40B4-BE49-F238E27FC236}">
                <a16:creationId xmlns:a16="http://schemas.microsoft.com/office/drawing/2014/main" id="{E41CB0BB-1795-4FE9-8888-24017414B4D3}"/>
              </a:ext>
            </a:extLst>
          </p:cNvPr>
          <p:cNvSpPr>
            <a:spLocks/>
          </p:cNvSpPr>
          <p:nvPr/>
        </p:nvSpPr>
        <p:spPr bwMode="auto">
          <a:xfrm rot="5400000">
            <a:off x="5515095" y="3583857"/>
            <a:ext cx="100012" cy="328613"/>
          </a:xfrm>
          <a:prstGeom prst="rightBrace">
            <a:avLst>
              <a:gd name="adj1" fmla="val 27381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1F910AC2-04AE-4992-BA68-D9BA689F2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2876" y="2775918"/>
            <a:ext cx="0" cy="5318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0CABFC04-8B01-4020-ABB6-C741E61C2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6844" y="2799633"/>
            <a:ext cx="0" cy="698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51D59C-D6DC-4A15-A951-FF6AE1CCB7D6}"/>
              </a:ext>
            </a:extLst>
          </p:cNvPr>
          <p:cNvSpPr/>
          <p:nvPr/>
        </p:nvSpPr>
        <p:spPr>
          <a:xfrm>
            <a:off x="5875457" y="3328825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d</a:t>
            </a:r>
            <a:r>
              <a:rPr lang="en-GB" sz="1200" dirty="0"/>
              <a:t>1</a:t>
            </a:r>
            <a:r>
              <a:rPr lang="en-GB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8AB7C2-C81D-4842-A4CA-F8196A143899}"/>
              </a:ext>
            </a:extLst>
          </p:cNvPr>
          <p:cNvSpPr/>
          <p:nvPr/>
        </p:nvSpPr>
        <p:spPr>
          <a:xfrm>
            <a:off x="5400794" y="377841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d</a:t>
            </a:r>
            <a:r>
              <a:rPr lang="en-GB" sz="1200" dirty="0"/>
              <a:t>1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792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039FC-A2D7-4DAF-A16F-58529407C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1" y="106362"/>
            <a:ext cx="8839200" cy="884238"/>
          </a:xfrm>
        </p:spPr>
        <p:txBody>
          <a:bodyPr/>
          <a:lstStyle/>
          <a:p>
            <a:r>
              <a:rPr lang="en-US" altLang="ko-KR" sz="2800" dirty="0"/>
              <a:t>Experiments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42E2FDB-11C7-4466-855A-4CD09DE0A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4830763"/>
          </a:xfrm>
        </p:spPr>
        <p:txBody>
          <a:bodyPr/>
          <a:lstStyle/>
          <a:p>
            <a:pPr lvl="1">
              <a:spcBef>
                <a:spcPct val="0"/>
              </a:spcBef>
            </a:pPr>
            <a:r>
              <a:rPr kumimoji="0" lang="en-GB" altLang="ko-KR" dirty="0"/>
              <a:t>Similarly, </a:t>
            </a:r>
            <a:r>
              <a:rPr lang="en-GB" altLang="ko-KR" dirty="0"/>
              <a:t>w</a:t>
            </a:r>
            <a:r>
              <a:rPr kumimoji="0" lang="en-GB" altLang="ko-KR" dirty="0"/>
              <a:t>e can compute LDA (Linear Discriminant </a:t>
            </a:r>
            <a:r>
              <a:rPr kumimoji="0" lang="en-GB" altLang="ko-KR" dirty="0" err="1"/>
              <a:t>Anlysis</a:t>
            </a:r>
            <a:r>
              <a:rPr kumimoji="0" lang="en-GB" altLang="ko-KR" dirty="0"/>
              <a:t>) incrementally. </a:t>
            </a:r>
          </a:p>
          <a:p>
            <a:pPr lvl="1"/>
            <a:r>
              <a:rPr lang="en-US" altLang="ko-KR" dirty="0"/>
              <a:t>We apply the </a:t>
            </a:r>
            <a:r>
              <a:rPr lang="en-US" altLang="ko-KR" i="1" dirty="0"/>
              <a:t>sufficient spanning set </a:t>
            </a:r>
            <a:r>
              <a:rPr lang="en-US" altLang="ko-KR" dirty="0"/>
              <a:t>approximation in each update step, i.e. for the between-class scatter matrix, the </a:t>
            </a:r>
            <a:r>
              <a:rPr lang="en-US" altLang="ko-KR" dirty="0" err="1"/>
              <a:t>toal</a:t>
            </a:r>
            <a:r>
              <a:rPr lang="en-US" altLang="ko-KR" dirty="0"/>
              <a:t> scatter matrix and the projected data matrix:</a:t>
            </a:r>
          </a:p>
          <a:p>
            <a:pPr lvl="1"/>
            <a:endParaRPr lang="en-US" altLang="ko-KR" dirty="0"/>
          </a:p>
          <a:p>
            <a:endParaRPr lang="en-US" altLang="ko-KR" sz="18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670B6E7A-0B6D-4237-8E5C-5C020483C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19399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7" name="Picture 5">
            <a:extLst>
              <a:ext uri="{FF2B5EF4-FFF2-40B4-BE49-F238E27FC236}">
                <a16:creationId xmlns:a16="http://schemas.microsoft.com/office/drawing/2014/main" id="{F945E6FD-B0AA-4F19-B20A-96B8D1AE3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86013"/>
            <a:ext cx="15875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8" name="Picture 6">
            <a:extLst>
              <a:ext uri="{FF2B5EF4-FFF2-40B4-BE49-F238E27FC236}">
                <a16:creationId xmlns:a16="http://schemas.microsoft.com/office/drawing/2014/main" id="{616247FA-DA9F-460A-B02F-287ED8AAF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90800"/>
            <a:ext cx="6381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9" name="Picture 7">
            <a:extLst>
              <a:ext uri="{FF2B5EF4-FFF2-40B4-BE49-F238E27FC236}">
                <a16:creationId xmlns:a16="http://schemas.microsoft.com/office/drawing/2014/main" id="{0E4EF4BE-A861-4326-A50F-3884404D5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27313"/>
            <a:ext cx="990600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60" name="Rectangle 8">
            <a:extLst>
              <a:ext uri="{FF2B5EF4-FFF2-40B4-BE49-F238E27FC236}">
                <a16:creationId xmlns:a16="http://schemas.microsoft.com/office/drawing/2014/main" id="{47D187D8-0DD1-4581-8F2A-208E0D9F1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362200"/>
            <a:ext cx="1720850" cy="8699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74761" name="Picture 9">
            <a:extLst>
              <a:ext uri="{FF2B5EF4-FFF2-40B4-BE49-F238E27FC236}">
                <a16:creationId xmlns:a16="http://schemas.microsoft.com/office/drawing/2014/main" id="{ACB3457B-C862-44EF-AA16-C65E9EF8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30108"/>
            <a:ext cx="876300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4762" name="Text Box 10">
            <a:extLst>
              <a:ext uri="{FF2B5EF4-FFF2-40B4-BE49-F238E27FC236}">
                <a16:creationId xmlns:a16="http://schemas.microsoft.com/office/drawing/2014/main" id="{13842BFA-75F1-4E10-ACFD-13D302DA9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731621"/>
            <a:ext cx="2819400" cy="342900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176713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defTabSz="4176713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defTabSz="4176713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defTabSz="4176713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defTabSz="4176713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defTabSz="4176713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defTabSz="4176713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defTabSz="4176713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defTabSz="4176713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spcBef>
                <a:spcPct val="50000"/>
              </a:spcBef>
            </a:pPr>
            <a:r>
              <a:rPr kumimoji="0" lang="en-US" altLang="ko-KR" sz="1400" b="1">
                <a:latin typeface="Tahoma" panose="020B0604030504040204" pitchFamily="34" charset="0"/>
              </a:rPr>
              <a:t>By </a:t>
            </a:r>
            <a:r>
              <a:rPr kumimoji="0" lang="en-GB" altLang="ko-KR" sz="1400" b="1">
                <a:latin typeface="Tahoma" panose="020B0604030504040204" pitchFamily="34" charset="0"/>
              </a:rPr>
              <a:t>sufficient spanning sets</a:t>
            </a:r>
            <a:endParaRPr kumimoji="0" lang="en-US" altLang="ko-KR" sz="1400" b="1">
              <a:latin typeface="Tahoma" panose="020B0604030504040204" pitchFamily="34" charset="0"/>
            </a:endParaRPr>
          </a:p>
        </p:txBody>
      </p:sp>
      <p:sp>
        <p:nvSpPr>
          <p:cNvPr id="74763" name="Line 11">
            <a:extLst>
              <a:ext uri="{FF2B5EF4-FFF2-40B4-BE49-F238E27FC236}">
                <a16:creationId xmlns:a16="http://schemas.microsoft.com/office/drawing/2014/main" id="{CB525A4D-A175-4685-A503-F8EFD459A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5275" y="4101508"/>
            <a:ext cx="0" cy="65246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64" name="Line 12">
            <a:extLst>
              <a:ext uri="{FF2B5EF4-FFF2-40B4-BE49-F238E27FC236}">
                <a16:creationId xmlns:a16="http://schemas.microsoft.com/office/drawing/2014/main" id="{FAFD69AD-7965-4DA7-A416-069DC04EC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1613" y="4093571"/>
            <a:ext cx="0" cy="16446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65" name="Line 13">
            <a:extLst>
              <a:ext uri="{FF2B5EF4-FFF2-40B4-BE49-F238E27FC236}">
                <a16:creationId xmlns:a16="http://schemas.microsoft.com/office/drawing/2014/main" id="{7F569FF9-EBBD-4F94-A5A8-0303C9A48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0600" y="4101508"/>
            <a:ext cx="0" cy="65246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2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3D30-6999-4FE1-AAE8-8351BD21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Experiments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7C8C-7458-46C9-9C39-50559D84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ea typeface="Adobe Song Std L" pitchFamily="18" charset="-128"/>
              </a:rPr>
              <a:t>MPEG7 face image datasets of 6370 images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B6007-5CD7-4CB0-9831-BD069FBA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357D2F47-A9AE-4E2B-A5E2-0A2394DC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201" y="1676400"/>
            <a:ext cx="6151597" cy="597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546DAF5-05DA-440A-84C8-A48875B2D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6202" y="2377055"/>
            <a:ext cx="6151595" cy="42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802D8DCE-6E30-42A6-B965-CA4240B66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8210" y="2917304"/>
            <a:ext cx="6041743" cy="60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DDEF544-D412-4CCD-88FE-879C59C70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766635"/>
            <a:ext cx="3439574" cy="269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F6ED6A9A-731E-448A-9293-EFE31B480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59996" y="3733800"/>
            <a:ext cx="3491136" cy="278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274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B375-5732-4D58-9AEB-7258349C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Experiments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4005-07D4-4B38-9E7D-156FA9AF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ea typeface="Adobe Song Std L" pitchFamily="18" charset="-128"/>
              </a:rPr>
              <a:t>Caltech101 datasets (using </a:t>
            </a:r>
            <a:r>
              <a:rPr lang="en-GB" sz="2000" dirty="0" err="1"/>
              <a:t>BoW</a:t>
            </a:r>
            <a:r>
              <a:rPr lang="en-GB" sz="2000" dirty="0"/>
              <a:t> representations)</a:t>
            </a:r>
            <a:r>
              <a:rPr lang="en-US" altLang="ko-KR" sz="2000" dirty="0">
                <a:ea typeface="Adobe Song Std L" pitchFamily="18" charset="-128"/>
              </a:rPr>
              <a:t>, up to 800 images per category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4983C-D360-443D-B545-32CF4965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3D4A03C-5C01-4105-B67A-72F5976B8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752600"/>
            <a:ext cx="530985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65BD4591-0B3A-4748-BDF2-10F99349C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24451"/>
            <a:ext cx="3774064" cy="295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39BAAF02-57E2-48C2-BA15-5057CC0A2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436214"/>
            <a:ext cx="3694889" cy="287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399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31047B-82E7-4551-8CF4-503015AC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Dynamically updating eigenspace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80251-EF9A-4F15-B291-879A2C6DA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219206"/>
            <a:ext cx="8686800" cy="5273675"/>
          </a:xfrm>
        </p:spPr>
        <p:txBody>
          <a:bodyPr>
            <a:normAutofit/>
          </a:bodyPr>
          <a:lstStyle/>
          <a:p>
            <a:pPr lvl="1"/>
            <a:r>
              <a:rPr lang="en-GB" sz="2000" dirty="0"/>
              <a:t>Eigenspace models have a wide variety of applications, such as classification for recognition systems.</a:t>
            </a:r>
          </a:p>
          <a:p>
            <a:pPr lvl="1"/>
            <a:r>
              <a:rPr lang="en-GB" sz="2000" dirty="0"/>
              <a:t>In practice, we need to build the </a:t>
            </a:r>
            <a:r>
              <a:rPr lang="en-GB" sz="2000" dirty="0" err="1"/>
              <a:t>engenspace</a:t>
            </a:r>
            <a:r>
              <a:rPr lang="en-GB" sz="2000" dirty="0"/>
              <a:t> models for numerous images: those images may not be given all initially, but incrementally. 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Our goal is to dynamically update the eigenspace models, when new data entries are given or existing data points are removed. </a:t>
            </a:r>
          </a:p>
          <a:p>
            <a:pPr lvl="1"/>
            <a:r>
              <a:rPr lang="en-GB" sz="2000" dirty="0"/>
              <a:t>The mean also needs to be updated. </a:t>
            </a:r>
          </a:p>
          <a:p>
            <a:pPr lvl="1"/>
            <a:endParaRPr lang="en-GB" sz="20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BE780-FD4A-4C29-879C-5C1E74D9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basis_P1_3">
            <a:extLst>
              <a:ext uri="{FF2B5EF4-FFF2-40B4-BE49-F238E27FC236}">
                <a16:creationId xmlns:a16="http://schemas.microsoft.com/office/drawing/2014/main" id="{374F76B3-F26A-4DE5-986F-17BC54AB0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36" y="5182127"/>
            <a:ext cx="2006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basis_P2_3">
            <a:extLst>
              <a:ext uri="{FF2B5EF4-FFF2-40B4-BE49-F238E27FC236}">
                <a16:creationId xmlns:a16="http://schemas.microsoft.com/office/drawing/2014/main" id="{FE0B07B5-E844-415A-8317-9CF16E65E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60" y="5196666"/>
            <a:ext cx="2006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1" descr="basis_P3_3">
            <a:extLst>
              <a:ext uri="{FF2B5EF4-FFF2-40B4-BE49-F238E27FC236}">
                <a16:creationId xmlns:a16="http://schemas.microsoft.com/office/drawing/2014/main" id="{EDB6F187-7672-4EA8-B248-964F7781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116" y="5196666"/>
            <a:ext cx="200818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13ACF7-52F9-498A-AB8A-54FA4940E32E}"/>
              </a:ext>
            </a:extLst>
          </p:cNvPr>
          <p:cNvSpPr/>
          <p:nvPr/>
        </p:nvSpPr>
        <p:spPr>
          <a:xfrm>
            <a:off x="1057698" y="5116802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P</a:t>
            </a:r>
            <a:r>
              <a:rPr lang="en-GB" sz="1200" dirty="0"/>
              <a:t>1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4DCF67-1852-4425-B647-EE544A690853}"/>
              </a:ext>
            </a:extLst>
          </p:cNvPr>
          <p:cNvSpPr/>
          <p:nvPr/>
        </p:nvSpPr>
        <p:spPr>
          <a:xfrm>
            <a:off x="5671771" y="5088194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P</a:t>
            </a:r>
            <a:r>
              <a:rPr lang="en-GB" sz="1200" dirty="0"/>
              <a:t>3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CBCDE-BD2E-4960-8CAB-A19FEED50039}"/>
              </a:ext>
            </a:extLst>
          </p:cNvPr>
          <p:cNvSpPr/>
          <p:nvPr/>
        </p:nvSpPr>
        <p:spPr>
          <a:xfrm>
            <a:off x="3310763" y="5116135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P</a:t>
            </a:r>
            <a:r>
              <a:rPr lang="en-GB" sz="1200" dirty="0"/>
              <a:t>2</a:t>
            </a:r>
            <a:endParaRPr lang="en-GB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0A422DC8-BCF9-4942-A185-FB18FEAED296}"/>
              </a:ext>
            </a:extLst>
          </p:cNvPr>
          <p:cNvSpPr/>
          <p:nvPr/>
        </p:nvSpPr>
        <p:spPr>
          <a:xfrm>
            <a:off x="7772400" y="4767889"/>
            <a:ext cx="76200" cy="7619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570346F0-2E89-4709-AC67-687B9170B67A}"/>
              </a:ext>
            </a:extLst>
          </p:cNvPr>
          <p:cNvSpPr/>
          <p:nvPr/>
        </p:nvSpPr>
        <p:spPr>
          <a:xfrm>
            <a:off x="7924800" y="4767889"/>
            <a:ext cx="76200" cy="7619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170B130C-F11B-4AF4-A388-32ABA58CDB77}"/>
              </a:ext>
            </a:extLst>
          </p:cNvPr>
          <p:cNvSpPr/>
          <p:nvPr/>
        </p:nvSpPr>
        <p:spPr>
          <a:xfrm>
            <a:off x="8077200" y="4767889"/>
            <a:ext cx="76200" cy="7619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7AFF75-289A-4777-B2FE-6F580F725F5E}"/>
              </a:ext>
            </a:extLst>
          </p:cNvPr>
          <p:cNvSpPr/>
          <p:nvPr/>
        </p:nvSpPr>
        <p:spPr>
          <a:xfrm>
            <a:off x="2217738" y="4382048"/>
            <a:ext cx="781815" cy="777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A6A94B-8610-4296-9F5A-C44A7D844622}"/>
              </a:ext>
            </a:extLst>
          </p:cNvPr>
          <p:cNvSpPr/>
          <p:nvPr/>
        </p:nvSpPr>
        <p:spPr>
          <a:xfrm>
            <a:off x="4156959" y="4600359"/>
            <a:ext cx="375442" cy="358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711467-22AE-4EBA-90F0-2E1B3F53E0FA}"/>
              </a:ext>
            </a:extLst>
          </p:cNvPr>
          <p:cNvSpPr/>
          <p:nvPr/>
        </p:nvSpPr>
        <p:spPr>
          <a:xfrm>
            <a:off x="5970212" y="4242000"/>
            <a:ext cx="986118" cy="95873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343AF9-8304-4871-BB9F-EBD8A3CDABF4}"/>
              </a:ext>
            </a:extLst>
          </p:cNvPr>
          <p:cNvSpPr txBox="1"/>
          <p:nvPr/>
        </p:nvSpPr>
        <p:spPr>
          <a:xfrm>
            <a:off x="2471871" y="4574856"/>
            <a:ext cx="328706" cy="351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E6028B-BD80-47F7-B506-274D87460EA2}"/>
              </a:ext>
            </a:extLst>
          </p:cNvPr>
          <p:cNvSpPr txBox="1"/>
          <p:nvPr/>
        </p:nvSpPr>
        <p:spPr>
          <a:xfrm>
            <a:off x="4187990" y="4622908"/>
            <a:ext cx="41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6DA6E0-2C12-4732-B048-0648AB997126}"/>
              </a:ext>
            </a:extLst>
          </p:cNvPr>
          <p:cNvSpPr txBox="1"/>
          <p:nvPr/>
        </p:nvSpPr>
        <p:spPr>
          <a:xfrm>
            <a:off x="6298918" y="4584407"/>
            <a:ext cx="328706" cy="351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164330-209C-4EF4-AB14-E259A6DD2A5F}"/>
              </a:ext>
            </a:extLst>
          </p:cNvPr>
          <p:cNvGrpSpPr>
            <a:grpSpLocks/>
          </p:cNvGrpSpPr>
          <p:nvPr/>
        </p:nvGrpSpPr>
        <p:grpSpPr bwMode="auto">
          <a:xfrm>
            <a:off x="3431722" y="4630851"/>
            <a:ext cx="304800" cy="304800"/>
            <a:chOff x="3504" y="2592"/>
            <a:chExt cx="192" cy="192"/>
          </a:xfrm>
        </p:grpSpPr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6BF15B8B-F0F3-49E5-BEDF-BE009DA3FD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504" y="2688"/>
              <a:ext cx="19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Line 16">
              <a:extLst>
                <a:ext uri="{FF2B5EF4-FFF2-40B4-BE49-F238E27FC236}">
                  <a16:creationId xmlns:a16="http://schemas.microsoft.com/office/drawing/2014/main" id="{5B949B7B-C805-4C75-8839-0581C9D166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3505" y="2687"/>
              <a:ext cx="19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" name="Line 22">
            <a:extLst>
              <a:ext uri="{FF2B5EF4-FFF2-40B4-BE49-F238E27FC236}">
                <a16:creationId xmlns:a16="http://schemas.microsoft.com/office/drawing/2014/main" id="{E2F1DA43-AE23-4A65-AFC4-F514C9079F1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100583" y="4805986"/>
            <a:ext cx="41275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0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6D1B-DFFE-475D-B63D-6893C0E6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0E56-01B7-47F9-8A7F-C4B76FAE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Batch vs Incremental</a:t>
            </a:r>
          </a:p>
          <a:p>
            <a:pPr lvl="1"/>
            <a:r>
              <a:rPr lang="en-GB" dirty="0"/>
              <a:t>In batch computation: all observations are used simultaneously to compute the eigenspace model. </a:t>
            </a:r>
          </a:p>
          <a:p>
            <a:pPr lvl="1"/>
            <a:r>
              <a:rPr lang="en-GB" dirty="0"/>
              <a:t>In incremental computation: an existing eigenspace model is updated using new observations.</a:t>
            </a:r>
            <a:endParaRPr lang="en-GB" sz="2000" dirty="0"/>
          </a:p>
          <a:p>
            <a:r>
              <a:rPr lang="en-GB" sz="2000" dirty="0"/>
              <a:t>Requirements: methods need to </a:t>
            </a:r>
          </a:p>
          <a:p>
            <a:pPr lvl="1"/>
            <a:r>
              <a:rPr lang="en-GB" dirty="0"/>
              <a:t>handle a change in the mean. </a:t>
            </a:r>
          </a:p>
          <a:p>
            <a:pPr lvl="1"/>
            <a:r>
              <a:rPr lang="en-GB" dirty="0"/>
              <a:t>add multiple new observations than exactly one observation at a time. </a:t>
            </a:r>
            <a:endParaRPr lang="en-GB" sz="2000" dirty="0"/>
          </a:p>
          <a:p>
            <a:r>
              <a:rPr lang="en-GB" sz="2000" dirty="0"/>
              <a:t>Pros and Cons</a:t>
            </a:r>
          </a:p>
          <a:p>
            <a:pPr lvl="1"/>
            <a:r>
              <a:rPr lang="en-GB" dirty="0"/>
              <a:t>Benefits: an incremental method</a:t>
            </a:r>
          </a:p>
          <a:p>
            <a:pPr lvl="2"/>
            <a:r>
              <a:rPr lang="en-GB" sz="1800" dirty="0"/>
              <a:t>does not need all observations at once - thus, reducing storage requirements and making large problems feasible. </a:t>
            </a:r>
          </a:p>
          <a:p>
            <a:pPr lvl="2"/>
            <a:r>
              <a:rPr lang="en-GB" sz="1800" dirty="0"/>
              <a:t>Even if all observations are available, is usually faster to compute a new eigenspace model by incrementally than by batch computation. </a:t>
            </a:r>
          </a:p>
          <a:p>
            <a:pPr lvl="1"/>
            <a:r>
              <a:rPr lang="en-GB" dirty="0"/>
              <a:t>Disadvantage: is their accuracy compared to batch methods. When only a few incremental updates are made, the inaccuracy is small.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FAFFD-A830-4DF8-AC39-08814A8E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09A7-09EC-44DA-AE01-F0CF7134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Merging and splitting eigenspace 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B56E-74E3-4EFE-887B-5F10A8FA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GB" sz="2000" dirty="0"/>
              <a:t>We learn a deterministic method that given two eigenspace models - each representing a set of </a:t>
            </a:r>
            <a:r>
              <a:rPr lang="en-GB" sz="2000" i="1" dirty="0"/>
              <a:t>N</a:t>
            </a:r>
            <a:r>
              <a:rPr lang="en-GB" sz="2000" dirty="0"/>
              <a:t>-dimensional observations - will: </a:t>
            </a:r>
          </a:p>
          <a:p>
            <a:pPr lvl="1"/>
            <a:endParaRPr lang="en-GB" sz="2000" dirty="0"/>
          </a:p>
          <a:p>
            <a:pPr marL="1200148" lvl="1" indent="-457200">
              <a:buAutoNum type="arabicParenR"/>
            </a:pPr>
            <a:r>
              <a:rPr lang="en-GB" sz="2000" dirty="0"/>
              <a:t>Merge the models to yield a representation of the union of the sets,</a:t>
            </a:r>
          </a:p>
          <a:p>
            <a:pPr marL="1200148" lvl="1" indent="-457200">
              <a:buAutoNum type="arabicParenR"/>
            </a:pPr>
            <a:r>
              <a:rPr lang="en-GB" sz="2000" dirty="0"/>
              <a:t>Split one model from another to represent the difference between the sets.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88337-762F-4A18-9850-C7F01271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1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40D8-9FE3-49B7-985A-C2CECE4B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Eigenspace models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85DA-4ADA-4013-82EC-17BF2320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000" dirty="0"/>
              <a:t>For a set of </a:t>
            </a:r>
            <a:r>
              <a:rPr lang="en-GB" sz="2000" i="1" dirty="0"/>
              <a:t>M </a:t>
            </a:r>
            <a:r>
              <a:rPr lang="en-GB" sz="2000" dirty="0"/>
              <a:t>data vectors, </a:t>
            </a:r>
            <a:r>
              <a:rPr lang="en-GB" sz="2000" b="1" dirty="0"/>
              <a:t>x </a:t>
            </a:r>
            <a:r>
              <a:rPr lang="en-GB" sz="2000" dirty="0"/>
              <a:t>∈ R</a:t>
            </a:r>
            <a:r>
              <a:rPr lang="en-GB" sz="2000" i="1" baseline="30000" dirty="0"/>
              <a:t>N</a:t>
            </a:r>
            <a:r>
              <a:rPr lang="en-GB" sz="2000" dirty="0"/>
              <a:t>, the covariance matrix is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marL="457198" lvl="1" indent="0">
              <a:buNone/>
            </a:pPr>
            <a:r>
              <a:rPr lang="en-GB" sz="2000" dirty="0"/>
              <a:t>where </a:t>
            </a:r>
            <a:r>
              <a:rPr lang="en-GB" sz="2000" b="1" i="1" dirty="0"/>
              <a:t>μ </a:t>
            </a:r>
            <a:r>
              <a:rPr lang="en-GB" sz="2000" dirty="0"/>
              <a:t>is the data mean. 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PCA decomposes the covariance matrix </a:t>
            </a:r>
            <a:r>
              <a:rPr lang="en-GB" sz="2000" dirty="0" err="1"/>
              <a:t>s.t.</a:t>
            </a:r>
            <a:r>
              <a:rPr lang="en-GB" sz="2000" dirty="0"/>
              <a:t> </a:t>
            </a:r>
          </a:p>
          <a:p>
            <a:pPr lvl="1"/>
            <a:endParaRPr lang="en-GB" sz="2000" dirty="0"/>
          </a:p>
          <a:p>
            <a:pPr marL="457198" lvl="1" indent="0">
              <a:buNone/>
            </a:pPr>
            <a:endParaRPr lang="en-GB" sz="2000" dirty="0"/>
          </a:p>
          <a:p>
            <a:pPr marL="457198" lvl="1" indent="0">
              <a:buNone/>
            </a:pPr>
            <a:r>
              <a:rPr lang="en-GB" sz="2000" dirty="0"/>
              <a:t>where </a:t>
            </a:r>
            <a:r>
              <a:rPr lang="en-GB" sz="2000" b="1" dirty="0"/>
              <a:t>P</a:t>
            </a:r>
            <a:r>
              <a:rPr lang="en-GB" sz="2000" i="1" dirty="0"/>
              <a:t>,</a:t>
            </a:r>
            <a:r>
              <a:rPr lang="en-GB" sz="2000" b="1" i="1" dirty="0"/>
              <a:t> </a:t>
            </a:r>
            <a:r>
              <a:rPr lang="el-GR" altLang="ko-KR" sz="2000" b="1" dirty="0"/>
              <a:t>Λ</a:t>
            </a:r>
            <a:r>
              <a:rPr lang="en-US" altLang="ko-KR" sz="2000" dirty="0"/>
              <a:t> </a:t>
            </a:r>
            <a:r>
              <a:rPr lang="en-GB" sz="2000" dirty="0"/>
              <a:t>are the matrices containing the first </a:t>
            </a:r>
            <a:r>
              <a:rPr lang="en-GB" sz="2000" i="1" dirty="0"/>
              <a:t>d</a:t>
            </a:r>
            <a:r>
              <a:rPr lang="en-GB" sz="2000" dirty="0"/>
              <a:t> eigenvectors and eigenvalues.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F1591-3C25-45AB-84BF-CFBB1B0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0BAA4-C28D-4CC3-93B8-8C41CB564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670" y="1752600"/>
            <a:ext cx="395666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093CFF-3ED7-4E65-8C04-5C95A1E58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55" y="3583980"/>
            <a:ext cx="1533489" cy="3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5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871C-5B74-4C32-8E6C-E6651409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A84E-E1C1-413F-A4B1-8333B1E88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GB" sz="2001" dirty="0"/>
              <a:t>Problem setting:</a:t>
            </a:r>
          </a:p>
          <a:p>
            <a:pPr marL="457198" lvl="1" indent="0">
              <a:buNone/>
            </a:pPr>
            <a:r>
              <a:rPr lang="en-GB" altLang="ko-KR" sz="2001" dirty="0"/>
              <a:t>Input : g</a:t>
            </a:r>
            <a:r>
              <a:rPr lang="en-GB" sz="2001" dirty="0"/>
              <a:t>iven two sets of data represented </a:t>
            </a:r>
          </a:p>
          <a:p>
            <a:pPr marL="457198" lvl="1" indent="0">
              <a:buNone/>
            </a:pPr>
            <a:r>
              <a:rPr lang="en-GB" sz="2001" dirty="0"/>
              <a:t>by eigenspace models</a:t>
            </a:r>
          </a:p>
          <a:p>
            <a:pPr lvl="1"/>
            <a:endParaRPr lang="en-GB" sz="2001" dirty="0"/>
          </a:p>
          <a:p>
            <a:pPr marL="457198" lvl="1" indent="0">
              <a:buNone/>
            </a:pPr>
            <a:r>
              <a:rPr lang="en-GB" altLang="ko-KR" sz="2001" dirty="0"/>
              <a:t>Output : </a:t>
            </a:r>
            <a:r>
              <a:rPr lang="en-GB" sz="2001" dirty="0"/>
              <a:t>compute the eigenspace model </a:t>
            </a:r>
          </a:p>
          <a:p>
            <a:pPr marL="457198" lvl="1" indent="0">
              <a:buNone/>
            </a:pPr>
            <a:r>
              <a:rPr lang="en-GB" sz="2001" dirty="0"/>
              <a:t>of the combined data</a:t>
            </a:r>
          </a:p>
          <a:p>
            <a:pPr lvl="1"/>
            <a:endParaRPr lang="en-GB" sz="2001" dirty="0"/>
          </a:p>
          <a:p>
            <a:pPr lvl="1"/>
            <a:endParaRPr lang="en-GB" sz="2001" dirty="0"/>
          </a:p>
          <a:p>
            <a:pPr lvl="1"/>
            <a:r>
              <a:rPr lang="en-GB" sz="2001" dirty="0"/>
              <a:t>The combined mean is obtained as</a:t>
            </a:r>
          </a:p>
          <a:p>
            <a:pPr lvl="1"/>
            <a:endParaRPr lang="en-GB" sz="2001" dirty="0"/>
          </a:p>
          <a:p>
            <a:pPr lvl="1"/>
            <a:endParaRPr lang="en-GB" sz="2001" dirty="0"/>
          </a:p>
          <a:p>
            <a:pPr lvl="1"/>
            <a:r>
              <a:rPr lang="en-GB" sz="2001" dirty="0"/>
              <a:t>The combined covariance matrix is</a:t>
            </a:r>
          </a:p>
          <a:p>
            <a:pPr lvl="1"/>
            <a:endParaRPr lang="en-GB" sz="2001" dirty="0"/>
          </a:p>
          <a:p>
            <a:pPr lvl="1"/>
            <a:endParaRPr lang="en-GB" sz="2001" dirty="0"/>
          </a:p>
          <a:p>
            <a:pPr lvl="1"/>
            <a:endParaRPr lang="en-GB" sz="2001" dirty="0"/>
          </a:p>
          <a:p>
            <a:pPr lvl="1"/>
            <a:endParaRPr lang="en-GB" sz="2001" dirty="0"/>
          </a:p>
          <a:p>
            <a:pPr marL="457198" lvl="1" indent="0">
              <a:buNone/>
            </a:pPr>
            <a:r>
              <a:rPr lang="en-GB" sz="2001" dirty="0"/>
              <a:t>where {</a:t>
            </a:r>
            <a:r>
              <a:rPr lang="en-GB" sz="2001" b="1" dirty="0"/>
              <a:t>C</a:t>
            </a:r>
            <a:r>
              <a:rPr lang="en-GB" sz="1301" i="1" dirty="0"/>
              <a:t>i </a:t>
            </a:r>
            <a:r>
              <a:rPr lang="en-GB" sz="2001" dirty="0"/>
              <a:t>}, </a:t>
            </a:r>
            <a:r>
              <a:rPr lang="en-GB" sz="2001" i="1" dirty="0" err="1"/>
              <a:t>i</a:t>
            </a:r>
            <a:r>
              <a:rPr lang="en-GB" sz="2001" dirty="0"/>
              <a:t>=1</a:t>
            </a:r>
            <a:r>
              <a:rPr lang="en-GB" sz="2001" i="1" dirty="0"/>
              <a:t>,</a:t>
            </a:r>
            <a:r>
              <a:rPr lang="en-GB" sz="2001" dirty="0"/>
              <a:t>2 are the covariance matrices of the first two sets and </a:t>
            </a:r>
          </a:p>
          <a:p>
            <a:pPr marL="457198" lvl="1" indent="0">
              <a:buNone/>
            </a:pPr>
            <a:r>
              <a:rPr lang="en-GB" sz="2001" i="1" dirty="0"/>
              <a:t>M</a:t>
            </a:r>
            <a:r>
              <a:rPr lang="en-GB" sz="1301" dirty="0"/>
              <a:t>3</a:t>
            </a:r>
            <a:r>
              <a:rPr lang="en-GB" sz="2001" dirty="0"/>
              <a:t> =</a:t>
            </a:r>
            <a:r>
              <a:rPr lang="en-GB" sz="2001" i="1" dirty="0"/>
              <a:t>M</a:t>
            </a:r>
            <a:r>
              <a:rPr lang="en-GB" sz="1301" dirty="0"/>
              <a:t>1</a:t>
            </a:r>
            <a:r>
              <a:rPr lang="en-GB" sz="2001" dirty="0"/>
              <a:t> +</a:t>
            </a:r>
            <a:r>
              <a:rPr lang="en-GB" sz="2001" i="1" dirty="0"/>
              <a:t>M</a:t>
            </a:r>
            <a:r>
              <a:rPr lang="en-GB" sz="1301" dirty="0"/>
              <a:t>2</a:t>
            </a:r>
            <a:r>
              <a:rPr lang="en-GB" sz="2001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9F85F-18CA-44FD-9A8A-D2EF4E76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359AD19-B670-44EC-AA6A-D5038ACB6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21" y="2096305"/>
            <a:ext cx="2332566" cy="29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3A9074DD-0065-44AE-A4DE-A1054E14F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740" y="2986129"/>
            <a:ext cx="1851515" cy="31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BCE69-6641-4577-BAF5-7329518D47BE}"/>
              </a:ext>
            </a:extLst>
          </p:cNvPr>
          <p:cNvGrpSpPr/>
          <p:nvPr/>
        </p:nvGrpSpPr>
        <p:grpSpPr>
          <a:xfrm>
            <a:off x="5638802" y="2158415"/>
            <a:ext cx="3200398" cy="958739"/>
            <a:chOff x="5653330" y="5422057"/>
            <a:chExt cx="3505478" cy="100811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1F87723-E289-492A-B356-0FA5D457818D}"/>
                </a:ext>
              </a:extLst>
            </p:cNvPr>
            <p:cNvSpPr/>
            <p:nvPr/>
          </p:nvSpPr>
          <p:spPr>
            <a:xfrm>
              <a:off x="5653330" y="5556211"/>
              <a:ext cx="856342" cy="81795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E1D492-D9A0-4E2C-A78C-54DD5DEB6660}"/>
                </a:ext>
              </a:extLst>
            </p:cNvPr>
            <p:cNvSpPr/>
            <p:nvPr/>
          </p:nvSpPr>
          <p:spPr>
            <a:xfrm>
              <a:off x="7070576" y="5783179"/>
              <a:ext cx="284242" cy="2800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F762D3-721B-40F4-B96F-147629D180AA}"/>
                </a:ext>
              </a:extLst>
            </p:cNvPr>
            <p:cNvSpPr/>
            <p:nvPr/>
          </p:nvSpPr>
          <p:spPr>
            <a:xfrm>
              <a:off x="8078688" y="5422057"/>
              <a:ext cx="1080120" cy="1008112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9002D8-E6DE-4951-82E2-F1448917BA50}"/>
                </a:ext>
              </a:extLst>
            </p:cNvPr>
            <p:cNvSpPr txBox="1"/>
            <p:nvPr/>
          </p:nvSpPr>
          <p:spPr>
            <a:xfrm>
              <a:off x="5931688" y="575894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B16F88-20F6-4AD1-BC56-757BA7BECA08}"/>
                </a:ext>
              </a:extLst>
            </p:cNvPr>
            <p:cNvSpPr txBox="1"/>
            <p:nvPr/>
          </p:nvSpPr>
          <p:spPr>
            <a:xfrm>
              <a:off x="7070576" y="574198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C31B61-8D37-4BBF-BD00-03EF04AF187E}"/>
                </a:ext>
              </a:extLst>
            </p:cNvPr>
            <p:cNvSpPr txBox="1"/>
            <p:nvPr/>
          </p:nvSpPr>
          <p:spPr>
            <a:xfrm>
              <a:off x="8438728" y="57820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4ED6C1-F591-48FD-B349-8EB597007D5F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7430616" y="5926113"/>
              <a:ext cx="504056" cy="5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AECC4D-4D9C-4D3E-BC61-215FA6E3935F}"/>
                </a:ext>
              </a:extLst>
            </p:cNvPr>
            <p:cNvCxnSpPr/>
            <p:nvPr/>
          </p:nvCxnSpPr>
          <p:spPr>
            <a:xfrm>
              <a:off x="6710536" y="5926113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A96827-02A4-40D4-A352-2D90DEA40F8C}"/>
                </a:ext>
              </a:extLst>
            </p:cNvPr>
            <p:cNvCxnSpPr/>
            <p:nvPr/>
          </p:nvCxnSpPr>
          <p:spPr>
            <a:xfrm rot="5400000">
              <a:off x="6714641" y="5940851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AC66EC3-BF02-416F-94AC-FF9BABA22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275" y="3921653"/>
            <a:ext cx="3557193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F2A8C14-EE44-4914-A466-3D98ADB2B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016" y="4809954"/>
            <a:ext cx="2330455" cy="7423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A957E14-2A7C-4A13-BDF2-417BA4B0A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8946" y="4857420"/>
            <a:ext cx="3200389" cy="7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5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8F29-4034-4D1B-AA44-52C1841D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81A95-C8E9-4E5F-B85A-2F1FAD69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000" dirty="0"/>
              <a:t>The eigenvector matrix </a:t>
            </a:r>
            <a:r>
              <a:rPr lang="en-GB" sz="2000" b="1" dirty="0"/>
              <a:t>P</a:t>
            </a:r>
            <a:r>
              <a:rPr lang="en-GB" sz="2000" dirty="0"/>
              <a:t>3 can be represented as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marL="457198" lvl="1" indent="0">
              <a:buNone/>
            </a:pPr>
            <a:endParaRPr lang="en-GB" sz="2000" dirty="0"/>
          </a:p>
          <a:p>
            <a:pPr marL="457198" lvl="1" indent="0">
              <a:buNone/>
            </a:pPr>
            <a:r>
              <a:rPr lang="en-GB" sz="2000" dirty="0"/>
              <a:t>where, </a:t>
            </a:r>
          </a:p>
          <a:p>
            <a:pPr marL="457198" lvl="1" indent="0">
              <a:buNone/>
            </a:pPr>
            <a:r>
              <a:rPr lang="en-GB" sz="2000" dirty="0"/>
              <a:t> </a:t>
            </a:r>
            <a:r>
              <a:rPr lang="en-GB" sz="2000" b="1" i="1" dirty="0"/>
              <a:t>       </a:t>
            </a:r>
            <a:r>
              <a:rPr lang="en-GB" sz="2000" dirty="0"/>
              <a:t>is the orthonormal matrix spanning </a:t>
            </a:r>
          </a:p>
          <a:p>
            <a:pPr marL="457198" lvl="1" indent="0">
              <a:buNone/>
            </a:pPr>
            <a:r>
              <a:rPr lang="en-GB" sz="2000" dirty="0"/>
              <a:t>the combined covariance matrix </a:t>
            </a:r>
          </a:p>
          <a:p>
            <a:pPr marL="457198" lvl="1" indent="0">
              <a:buNone/>
            </a:pPr>
            <a:r>
              <a:rPr lang="en-GB" sz="2000" dirty="0"/>
              <a:t>i.e. </a:t>
            </a:r>
            <a:r>
              <a:rPr lang="en-GB" sz="2000" i="1" dirty="0"/>
              <a:t>the sufficient spanning set</a:t>
            </a:r>
            <a:r>
              <a:rPr lang="en-GB" sz="2000" dirty="0"/>
              <a:t>, </a:t>
            </a:r>
          </a:p>
          <a:p>
            <a:pPr marL="457198" lvl="1" indent="0">
              <a:buNone/>
            </a:pPr>
            <a:r>
              <a:rPr lang="en-GB" sz="2000" b="1" dirty="0"/>
              <a:t>    R </a:t>
            </a:r>
            <a:r>
              <a:rPr lang="en-GB" sz="2000" dirty="0"/>
              <a:t>is a rotation matrix, and </a:t>
            </a:r>
          </a:p>
          <a:p>
            <a:pPr marL="457198" lvl="1" indent="0">
              <a:buNone/>
            </a:pPr>
            <a:r>
              <a:rPr lang="en-GB" sz="2000" i="1" dirty="0"/>
              <a:t>    h </a:t>
            </a:r>
            <a:r>
              <a:rPr lang="en-GB" sz="2000" dirty="0"/>
              <a:t>is an orthonormalization function </a:t>
            </a:r>
          </a:p>
          <a:p>
            <a:pPr marL="457198" lvl="1" indent="0">
              <a:buNone/>
            </a:pPr>
            <a:r>
              <a:rPr lang="en-GB" sz="2000" dirty="0"/>
              <a:t>followed by removal of zero vectors.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B74DE-0EC3-47BA-B95D-32B4D5AC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3140B6-E216-421F-AF31-18755726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97890"/>
            <a:ext cx="4953002" cy="559823"/>
          </a:xfrm>
          <a:prstGeom prst="rect">
            <a:avLst/>
          </a:prstGeom>
        </p:spPr>
      </p:pic>
      <p:pic>
        <p:nvPicPr>
          <p:cNvPr id="9" name="Picture 31" descr="concept_total">
            <a:extLst>
              <a:ext uri="{FF2B5EF4-FFF2-40B4-BE49-F238E27FC236}">
                <a16:creationId xmlns:a16="http://schemas.microsoft.com/office/drawing/2014/main" id="{8645B4E1-F024-43A3-8C83-72D901742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593981"/>
            <a:ext cx="3047999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616B0A-2215-4B31-A146-06DFF14EF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800" y="3110610"/>
            <a:ext cx="304600" cy="31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0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EF12-96A9-4CBA-9F23-D83424D9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CE1F-6D71-4501-BBA1-8DC9CDDF2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000" dirty="0"/>
              <a:t>Using this representation, the eigenproblem is converted into a smaller eigenproblem as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marL="457198" lvl="1" indent="0">
              <a:buNone/>
            </a:pPr>
            <a:endParaRPr lang="en-GB" sz="2000" dirty="0"/>
          </a:p>
          <a:p>
            <a:pPr lvl="1"/>
            <a:r>
              <a:rPr lang="en-GB" sz="2000" dirty="0"/>
              <a:t>By computing the </a:t>
            </a:r>
            <a:r>
              <a:rPr lang="en-GB" sz="2000" dirty="0" err="1"/>
              <a:t>eigendecomposition</a:t>
            </a:r>
            <a:r>
              <a:rPr lang="en-GB" sz="2000" dirty="0"/>
              <a:t> on the r.h.s. </a:t>
            </a:r>
            <a:r>
              <a:rPr lang="el-GR" altLang="ko-KR" sz="2000" b="1" dirty="0"/>
              <a:t>Λ</a:t>
            </a:r>
            <a:r>
              <a:rPr lang="en-GB" sz="2000" dirty="0"/>
              <a:t>3 and </a:t>
            </a:r>
            <a:r>
              <a:rPr lang="en-GB" sz="2000" b="1" dirty="0"/>
              <a:t>R </a:t>
            </a:r>
            <a:r>
              <a:rPr lang="en-GB" sz="2000" dirty="0"/>
              <a:t>are obtained as the respective eigenvalue and eigenvector matrices.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51A00-BC95-4D42-B4A4-54A00BA2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A3C339-573D-4EC7-B877-ABD40193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76" y="2316906"/>
            <a:ext cx="2369224" cy="647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F51DD-A9B7-4161-A46F-DF00E06BF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286000"/>
            <a:ext cx="3048000" cy="60243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CCDB89C-7332-42F2-8CC0-6B539B7C0880}"/>
              </a:ext>
            </a:extLst>
          </p:cNvPr>
          <p:cNvSpPr/>
          <p:nvPr/>
        </p:nvSpPr>
        <p:spPr>
          <a:xfrm>
            <a:off x="4114800" y="2469306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766A85E2-3D07-4302-BE34-2E5CEB7CD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376" y="3116387"/>
            <a:ext cx="1062037" cy="9302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9C59F48D-B761-44AC-8FF5-25D357BD3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394" y="3471889"/>
            <a:ext cx="328613" cy="300037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AutoShape 16">
            <a:extLst>
              <a:ext uri="{FF2B5EF4-FFF2-40B4-BE49-F238E27FC236}">
                <a16:creationId xmlns:a16="http://schemas.microsoft.com/office/drawing/2014/main" id="{6ADD0120-A40A-44FE-8DAC-2DE688A4A87C}"/>
              </a:ext>
            </a:extLst>
          </p:cNvPr>
          <p:cNvSpPr>
            <a:spLocks/>
          </p:cNvSpPr>
          <p:nvPr/>
        </p:nvSpPr>
        <p:spPr bwMode="auto">
          <a:xfrm>
            <a:off x="2423438" y="3116387"/>
            <a:ext cx="146050" cy="930275"/>
          </a:xfrm>
          <a:prstGeom prst="rightBrace">
            <a:avLst>
              <a:gd name="adj1" fmla="val 53080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AutoShape 17">
            <a:extLst>
              <a:ext uri="{FF2B5EF4-FFF2-40B4-BE49-F238E27FC236}">
                <a16:creationId xmlns:a16="http://schemas.microsoft.com/office/drawing/2014/main" id="{CF04B5B1-CB3C-4999-A2FA-58C21E80F41B}"/>
              </a:ext>
            </a:extLst>
          </p:cNvPr>
          <p:cNvSpPr>
            <a:spLocks/>
          </p:cNvSpPr>
          <p:nvPr/>
        </p:nvSpPr>
        <p:spPr bwMode="auto">
          <a:xfrm rot="5400000">
            <a:off x="1734464" y="3667249"/>
            <a:ext cx="133350" cy="1025525"/>
          </a:xfrm>
          <a:prstGeom prst="rightBrace">
            <a:avLst>
              <a:gd name="adj1" fmla="val 64087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13" name="Picture 18">
            <a:extLst>
              <a:ext uri="{FF2B5EF4-FFF2-40B4-BE49-F238E27FC236}">
                <a16:creationId xmlns:a16="http://schemas.microsoft.com/office/drawing/2014/main" id="{E60550FA-E391-41A7-B5AB-57D874798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6001" y="3478337"/>
            <a:ext cx="1100137" cy="2317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pic>
        <p:nvPicPr>
          <p:cNvPr id="14" name="Picture 19">
            <a:extLst>
              <a:ext uri="{FF2B5EF4-FFF2-40B4-BE49-F238E27FC236}">
                <a16:creationId xmlns:a16="http://schemas.microsoft.com/office/drawing/2014/main" id="{14D0B1D3-C836-4C99-89EB-AE910841F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8538" y="4280024"/>
            <a:ext cx="1098550" cy="2317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sp>
        <p:nvSpPr>
          <p:cNvPr id="15" name="AutoShape 20">
            <a:extLst>
              <a:ext uri="{FF2B5EF4-FFF2-40B4-BE49-F238E27FC236}">
                <a16:creationId xmlns:a16="http://schemas.microsoft.com/office/drawing/2014/main" id="{BF93AC0E-D007-4EE4-9A6F-A95D01BE2F14}"/>
              </a:ext>
            </a:extLst>
          </p:cNvPr>
          <p:cNvSpPr>
            <a:spLocks/>
          </p:cNvSpPr>
          <p:nvPr/>
        </p:nvSpPr>
        <p:spPr bwMode="auto">
          <a:xfrm>
            <a:off x="5615107" y="3471889"/>
            <a:ext cx="109537" cy="300037"/>
          </a:xfrm>
          <a:prstGeom prst="rightBrace">
            <a:avLst>
              <a:gd name="adj1" fmla="val 22826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AutoShape 21">
            <a:extLst>
              <a:ext uri="{FF2B5EF4-FFF2-40B4-BE49-F238E27FC236}">
                <a16:creationId xmlns:a16="http://schemas.microsoft.com/office/drawing/2014/main" id="{9FE5141F-2B53-41A3-B211-20C091D0E373}"/>
              </a:ext>
            </a:extLst>
          </p:cNvPr>
          <p:cNvSpPr>
            <a:spLocks/>
          </p:cNvSpPr>
          <p:nvPr/>
        </p:nvSpPr>
        <p:spPr bwMode="auto">
          <a:xfrm rot="5400000">
            <a:off x="5362695" y="3690963"/>
            <a:ext cx="100012" cy="328613"/>
          </a:xfrm>
          <a:prstGeom prst="rightBrace">
            <a:avLst>
              <a:gd name="adj1" fmla="val 27381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Line 24">
            <a:extLst>
              <a:ext uri="{FF2B5EF4-FFF2-40B4-BE49-F238E27FC236}">
                <a16:creationId xmlns:a16="http://schemas.microsoft.com/office/drawing/2014/main" id="{968DC770-18F3-43EE-A599-28226CBE0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0476" y="2883024"/>
            <a:ext cx="0" cy="5318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39B8C1A9-5B94-49FA-BF02-ED8223FAD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444" y="2906739"/>
            <a:ext cx="0" cy="698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ABB363-2862-4463-AFBA-4FEA73AE1D2D}"/>
              </a:ext>
            </a:extLst>
          </p:cNvPr>
          <p:cNvSpPr/>
          <p:nvPr/>
        </p:nvSpPr>
        <p:spPr>
          <a:xfrm>
            <a:off x="5723057" y="3435931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d</a:t>
            </a:r>
            <a:r>
              <a:rPr lang="en-GB" sz="1200" dirty="0"/>
              <a:t>1</a:t>
            </a:r>
            <a:r>
              <a:rPr lang="en-GB" i="1" dirty="0"/>
              <a:t>+d</a:t>
            </a:r>
            <a:r>
              <a:rPr lang="en-GB" sz="1200" dirty="0"/>
              <a:t>2</a:t>
            </a:r>
            <a:r>
              <a:rPr lang="en-GB" dirty="0"/>
              <a:t>+1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62496-0D60-4ED9-8D4B-EC7E5B041DE6}"/>
              </a:ext>
            </a:extLst>
          </p:cNvPr>
          <p:cNvSpPr/>
          <p:nvPr/>
        </p:nvSpPr>
        <p:spPr>
          <a:xfrm>
            <a:off x="5248394" y="388551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d</a:t>
            </a:r>
            <a:r>
              <a:rPr lang="en-GB" sz="1200" dirty="0"/>
              <a:t>1</a:t>
            </a:r>
            <a:r>
              <a:rPr lang="en-GB" i="1" dirty="0"/>
              <a:t>+d</a:t>
            </a:r>
            <a:r>
              <a:rPr lang="en-GB" sz="1200" dirty="0"/>
              <a:t>2</a:t>
            </a:r>
            <a:r>
              <a:rPr lang="en-GB" dirty="0"/>
              <a:t>+1 </a:t>
            </a:r>
          </a:p>
        </p:txBody>
      </p:sp>
    </p:spTree>
    <p:extLst>
      <p:ext uri="{BB962C8B-B14F-4D97-AF65-F5344CB8AC3E}">
        <p14:creationId xmlns:p14="http://schemas.microsoft.com/office/powerpoint/2010/main" val="164998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5A83-FEBB-47CD-8281-6E97BC18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A35F-807D-47A7-A455-EAA3B25F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000" dirty="0"/>
              <a:t>The eigenvector matrix to seek is given as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Note the </a:t>
            </a:r>
            <a:r>
              <a:rPr lang="en-GB" sz="2000" dirty="0" err="1"/>
              <a:t>eigenanalysis</a:t>
            </a:r>
            <a:r>
              <a:rPr lang="en-GB" sz="2000" dirty="0"/>
              <a:t> on the r.h.s. only takes computations 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marL="457198" lvl="1" indent="0">
              <a:buNone/>
            </a:pPr>
            <a:r>
              <a:rPr lang="en-GB" sz="2000" dirty="0"/>
              <a:t>Where</a:t>
            </a:r>
            <a:r>
              <a:rPr lang="en-GB" sz="2000" i="1" dirty="0"/>
              <a:t> d</a:t>
            </a:r>
            <a:r>
              <a:rPr lang="en-GB" sz="2000" dirty="0"/>
              <a:t>1</a:t>
            </a:r>
            <a:r>
              <a:rPr lang="en-GB" sz="2000" i="1" dirty="0"/>
              <a:t>, d</a:t>
            </a:r>
            <a:r>
              <a:rPr lang="en-GB" sz="2000" dirty="0"/>
              <a:t>2 are the number of the eigenvectors stored in </a:t>
            </a:r>
            <a:r>
              <a:rPr lang="en-GB" sz="2000" b="1" dirty="0"/>
              <a:t>P</a:t>
            </a:r>
            <a:r>
              <a:rPr lang="en-GB" sz="2000" dirty="0"/>
              <a:t>1 and </a:t>
            </a:r>
            <a:r>
              <a:rPr lang="en-GB" sz="2000" b="1" dirty="0"/>
              <a:t>P</a:t>
            </a:r>
            <a:r>
              <a:rPr lang="en-GB" sz="2000" dirty="0"/>
              <a:t>2.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The </a:t>
            </a:r>
            <a:r>
              <a:rPr lang="en-GB" sz="2000" dirty="0" err="1"/>
              <a:t>eigenanalysis</a:t>
            </a:r>
            <a:r>
              <a:rPr lang="en-GB" sz="2000" dirty="0"/>
              <a:t> in a batch mode on the </a:t>
            </a:r>
            <a:r>
              <a:rPr lang="en-GB" sz="2000" dirty="0" err="1"/>
              <a:t>l.h.s</a:t>
            </a:r>
            <a:r>
              <a:rPr lang="en-GB" sz="2000" dirty="0"/>
              <a:t>. requires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2A196-DC25-434F-BF24-70BD042B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5C665-64EB-4993-8DCF-65DDF004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839" y="1828800"/>
            <a:ext cx="1679867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9B8621-DF7A-4D67-8009-53E0EFF36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159" y="3170244"/>
            <a:ext cx="2567226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93FF7-7AE9-4286-BCBC-DC40BBDEE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066" y="5105400"/>
            <a:ext cx="2289412" cy="3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9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33213</TotalTime>
  <Words>878</Words>
  <Application>Microsoft Office PowerPoint</Application>
  <PresentationFormat>On-screen Show (4:3)</PresentationFormat>
  <Paragraphs>176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Adobe Song Std L</vt:lpstr>
      <vt:lpstr>굴림</vt:lpstr>
      <vt:lpstr>맑은 고딕</vt:lpstr>
      <vt:lpstr>Arial</vt:lpstr>
      <vt:lpstr>Calibri</vt:lpstr>
      <vt:lpstr>Cambria Math</vt:lpstr>
      <vt:lpstr>Tahoma</vt:lpstr>
      <vt:lpstr>Office Theme</vt:lpstr>
      <vt:lpstr>Merging and Splitting Eigenspace Models</vt:lpstr>
      <vt:lpstr>Dynamically updating eigenspace</vt:lpstr>
      <vt:lpstr>Incremental PCA</vt:lpstr>
      <vt:lpstr>Merging and splitting eigenspace models</vt:lpstr>
      <vt:lpstr>Eigenspace models and notations</vt:lpstr>
      <vt:lpstr>Incremental PCA</vt:lpstr>
      <vt:lpstr>Incremental PCA</vt:lpstr>
      <vt:lpstr>Incremental PCA</vt:lpstr>
      <vt:lpstr>Incremental PCA</vt:lpstr>
      <vt:lpstr>Splitting eigenspace models</vt:lpstr>
      <vt:lpstr>Splitting eigenspace models</vt:lpstr>
      <vt:lpstr>Splitting Eigenspace Models</vt:lpstr>
      <vt:lpstr>Experiments</vt:lpstr>
      <vt:lpstr>Experiments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 Face Recognition   CCA   LDA   Kernel PCA, ICA   MDS/LLE/ISOMAP/SOM</dc:title>
  <dc:creator>T-K</dc:creator>
  <cp:lastModifiedBy>Tae-Kyun Kim</cp:lastModifiedBy>
  <cp:revision>1610</cp:revision>
  <cp:lastPrinted>2016-01-15T11:56:49Z</cp:lastPrinted>
  <dcterms:created xsi:type="dcterms:W3CDTF">2006-08-16T00:00:00Z</dcterms:created>
  <dcterms:modified xsi:type="dcterms:W3CDTF">2018-10-15T22:26:32Z</dcterms:modified>
</cp:coreProperties>
</file>