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90" r:id="rId2"/>
    <p:sldId id="691" r:id="rId3"/>
    <p:sldId id="692" r:id="rId4"/>
    <p:sldId id="693" r:id="rId5"/>
    <p:sldId id="694" r:id="rId6"/>
    <p:sldId id="696" r:id="rId7"/>
    <p:sldId id="695" r:id="rId8"/>
    <p:sldId id="583" r:id="rId9"/>
    <p:sldId id="584" r:id="rId10"/>
    <p:sldId id="585" r:id="rId11"/>
    <p:sldId id="586" r:id="rId12"/>
    <p:sldId id="599" r:id="rId13"/>
    <p:sldId id="600" r:id="rId14"/>
    <p:sldId id="601" r:id="rId15"/>
    <p:sldId id="605" r:id="rId16"/>
    <p:sldId id="604" r:id="rId17"/>
    <p:sldId id="597" r:id="rId18"/>
    <p:sldId id="598" r:id="rId19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>
      <p:cViewPr varScale="1">
        <p:scale>
          <a:sx n="105" d="100"/>
          <a:sy n="105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4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8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2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3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40" y="0"/>
            <a:ext cx="3172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b.imperial.ac.u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iis.ee.ic.ac.uk/ComputerVision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www.imperial.ac.uk/people/k.mikolajczyk" TargetMode="External"/><Relationship Id="rId4" Type="http://schemas.openxmlformats.org/officeDocument/2006/relationships/hyperlink" Target="mailto:g.garcia-hernando@imperial.ac.uk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ns-classes.bu.edu/cn550/Readings/duda-etal-00.pdf" TargetMode="External"/><Relationship Id="rId2" Type="http://schemas.openxmlformats.org/officeDocument/2006/relationships/hyperlink" Target="http://citeseerx.ist.psu.edu/viewdoc/download?doi=10.1.1.320.4607&amp;rep=rep1&amp;type=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305800" cy="1470025"/>
          </a:xfrm>
        </p:spPr>
        <p:txBody>
          <a:bodyPr>
            <a:normAutofit/>
          </a:bodyPr>
          <a:lstStyle/>
          <a:p>
            <a:r>
              <a:rPr lang="en-GB" sz="3200" dirty="0"/>
              <a:t>Pattern Recognition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cap="all" dirty="0"/>
              <a:t>EE468 (EEE&amp;EIE), EE9SO29, EE9CS729</a:t>
            </a:r>
            <a:endParaRPr lang="en-GB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icl_logo_large_cr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914400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Tae-Kyun Kim</a:t>
            </a:r>
          </a:p>
          <a:p>
            <a:r>
              <a:rPr lang="en-GB" dirty="0"/>
              <a:t>Senior Lecturer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http://www.iis.ee.ic.ac.uk/ComputerVision/</a:t>
            </a:r>
          </a:p>
        </p:txBody>
      </p:sp>
    </p:spTree>
    <p:extLst>
      <p:ext uri="{BB962C8B-B14F-4D97-AF65-F5344CB8AC3E}">
        <p14:creationId xmlns:p14="http://schemas.microsoft.com/office/powerpoint/2010/main" val="224062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Statistical Pattern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key issue in all pattern recognition systems is variability.</a:t>
            </a:r>
          </a:p>
          <a:p>
            <a:pPr lvl="1"/>
            <a:r>
              <a:rPr lang="en-GB" dirty="0"/>
              <a:t>Patterns arise (often from natural sources) that contain variations.</a:t>
            </a:r>
          </a:p>
          <a:p>
            <a:pPr lvl="1"/>
            <a:r>
              <a:rPr lang="en-GB" dirty="0"/>
              <a:t>Are the variations systematic (and can be used to distinguish between classes?</a:t>
            </a:r>
          </a:p>
          <a:p>
            <a:pPr lvl="1"/>
            <a:r>
              <a:rPr lang="en-GB" dirty="0"/>
              <a:t>Or are they noise?</a:t>
            </a:r>
          </a:p>
          <a:p>
            <a:pPr lvl="1"/>
            <a:r>
              <a:rPr lang="en-GB" dirty="0"/>
              <a:t>The variability of classes can be more explicitly approached by using probabilistic generative (cf. discriminative) modelling of pattern variations.</a:t>
            </a:r>
          </a:p>
          <a:p>
            <a:endParaRPr lang="en-GB" sz="2000" dirty="0"/>
          </a:p>
          <a:p>
            <a:r>
              <a:rPr lang="en-GB" sz="2000" dirty="0"/>
              <a:t>The standard model for pattern recognition divides the problem into two parts:</a:t>
            </a:r>
          </a:p>
          <a:p>
            <a:pPr lvl="1"/>
            <a:r>
              <a:rPr lang="en-GB" sz="1801" dirty="0"/>
              <a:t>Feature extraction</a:t>
            </a:r>
          </a:p>
          <a:p>
            <a:pPr lvl="1"/>
            <a:r>
              <a:rPr lang="en-GB" sz="1801" dirty="0"/>
              <a:t>Classification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90607"/>
            <a:ext cx="8686800" cy="3124193"/>
          </a:xfrm>
        </p:spPr>
        <p:txBody>
          <a:bodyPr>
            <a:normAutofit lnSpcReduction="10000"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Initial feature extraction produces a vector of features that contain all the information for subsequent processing (such as classification).</a:t>
            </a:r>
          </a:p>
          <a:p>
            <a:pPr lvl="1"/>
            <a:r>
              <a:rPr lang="en-GB" dirty="0"/>
              <a:t>Ideally, for classification, only the features that contain discriminatory information are used.</a:t>
            </a:r>
          </a:p>
          <a:p>
            <a:pPr lvl="1"/>
            <a:r>
              <a:rPr lang="en-GB" dirty="0"/>
              <a:t>Often features to measure are determined by an “expert”, although techniques exist for choosing suitable features.</a:t>
            </a:r>
          </a:p>
          <a:p>
            <a:pPr lvl="1"/>
            <a:r>
              <a:rPr lang="en-GB" dirty="0"/>
              <a:t>The classifier processes the vector of features and chooses a particular class.</a:t>
            </a:r>
          </a:p>
          <a:p>
            <a:pPr lvl="1"/>
            <a:r>
              <a:rPr lang="en-GB" dirty="0"/>
              <a:t>Normally the classifier is “trained” using a set of data for which there are labelled pairs of feature vectors / class identifiers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1" y="4654820"/>
            <a:ext cx="2057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7430" y="4654820"/>
            <a:ext cx="20574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066801" y="503582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4114801" y="5035820"/>
            <a:ext cx="8926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64830" y="5035820"/>
            <a:ext cx="1121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1" y="4309349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/>
              <a:t>I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32515" y="4300877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6463" y="4309349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5027" y="5416820"/>
            <a:ext cx="1621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Pattern e.g. images, speech signals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5410200"/>
            <a:ext cx="1621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Feature vector e.g. principal/spectral components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6601" y="5410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Symbol e.g. object classes/categories, words</a:t>
            </a:r>
          </a:p>
        </p:txBody>
      </p:sp>
    </p:spTree>
    <p:extLst>
      <p:ext uri="{BB962C8B-B14F-4D97-AF65-F5344CB8AC3E}">
        <p14:creationId xmlns:p14="http://schemas.microsoft.com/office/powerpoint/2010/main" val="32738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Oranges and Lemons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1777630"/>
            <a:ext cx="4267200" cy="38069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3" y="1660606"/>
            <a:ext cx="4041000" cy="40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0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Oranges and Lemons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08" y="1483474"/>
            <a:ext cx="4267199" cy="4292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76400"/>
            <a:ext cx="1752600" cy="6653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03645" y="6023394"/>
            <a:ext cx="273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SSBX10"/>
              </a:rPr>
              <a:t>A two-dimensional 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16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Oranges and Lemons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676400"/>
            <a:ext cx="1752600" cy="6653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3645" y="6023394"/>
            <a:ext cx="273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SSBX10"/>
              </a:rPr>
              <a:t>A two-dimensional space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00200"/>
            <a:ext cx="4267200" cy="41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Simple models have better generalization to unseen data, complex models can be </a:t>
            </a:r>
            <a:r>
              <a:rPr lang="en-GB" dirty="0" err="1">
                <a:solidFill>
                  <a:srgbClr val="C00000"/>
                </a:solidFill>
              </a:rPr>
              <a:t>overfitted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training data.</a:t>
            </a:r>
          </a:p>
          <a:p>
            <a:pPr marL="0" lvl="1" indent="0">
              <a:buNone/>
            </a:pPr>
            <a:r>
              <a:rPr lang="en-GB" dirty="0"/>
              <a:t>Linear models, or a combined set of linear models work well in practice.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5779" r="25045" b="36425"/>
          <a:stretch/>
        </p:blipFill>
        <p:spPr>
          <a:xfrm>
            <a:off x="152401" y="3183622"/>
            <a:ext cx="4223314" cy="237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89363" y="2651893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Overfit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6000" r="25000" b="36666"/>
          <a:stretch/>
        </p:blipFill>
        <p:spPr>
          <a:xfrm>
            <a:off x="5016138" y="3183622"/>
            <a:ext cx="3962400" cy="22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647032"/>
            <a:ext cx="4343399" cy="48458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en-GB" dirty="0"/>
              <a:t>As complexity increases, the model </a:t>
            </a:r>
            <a:r>
              <a:rPr lang="en-GB" dirty="0" err="1"/>
              <a:t>overfits</a:t>
            </a:r>
            <a:r>
              <a:rPr lang="en-GB" dirty="0"/>
              <a:t> the data:</a:t>
            </a:r>
          </a:p>
          <a:p>
            <a:pPr marL="1085848" lvl="1" indent="-342900">
              <a:buFont typeface="Arial" panose="020B0604020202020204" pitchFamily="34" charset="0"/>
              <a:buChar char="•"/>
            </a:pPr>
            <a:r>
              <a:rPr lang="en-GB" dirty="0"/>
              <a:t>Training loss (classification error of training data) decreases.</a:t>
            </a:r>
          </a:p>
          <a:p>
            <a:pPr marL="1085848" lvl="1" indent="-342900">
              <a:buFont typeface="Arial" panose="020B0604020202020204" pitchFamily="34" charset="0"/>
              <a:buChar char="•"/>
            </a:pPr>
            <a:r>
              <a:rPr lang="en-GB" dirty="0"/>
              <a:t>Real loss (classification error of testing data) increases.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GB" dirty="0"/>
              <a:t>We need to penalize model complexity = to generalise.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51231" y="4667250"/>
            <a:ext cx="33596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>
            <a:off x="3815799" y="3327520"/>
            <a:ext cx="26794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65663" y="4767818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4621512" y="167478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8069554" y="2957541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Real loss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7641397" y="4021756"/>
            <a:ext cx="1192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Training loss</a:t>
            </a:r>
            <a:endParaRPr lang="en-GB" sz="1400" dirty="0"/>
          </a:p>
        </p:txBody>
      </p:sp>
      <p:sp>
        <p:nvSpPr>
          <p:cNvPr id="13" name="Freeform 12"/>
          <p:cNvSpPr/>
          <p:nvPr/>
        </p:nvSpPr>
        <p:spPr>
          <a:xfrm>
            <a:off x="5151231" y="2895600"/>
            <a:ext cx="3028950" cy="1476375"/>
          </a:xfrm>
          <a:custGeom>
            <a:avLst/>
            <a:gdLst>
              <a:gd name="connsiteX0" fmla="*/ 0 w 3028950"/>
              <a:gd name="connsiteY0" fmla="*/ 0 h 1476375"/>
              <a:gd name="connsiteX1" fmla="*/ 990600 w 3028950"/>
              <a:gd name="connsiteY1" fmla="*/ 914400 h 1476375"/>
              <a:gd name="connsiteX2" fmla="*/ 2400300 w 3028950"/>
              <a:gd name="connsiteY2" fmla="*/ 1381125 h 1476375"/>
              <a:gd name="connsiteX3" fmla="*/ 3028950 w 3028950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476375">
                <a:moveTo>
                  <a:pt x="0" y="0"/>
                </a:moveTo>
                <a:cubicBezTo>
                  <a:pt x="295275" y="342106"/>
                  <a:pt x="590550" y="684213"/>
                  <a:pt x="990600" y="914400"/>
                </a:cubicBezTo>
                <a:cubicBezTo>
                  <a:pt x="1390650" y="1144587"/>
                  <a:pt x="2060575" y="1287463"/>
                  <a:pt x="2400300" y="1381125"/>
                </a:cubicBezTo>
                <a:cubicBezTo>
                  <a:pt x="2740025" y="1474788"/>
                  <a:pt x="2884487" y="1475581"/>
                  <a:pt x="3028950" y="1476375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170281" y="2895600"/>
            <a:ext cx="3019425" cy="830881"/>
          </a:xfrm>
          <a:custGeom>
            <a:avLst/>
            <a:gdLst>
              <a:gd name="connsiteX0" fmla="*/ 0 w 3019425"/>
              <a:gd name="connsiteY0" fmla="*/ 0 h 830881"/>
              <a:gd name="connsiteX1" fmla="*/ 1438275 w 3019425"/>
              <a:gd name="connsiteY1" fmla="*/ 695325 h 830881"/>
              <a:gd name="connsiteX2" fmla="*/ 2400300 w 3019425"/>
              <a:gd name="connsiteY2" fmla="*/ 771525 h 830881"/>
              <a:gd name="connsiteX3" fmla="*/ 3019425 w 3019425"/>
              <a:gd name="connsiteY3" fmla="*/ 19050 h 83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425" h="830881">
                <a:moveTo>
                  <a:pt x="0" y="0"/>
                </a:moveTo>
                <a:cubicBezTo>
                  <a:pt x="519112" y="283369"/>
                  <a:pt x="1038225" y="566738"/>
                  <a:pt x="1438275" y="695325"/>
                </a:cubicBezTo>
                <a:cubicBezTo>
                  <a:pt x="1838325" y="823913"/>
                  <a:pt x="2136775" y="884237"/>
                  <a:pt x="2400300" y="771525"/>
                </a:cubicBezTo>
                <a:cubicBezTo>
                  <a:pt x="2663825" y="658813"/>
                  <a:pt x="3019425" y="19050"/>
                  <a:pt x="3019425" y="1905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324600" y="2036377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5610227" y="2354489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7641397" y="2354489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endParaRPr lang="en-GB" sz="1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239000" y="2420888"/>
            <a:ext cx="0" cy="2246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3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Handwritten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686800" cy="4968881"/>
          </a:xfrm>
        </p:spPr>
        <p:txBody>
          <a:bodyPr/>
          <a:lstStyle/>
          <a:p>
            <a:pPr lvl="1"/>
            <a:r>
              <a:rPr lang="en-GB" dirty="0"/>
              <a:t>Wide variability of same numeral</a:t>
            </a:r>
          </a:p>
          <a:p>
            <a:pPr lvl="1"/>
            <a:r>
              <a:rPr lang="en-GB" dirty="0"/>
              <a:t>Handcrafted rules/features result in a large number of rules and exceptions</a:t>
            </a:r>
          </a:p>
          <a:p>
            <a:pPr lvl="1"/>
            <a:r>
              <a:rPr lang="en-GB" dirty="0"/>
              <a:t>Better to learn features from a sized training/example set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56" y="2971800"/>
            <a:ext cx="7376944" cy="31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Handwritten Digit Recognition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600200"/>
            <a:ext cx="8686800" cy="4892681"/>
          </a:xfrm>
        </p:spPr>
        <p:txBody>
          <a:bodyPr/>
          <a:lstStyle/>
          <a:p>
            <a:pPr lvl="1"/>
            <a:r>
              <a:rPr lang="en-GB" sz="1801" dirty="0"/>
              <a:t>Consider an example of digit images that undergo a random displacement and rotation. </a:t>
            </a:r>
          </a:p>
          <a:p>
            <a:pPr lvl="1"/>
            <a:r>
              <a:rPr lang="en-GB" sz="1801" dirty="0"/>
              <a:t>The images have the size of 100 x 100 pixel values, but the degree of freedom of variability across images is only three: vertical, horizontal translations and rotations. </a:t>
            </a:r>
          </a:p>
          <a:p>
            <a:pPr lvl="1"/>
            <a:r>
              <a:rPr lang="en-GB" sz="1801" dirty="0"/>
              <a:t>The data points live on </a:t>
            </a:r>
            <a:r>
              <a:rPr lang="en-GB" sz="1801" i="1" dirty="0"/>
              <a:t>a feature space whose intrinsic dimensionality</a:t>
            </a:r>
            <a:r>
              <a:rPr lang="en-GB" sz="1801" dirty="0"/>
              <a:t> is three.</a:t>
            </a:r>
          </a:p>
          <a:p>
            <a:pPr lvl="1"/>
            <a:r>
              <a:rPr lang="en-GB" sz="1801" dirty="0"/>
              <a:t>The translation and rotation parameters are continuous </a:t>
            </a:r>
            <a:r>
              <a:rPr lang="en-GB" sz="1801" i="1" dirty="0"/>
              <a:t>feature variables</a:t>
            </a:r>
            <a:r>
              <a:rPr lang="en-GB" sz="1801" dirty="0"/>
              <a:t>. We only observe the image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02629"/>
            <a:ext cx="8001000" cy="14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371600"/>
            <a:ext cx="8382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876800"/>
            <a:ext cx="8382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3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Lecture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5105400" cy="4953000"/>
          </a:xfrm>
        </p:spPr>
        <p:txBody>
          <a:bodyPr>
            <a:noAutofit/>
          </a:bodyPr>
          <a:lstStyle/>
          <a:p>
            <a:r>
              <a:rPr lang="en-GB" dirty="0"/>
              <a:t>10 week lectures (in autumn term)</a:t>
            </a:r>
          </a:p>
          <a:p>
            <a:pPr lvl="1"/>
            <a:r>
              <a:rPr lang="en-GB" dirty="0"/>
              <a:t>Every Tuesday</a:t>
            </a:r>
            <a:r>
              <a:rPr lang="en-GB" b="1" dirty="0"/>
              <a:t>, </a:t>
            </a:r>
            <a:r>
              <a:rPr lang="en-GB" dirty="0"/>
              <a:t>4-6pm (2 hours)</a:t>
            </a:r>
          </a:p>
          <a:p>
            <a:pPr lvl="1"/>
            <a:r>
              <a:rPr lang="en-GB" dirty="0"/>
              <a:t>Room 509A/B EEE</a:t>
            </a:r>
          </a:p>
          <a:p>
            <a:pPr lvl="1"/>
            <a:r>
              <a:rPr lang="en-GB" dirty="0"/>
              <a:t>Python tutorial (23 Oct) : 509A/B, 305 </a:t>
            </a:r>
          </a:p>
          <a:p>
            <a:pPr marL="457198" lvl="1" indent="0">
              <a:buNone/>
            </a:pPr>
            <a:endParaRPr lang="en-GB" sz="2199" dirty="0"/>
          </a:p>
          <a:p>
            <a:r>
              <a:rPr lang="en-GB" sz="2000" dirty="0"/>
              <a:t>100% coursework</a:t>
            </a:r>
          </a:p>
          <a:p>
            <a:pPr lvl="1"/>
            <a:r>
              <a:rPr lang="en-GB" sz="1801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GB" sz="1801" dirty="0"/>
              <a:t>programming based </a:t>
            </a:r>
          </a:p>
          <a:p>
            <a:pPr lvl="2"/>
            <a:r>
              <a:rPr lang="en-GB" sz="1600" dirty="0"/>
              <a:t>(</a:t>
            </a:r>
            <a:r>
              <a:rPr lang="en-GB" dirty="0"/>
              <a:t>Python, </a:t>
            </a:r>
            <a:r>
              <a:rPr lang="en-GB" sz="1600" dirty="0" err="1"/>
              <a:t>Matlab</a:t>
            </a:r>
            <a:r>
              <a:rPr lang="en-GB" sz="1600" dirty="0"/>
              <a:t>, or other tools)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1" dirty="0"/>
              <a:t>2 </a:t>
            </a:r>
            <a:r>
              <a:rPr lang="en-GB" sz="1801" dirty="0" err="1"/>
              <a:t>courseworks</a:t>
            </a:r>
            <a:r>
              <a:rPr lang="en-GB" sz="1801" dirty="0"/>
              <a:t>, each with 50% mark </a:t>
            </a:r>
            <a:endParaRPr lang="en-GB" dirty="0"/>
          </a:p>
          <a:p>
            <a:pPr lvl="1"/>
            <a:endParaRPr lang="en-GB" dirty="0"/>
          </a:p>
          <a:p>
            <a:pPr indent="-285750"/>
            <a:r>
              <a:rPr lang="en-GB" dirty="0"/>
              <a:t>Course homepage: </a:t>
            </a:r>
          </a:p>
          <a:p>
            <a:pPr lvl="1"/>
            <a:r>
              <a:rPr lang="en-GB" dirty="0">
                <a:hlinkClick r:id="rId3"/>
              </a:rPr>
              <a:t>https://bb.imperial.ac.uk</a:t>
            </a:r>
            <a:endParaRPr lang="en-GB" dirty="0"/>
          </a:p>
          <a:p>
            <a:pPr lvl="1"/>
            <a:r>
              <a:rPr lang="en-GB" sz="1400" dirty="0"/>
              <a:t>https://intranet.ee.ic.ac.uk/electricalengineering/eecourses_t4/course_content.asp?c=EE4-68&amp;s=T4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icl_logo_large_cro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BA8A4-AE06-40C6-AB1A-0982A270E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25377"/>
              </p:ext>
            </p:extLst>
          </p:nvPr>
        </p:nvGraphicFramePr>
        <p:xfrm>
          <a:off x="6263255" y="1295401"/>
          <a:ext cx="9525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84723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 dirty="0"/>
                        <a:t>Academic Week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0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6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9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5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7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9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7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6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51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54974F-18CD-49B4-AC17-6F407893AE26}"/>
              </a:ext>
            </a:extLst>
          </p:cNvPr>
          <p:cNvSpPr txBox="1"/>
          <p:nvPr/>
        </p:nvSpPr>
        <p:spPr>
          <a:xfrm>
            <a:off x="5424670" y="2553815"/>
            <a:ext cx="67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15971-9865-4142-BD75-3737AC74B635}"/>
              </a:ext>
            </a:extLst>
          </p:cNvPr>
          <p:cNvSpPr txBox="1"/>
          <p:nvPr/>
        </p:nvSpPr>
        <p:spPr>
          <a:xfrm>
            <a:off x="5422032" y="4406091"/>
            <a:ext cx="73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6ACE1-C6D1-4AE3-AF11-4A3ACB678B07}"/>
              </a:ext>
            </a:extLst>
          </p:cNvPr>
          <p:cNvSpPr txBox="1"/>
          <p:nvPr/>
        </p:nvSpPr>
        <p:spPr>
          <a:xfrm>
            <a:off x="7086600" y="2590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(23 Oct) Computer lab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C1371-5AEC-4A90-B7FB-66CBF305A07A}"/>
              </a:ext>
            </a:extLst>
          </p:cNvPr>
          <p:cNvSpPr txBox="1"/>
          <p:nvPr/>
        </p:nvSpPr>
        <p:spPr>
          <a:xfrm>
            <a:off x="7086600" y="2209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(16 Oct) Coursework1 &amp; 2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06EE6-48D1-4662-A474-E570F74E47D1}"/>
              </a:ext>
            </a:extLst>
          </p:cNvPr>
          <p:cNvSpPr txBox="1"/>
          <p:nvPr/>
        </p:nvSpPr>
        <p:spPr>
          <a:xfrm>
            <a:off x="7109314" y="4053228"/>
            <a:ext cx="185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(20 Nov) Coursework1 deadline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59FC086-0E52-408E-AAA2-A579EF3787BC}"/>
              </a:ext>
            </a:extLst>
          </p:cNvPr>
          <p:cNvSpPr/>
          <p:nvPr/>
        </p:nvSpPr>
        <p:spPr>
          <a:xfrm>
            <a:off x="6072755" y="1828800"/>
            <a:ext cx="1143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36FE4F5-5B8E-4EFB-AA2C-2CD822E6BCA1}"/>
              </a:ext>
            </a:extLst>
          </p:cNvPr>
          <p:cNvSpPr/>
          <p:nvPr/>
        </p:nvSpPr>
        <p:spPr>
          <a:xfrm>
            <a:off x="6072460" y="3686908"/>
            <a:ext cx="1143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8EFDF-ED8F-4F90-95B1-A1AF401B88A5}"/>
              </a:ext>
            </a:extLst>
          </p:cNvPr>
          <p:cNvSpPr txBox="1"/>
          <p:nvPr/>
        </p:nvSpPr>
        <p:spPr>
          <a:xfrm>
            <a:off x="7132029" y="5209887"/>
            <a:ext cx="185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(14 Dec) Coursework2 deadline</a:t>
            </a:r>
          </a:p>
        </p:txBody>
      </p:sp>
    </p:spTree>
    <p:extLst>
      <p:ext uri="{BB962C8B-B14F-4D97-AF65-F5344CB8AC3E}">
        <p14:creationId xmlns:p14="http://schemas.microsoft.com/office/powerpoint/2010/main" val="6679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041191"/>
            <a:ext cx="8077200" cy="5273675"/>
          </a:xfrm>
        </p:spPr>
        <p:txBody>
          <a:bodyPr>
            <a:noAutofit/>
          </a:bodyPr>
          <a:lstStyle/>
          <a:p>
            <a:r>
              <a:rPr lang="en-GB" sz="1800" dirty="0"/>
              <a:t>Lecturer: Dr Tae-Kyun Kim</a:t>
            </a:r>
          </a:p>
          <a:p>
            <a:pPr lvl="1"/>
            <a:r>
              <a:rPr lang="en-GB" sz="1600" dirty="0"/>
              <a:t>Office: EEE 1017</a:t>
            </a:r>
          </a:p>
          <a:p>
            <a:pPr lvl="1"/>
            <a:r>
              <a:rPr lang="en-GB" sz="1600" dirty="0">
                <a:hlinkClick r:id="rId3"/>
              </a:rPr>
              <a:t>http://www.iis.ee.ic.ac.uk/ComputerVision/</a:t>
            </a:r>
            <a:endParaRPr lang="en-GB" sz="1600" dirty="0"/>
          </a:p>
          <a:p>
            <a:pPr lvl="1"/>
            <a:r>
              <a:rPr lang="en-GB" sz="1600" dirty="0"/>
              <a:t>Week 2-4, Week 6</a:t>
            </a:r>
          </a:p>
          <a:p>
            <a:endParaRPr lang="en-GB" sz="1800" dirty="0"/>
          </a:p>
          <a:p>
            <a:r>
              <a:rPr lang="en-GB" sz="1800" dirty="0"/>
              <a:t>GTA : Dr Guillermo Garcia-Hernando  </a:t>
            </a:r>
          </a:p>
          <a:p>
            <a:pPr lvl="1"/>
            <a:r>
              <a:rPr lang="en-US" sz="1600" dirty="0"/>
              <a:t>Email: </a:t>
            </a:r>
            <a:r>
              <a:rPr lang="en-GB" sz="1600" dirty="0">
                <a:hlinkClick r:id="rId4"/>
              </a:rPr>
              <a:t>g.garcia-hernando@imperial.ac.uk</a:t>
            </a:r>
            <a:endParaRPr lang="en-GB" sz="1600" dirty="0"/>
          </a:p>
          <a:p>
            <a:pPr lvl="1"/>
            <a:r>
              <a:rPr lang="en-GB" sz="1600" dirty="0"/>
              <a:t>Office: EEE 1008d</a:t>
            </a:r>
          </a:p>
          <a:p>
            <a:pPr lvl="1"/>
            <a:r>
              <a:rPr lang="en-GB" sz="1600" dirty="0">
                <a:hlinkClick r:id="rId3"/>
              </a:rPr>
              <a:t>http://www.iis.ee.ic.ac.uk/ComputerVision/</a:t>
            </a:r>
            <a:endParaRPr lang="en-GB" sz="1600" dirty="0"/>
          </a:p>
          <a:p>
            <a:pPr lvl="1"/>
            <a:r>
              <a:rPr lang="en-GB" sz="1600" dirty="0"/>
              <a:t>Computer lab in Week 5</a:t>
            </a:r>
          </a:p>
          <a:p>
            <a:pPr marL="457198" lvl="1" indent="0">
              <a:buNone/>
            </a:pPr>
            <a:endParaRPr lang="en-GB" sz="1600" dirty="0"/>
          </a:p>
          <a:p>
            <a:r>
              <a:rPr lang="en-GB" sz="1800" dirty="0"/>
              <a:t>Lecturer: Dr Krystian Mikolajczyk</a:t>
            </a:r>
          </a:p>
          <a:p>
            <a:pPr lvl="1"/>
            <a:r>
              <a:rPr lang="en-GB" sz="1600" dirty="0"/>
              <a:t>Office: EEE 1015</a:t>
            </a:r>
          </a:p>
          <a:p>
            <a:pPr lvl="1"/>
            <a:r>
              <a:rPr lang="en-GB" sz="1600" dirty="0">
                <a:hlinkClick r:id="rId5"/>
              </a:rPr>
              <a:t>http://www.imperial.ac.uk/people/k.mikolajczyk</a:t>
            </a:r>
            <a:endParaRPr lang="en-GB" sz="1600" dirty="0"/>
          </a:p>
          <a:p>
            <a:pPr lvl="1"/>
            <a:r>
              <a:rPr lang="en-GB" sz="1600" dirty="0"/>
              <a:t>Week 7-11</a:t>
            </a:r>
          </a:p>
          <a:p>
            <a:pPr marL="457198" lvl="1" indent="0">
              <a:buNone/>
            </a:pPr>
            <a:endParaRPr lang="en-GB" sz="1600" dirty="0"/>
          </a:p>
          <a:p>
            <a:endParaRPr lang="en-US" sz="1800" dirty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icl_logo_large_cro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  <p:pic>
        <p:nvPicPr>
          <p:cNvPr id="15" name="Picture 14" descr="http://www.iis.ee.ic.ac.uk/icvl/images/etc/kim.bmp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64584"/>
            <a:ext cx="1016004" cy="118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iis.ee.ic.ac.uk/icvl/images/people/guillermo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45" y="2514415"/>
            <a:ext cx="1039711" cy="12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58" name="Picture 2" descr="k.mikolajczy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4" y="4191000"/>
            <a:ext cx="101917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Lecture Schedules</a:t>
            </a:r>
          </a:p>
        </p:txBody>
      </p:sp>
    </p:spTree>
    <p:extLst>
      <p:ext uri="{BB962C8B-B14F-4D97-AF65-F5344CB8AC3E}">
        <p14:creationId xmlns:p14="http://schemas.microsoft.com/office/powerpoint/2010/main" val="332038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Course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This course aims to introduce the concepts, basic formulations and applications of pattern recognition. </a:t>
            </a:r>
          </a:p>
          <a:p>
            <a:pPr lvl="1"/>
            <a:r>
              <a:rPr lang="en-GB" dirty="0"/>
              <a:t>This module is a prerequisite of: Selected Topics for Computer Vision EE462/EE9SO25/EE9CS728 (spring term). </a:t>
            </a:r>
            <a:endParaRPr lang="en-GB" sz="2201" dirty="0"/>
          </a:p>
          <a:p>
            <a:pPr lvl="1"/>
            <a:endParaRPr lang="en-GB" sz="2201" dirty="0"/>
          </a:p>
          <a:p>
            <a:pPr lvl="1"/>
            <a:r>
              <a:rPr lang="en-GB" dirty="0"/>
              <a:t>The module studies, given feature representation in a vector form, the concept of machine perception and decision surfaces, and metrics/distances, model fitting, as basic tools to process and classify data.</a:t>
            </a:r>
          </a:p>
          <a:p>
            <a:pPr lvl="1"/>
            <a:r>
              <a:rPr lang="en-GB" dirty="0"/>
              <a:t>Deep Convolutional Neural Network is taught as the-state-of-the-art PR method.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learnt topics are illustrated with few applications: face recognition, or machine learning repository data, handwritten digit recognition, etc.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 descr="icl_logo_large_cr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GB" dirty="0"/>
              <a:t>Syllabuses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339" y="990600"/>
            <a:ext cx="8298061" cy="5273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Topics</a:t>
            </a:r>
          </a:p>
          <a:p>
            <a:pPr marL="0" indent="0">
              <a:buNone/>
            </a:pP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0" dirty="0"/>
              <a:t>Machine perception, Feature extraction, Subspace learning, PCA (Eigenface), NN classification</a:t>
            </a: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0" dirty="0"/>
              <a:t>Linear discriminant functions, Discriminant analysis (</a:t>
            </a:r>
            <a:r>
              <a:rPr lang="en-GB" sz="1600" dirty="0" err="1"/>
              <a:t>Fisherface</a:t>
            </a:r>
            <a:r>
              <a:rPr lang="en-GB" sz="1600" dirty="0"/>
              <a:t>), Bayes decision theory</a:t>
            </a:r>
          </a:p>
          <a:p>
            <a:pPr lvl="1">
              <a:lnSpc>
                <a:spcPct val="115000"/>
              </a:lnSpc>
            </a:pPr>
            <a:r>
              <a:rPr lang="en-GB" sz="1600" dirty="0"/>
              <a:t>Decision hyperplane, Maximum margin, Linear classifier, Kernel trick, Nonlinear classifier</a:t>
            </a: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0" dirty="0"/>
              <a:t>Bagging and boosting, Ensemble Learning, Committee Machine, Random Sampling LDA for Face Recognition </a:t>
            </a: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1" dirty="0"/>
              <a:t>Metrics/distances: </a:t>
            </a:r>
            <a:r>
              <a:rPr lang="en-GB" sz="1601" dirty="0" err="1"/>
              <a:t>Mahalanobis</a:t>
            </a:r>
            <a:r>
              <a:rPr lang="en-GB" sz="1601" dirty="0"/>
              <a:t>, Template matching, Hough transform, RANSAC, Clustering algorithms, </a:t>
            </a:r>
            <a:r>
              <a:rPr lang="en-GB" sz="1601" dirty="0" err="1"/>
              <a:t>Kmeans</a:t>
            </a:r>
            <a:r>
              <a:rPr lang="en-GB" sz="1601" dirty="0"/>
              <a:t>, Agglomerative, EM, </a:t>
            </a:r>
            <a:r>
              <a:rPr lang="en-GB" sz="1601" dirty="0" err="1"/>
              <a:t>Meanshift</a:t>
            </a: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1" dirty="0"/>
              <a:t>Deep neural networks: Perceptron concept, widely used DL architectures: RNN, LSTM, CNN, their component layers, parameters and optimisation by backpropagation.</a:t>
            </a:r>
          </a:p>
          <a:p>
            <a:pPr lvl="1">
              <a:lnSpc>
                <a:spcPct val="115000"/>
              </a:lnSpc>
            </a:pP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1" dirty="0"/>
              <a:t>Practical sessions: Pattern recognition using Face dataset or ML repository (by </a:t>
            </a:r>
            <a:r>
              <a:rPr lang="en-GB" sz="1600" dirty="0"/>
              <a:t>Python, </a:t>
            </a:r>
            <a:r>
              <a:rPr lang="en-GB" sz="1601" dirty="0" err="1"/>
              <a:t>Matlab</a:t>
            </a:r>
            <a:r>
              <a:rPr lang="en-GB" sz="1601" dirty="0"/>
              <a:t> and/or other tools)</a:t>
            </a:r>
            <a:endParaRPr lang="en-GB" sz="1600" dirty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icl_logo_large_cr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6D86B-EA81-4BBC-8A3B-6EC69F0D4E87}"/>
              </a:ext>
            </a:extLst>
          </p:cNvPr>
          <p:cNvSpPr txBox="1"/>
          <p:nvPr/>
        </p:nvSpPr>
        <p:spPr>
          <a:xfrm>
            <a:off x="266315" y="2513945"/>
            <a:ext cx="67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06583-6C64-4B04-BB56-F049C200221F}"/>
              </a:ext>
            </a:extLst>
          </p:cNvPr>
          <p:cNvSpPr txBox="1"/>
          <p:nvPr/>
        </p:nvSpPr>
        <p:spPr>
          <a:xfrm>
            <a:off x="208607" y="4615600"/>
            <a:ext cx="73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II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0767F21-EE50-431B-84F3-2AF9C73EF074}"/>
              </a:ext>
            </a:extLst>
          </p:cNvPr>
          <p:cNvSpPr/>
          <p:nvPr/>
        </p:nvSpPr>
        <p:spPr>
          <a:xfrm>
            <a:off x="914400" y="1788930"/>
            <a:ext cx="114300" cy="2173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60B39B9-31D6-4583-91FF-515D642B2D50}"/>
              </a:ext>
            </a:extLst>
          </p:cNvPr>
          <p:cNvSpPr/>
          <p:nvPr/>
        </p:nvSpPr>
        <p:spPr>
          <a:xfrm>
            <a:off x="911214" y="4114794"/>
            <a:ext cx="114300" cy="1370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3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45EC-EE06-4F02-AC4F-2D871EC8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25B8-D8B6-48E8-AD58-93AE7BFB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19206"/>
            <a:ext cx="8001001" cy="5273675"/>
          </a:xfrm>
        </p:spPr>
        <p:txBody>
          <a:bodyPr>
            <a:normAutofit/>
          </a:bodyPr>
          <a:lstStyle/>
          <a:p>
            <a:pPr lvl="1"/>
            <a:r>
              <a:rPr lang="en-GB" sz="2000" dirty="0"/>
              <a:t>Week2: </a:t>
            </a:r>
          </a:p>
          <a:p>
            <a:pPr lvl="2"/>
            <a:r>
              <a:rPr lang="en-GB" sz="1600" dirty="0"/>
              <a:t>Intro, Face recognition by subspace learning</a:t>
            </a:r>
          </a:p>
          <a:p>
            <a:pPr lvl="1"/>
            <a:r>
              <a:rPr lang="en-GB" sz="2000" dirty="0"/>
              <a:t>Week3: </a:t>
            </a:r>
          </a:p>
          <a:p>
            <a:pPr lvl="2"/>
            <a:r>
              <a:rPr lang="en-GB" sz="1600" dirty="0"/>
              <a:t>Optimisation and PCA in theory, Merging and splitting </a:t>
            </a:r>
            <a:r>
              <a:rPr lang="en-GB" sz="1600" dirty="0" err="1"/>
              <a:t>eigenmodels</a:t>
            </a:r>
            <a:r>
              <a:rPr lang="en-GB" sz="1600" dirty="0"/>
              <a:t> </a:t>
            </a:r>
          </a:p>
          <a:p>
            <a:pPr lvl="1"/>
            <a:r>
              <a:rPr lang="en-GB" sz="2000" dirty="0"/>
              <a:t>Coursework 1 out</a:t>
            </a:r>
          </a:p>
          <a:p>
            <a:pPr lvl="1"/>
            <a:r>
              <a:rPr lang="en-GB" sz="2000" dirty="0"/>
              <a:t>Week4: </a:t>
            </a:r>
          </a:p>
          <a:p>
            <a:pPr lvl="2"/>
            <a:r>
              <a:rPr lang="en-GB" sz="1600" dirty="0"/>
              <a:t>Python tutorial</a:t>
            </a:r>
          </a:p>
          <a:p>
            <a:pPr lvl="1"/>
            <a:r>
              <a:rPr lang="en-GB" sz="2000" dirty="0"/>
              <a:t>Week5: </a:t>
            </a:r>
          </a:p>
          <a:p>
            <a:pPr lvl="2"/>
            <a:r>
              <a:rPr lang="en-GB" sz="1600" dirty="0"/>
              <a:t>Discriminant analysis, </a:t>
            </a:r>
            <a:r>
              <a:rPr lang="en-GB" sz="1600" dirty="0" err="1"/>
              <a:t>Fisherface</a:t>
            </a:r>
            <a:r>
              <a:rPr lang="en-GB" sz="1600" dirty="0"/>
              <a:t>, LDA ensembles </a:t>
            </a:r>
          </a:p>
          <a:p>
            <a:pPr lvl="1"/>
            <a:r>
              <a:rPr lang="en-GB" sz="2000" dirty="0"/>
              <a:t>Week6: </a:t>
            </a:r>
          </a:p>
          <a:p>
            <a:pPr lvl="2"/>
            <a:r>
              <a:rPr lang="en-GB" sz="1600" dirty="0"/>
              <a:t>Kernel machine, Maximum margin classifier, for 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10EBD-3FFA-4AB0-AD30-D49A9DB9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dirty="0"/>
              <a:t>The module is coursework-based and the coursework requires computer programming. </a:t>
            </a:r>
          </a:p>
          <a:p>
            <a:r>
              <a:rPr lang="en-US" sz="2200" dirty="0"/>
              <a:t>The lecture requires </a:t>
            </a:r>
            <a:r>
              <a:rPr lang="en-GB" sz="2200" dirty="0"/>
              <a:t>background on:</a:t>
            </a:r>
          </a:p>
          <a:p>
            <a:pPr lvl="1"/>
            <a:r>
              <a:rPr lang="en-GB" sz="1900" dirty="0"/>
              <a:t>Linear algebra (EE310)</a:t>
            </a:r>
          </a:p>
          <a:p>
            <a:pPr lvl="2"/>
            <a:r>
              <a:rPr lang="en-GB" sz="1700" dirty="0"/>
              <a:t>Orthogonal/orthonormal vectors</a:t>
            </a:r>
          </a:p>
          <a:p>
            <a:pPr lvl="2"/>
            <a:r>
              <a:rPr lang="en-GB" sz="1700" dirty="0"/>
              <a:t>Basis vectors/Subspaces</a:t>
            </a:r>
          </a:p>
          <a:p>
            <a:pPr lvl="1"/>
            <a:r>
              <a:rPr lang="en-GB" sz="1900" dirty="0"/>
              <a:t>Optimisation (EE429)</a:t>
            </a:r>
          </a:p>
          <a:p>
            <a:pPr lvl="2"/>
            <a:r>
              <a:rPr lang="en-US" altLang="zh-CN" sz="1700" dirty="0"/>
              <a:t>Gradient method</a:t>
            </a:r>
          </a:p>
          <a:p>
            <a:pPr lvl="2"/>
            <a:r>
              <a:rPr lang="en-US" altLang="zh-CN" sz="1700" dirty="0"/>
              <a:t>Lagrange multipliers</a:t>
            </a:r>
          </a:p>
          <a:p>
            <a:pPr lvl="1"/>
            <a:r>
              <a:rPr lang="en-US" altLang="zh-CN" sz="1900" dirty="0"/>
              <a:t>Matrix and vector derivatives</a:t>
            </a:r>
          </a:p>
          <a:p>
            <a:pPr indent="-228600"/>
            <a:r>
              <a:rPr lang="en-GB" sz="1500" dirty="0"/>
              <a:t>*Appendix A: Mathematical Foundations, </a:t>
            </a:r>
            <a:r>
              <a:rPr lang="en-GB" sz="1500" dirty="0" err="1"/>
              <a:t>R.Duda</a:t>
            </a:r>
            <a:r>
              <a:rPr lang="en-GB" sz="1500" dirty="0"/>
              <a:t>, </a:t>
            </a:r>
            <a:r>
              <a:rPr lang="en-GB" sz="1500" dirty="0" err="1"/>
              <a:t>P.Hart</a:t>
            </a:r>
            <a:r>
              <a:rPr lang="en-GB" sz="1500" dirty="0"/>
              <a:t>, </a:t>
            </a:r>
            <a:r>
              <a:rPr lang="en-GB" sz="1500" dirty="0" err="1"/>
              <a:t>D.Stork</a:t>
            </a:r>
            <a:r>
              <a:rPr lang="en-GB" sz="1500" dirty="0"/>
              <a:t>, Pattern </a:t>
            </a:r>
            <a:r>
              <a:rPr lang="en-GB" sz="1500" dirty="0" err="1"/>
              <a:t>Classifcation</a:t>
            </a:r>
            <a:r>
              <a:rPr lang="en-GB" sz="1500" dirty="0"/>
              <a:t> (Second Edition), JOHN WILEY &amp; SONS, Inc. 2001.</a:t>
            </a:r>
          </a:p>
          <a:p>
            <a:pPr indent="-228600"/>
            <a:r>
              <a:rPr lang="en-GB" sz="1100" dirty="0">
                <a:hlinkClick r:id="rId2"/>
              </a:rPr>
              <a:t>http://citeseerx.ist.psu.edu/viewdoc/download?doi=10.1.1.320.4607&amp;rep=rep1&amp;type=pdf</a:t>
            </a:r>
            <a:endParaRPr lang="en-GB" sz="1100" dirty="0"/>
          </a:p>
          <a:p>
            <a:pPr indent="-228600"/>
            <a:r>
              <a:rPr lang="en-GB" sz="1100" dirty="0">
                <a:hlinkClick r:id="rId3"/>
              </a:rPr>
              <a:t>http://cns-classes.bu.edu/cn550/Readings/duda-etal-00.pdf</a:t>
            </a:r>
            <a:endParaRPr lang="en-US" dirty="0"/>
          </a:p>
          <a:p>
            <a:r>
              <a:rPr lang="en-US" sz="2200" dirty="0"/>
              <a:t>This module </a:t>
            </a:r>
            <a:r>
              <a:rPr lang="en-GB" sz="2200" dirty="0"/>
              <a:t>is related to</a:t>
            </a:r>
          </a:p>
          <a:p>
            <a:pPr lvl="1"/>
            <a:r>
              <a:rPr lang="en-GB" sz="1900" dirty="0"/>
              <a:t>EEE courses: </a:t>
            </a:r>
            <a:r>
              <a:rPr lang="en-GB" sz="2000" dirty="0"/>
              <a:t>EE462 </a:t>
            </a:r>
            <a:r>
              <a:rPr lang="en-GB" sz="1900" dirty="0"/>
              <a:t>Selected Topics for Computer Vision, Intro to Machine Learning (note: some topical overlaps in kernel machine, ensemble learning)</a:t>
            </a:r>
          </a:p>
          <a:p>
            <a:pPr lvl="1"/>
            <a:r>
              <a:rPr lang="en-GB" sz="1900" dirty="0"/>
              <a:t>Computing courses: 316 Computer Vision, 395 Machine Learning, 333 Robotics, 495 Advanced Statistical Machine Learning and Pattern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Pattern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39624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98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9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95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92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9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89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8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86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Tae-Kyun Kim</a:t>
            </a:r>
          </a:p>
          <a:p>
            <a:r>
              <a:rPr lang="en-GB" dirty="0"/>
              <a:t>Senior Lecturer</a:t>
            </a:r>
          </a:p>
          <a:p>
            <a:r>
              <a:rPr lang="en-GB" sz="1999" dirty="0"/>
              <a:t>http://www.iis.ee.ic.ac.uk/ComputerVision/</a:t>
            </a:r>
          </a:p>
        </p:txBody>
      </p:sp>
    </p:spTree>
    <p:extLst>
      <p:ext uri="{BB962C8B-B14F-4D97-AF65-F5344CB8AC3E}">
        <p14:creationId xmlns:p14="http://schemas.microsoft.com/office/powerpoint/2010/main" val="242052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Statistical Pattern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What is a Pattern?</a:t>
            </a:r>
          </a:p>
          <a:p>
            <a:pPr lvl="1"/>
            <a:r>
              <a:rPr lang="en-GB" dirty="0"/>
              <a:t>A </a:t>
            </a:r>
            <a:r>
              <a:rPr lang="en-GB" b="1" dirty="0"/>
              <a:t>pattern</a:t>
            </a:r>
            <a:r>
              <a:rPr lang="en-GB" dirty="0"/>
              <a:t>, apart from the term's use to mean "Template", is a discernible regularity in the world or in a manmade design. As such, the elements of a pattern repeat in a predictable manner.</a:t>
            </a:r>
          </a:p>
          <a:p>
            <a:pPr lvl="1"/>
            <a:r>
              <a:rPr lang="en-GB" dirty="0"/>
              <a:t>A pattern is an abstract object, such as a set of measurements describing a physical object.</a:t>
            </a:r>
          </a:p>
          <a:p>
            <a:pPr lvl="1"/>
            <a:r>
              <a:rPr lang="en-GB" dirty="0"/>
              <a:t>These patterns can represent many different types of object (speech/image/text etc).</a:t>
            </a:r>
          </a:p>
          <a:p>
            <a:pPr lvl="1"/>
            <a:endParaRPr lang="en-GB" dirty="0"/>
          </a:p>
          <a:p>
            <a:r>
              <a:rPr lang="en-GB" sz="2000" dirty="0"/>
              <a:t>The main area of Statistical Pattern Processing discussed in this course is </a:t>
            </a:r>
            <a:r>
              <a:rPr lang="en-GB" sz="2000" b="1" dirty="0"/>
              <a:t>classification </a:t>
            </a:r>
            <a:r>
              <a:rPr lang="en-GB" sz="2000" dirty="0"/>
              <a:t>of patterns into different classes.</a:t>
            </a:r>
          </a:p>
          <a:p>
            <a:pPr lvl="1"/>
            <a:r>
              <a:rPr lang="en-GB" dirty="0"/>
              <a:t>Concepts, Theory, Algorithms, Systems to put Patterns into Categories</a:t>
            </a:r>
          </a:p>
          <a:p>
            <a:pPr lvl="1"/>
            <a:r>
              <a:rPr lang="en-GB" dirty="0"/>
              <a:t>Classification of High-dimensional, Complex, or Noisy Data</a:t>
            </a:r>
          </a:p>
          <a:p>
            <a:pPr lvl="1"/>
            <a:r>
              <a:rPr lang="en-GB" dirty="0"/>
              <a:t>Relate Perceived Pattern to Previously Perceived Patterns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21241</TotalTime>
  <Words>938</Words>
  <Application>Microsoft Office PowerPoint</Application>
  <PresentationFormat>On-screen Show (4:3)</PresentationFormat>
  <Paragraphs>193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CMSSBX10</vt:lpstr>
      <vt:lpstr>宋体</vt:lpstr>
      <vt:lpstr>Arial</vt:lpstr>
      <vt:lpstr>Calibri</vt:lpstr>
      <vt:lpstr>Office Theme</vt:lpstr>
      <vt:lpstr>Pattern Recognition EE468 (EEE&amp;EIE), EE9SO29, EE9CS729</vt:lpstr>
      <vt:lpstr>Lecture Schedules</vt:lpstr>
      <vt:lpstr>Lecture Schedules</vt:lpstr>
      <vt:lpstr>Course Aims</vt:lpstr>
      <vt:lpstr>Lecture Syllabuses</vt:lpstr>
      <vt:lpstr>Schedules</vt:lpstr>
      <vt:lpstr>Backgrounds</vt:lpstr>
      <vt:lpstr>Introduction to Pattern Recognition</vt:lpstr>
      <vt:lpstr>What is Statistical Pattern Processing</vt:lpstr>
      <vt:lpstr>What is Statistical Pattern Processing</vt:lpstr>
      <vt:lpstr>Basic Model</vt:lpstr>
      <vt:lpstr>Example Problem: Oranges and Lemons</vt:lpstr>
      <vt:lpstr>Example Problem: Oranges and Lemons</vt:lpstr>
      <vt:lpstr>Example Problem: Oranges and Lemons</vt:lpstr>
      <vt:lpstr>Generalization</vt:lpstr>
      <vt:lpstr>Overfitting</vt:lpstr>
      <vt:lpstr> Example Problem: Handwritten Digit Recognition</vt:lpstr>
      <vt:lpstr> Example Problem: Handwritten Digit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1731</cp:revision>
  <cp:lastPrinted>2016-01-15T11:56:49Z</cp:lastPrinted>
  <dcterms:created xsi:type="dcterms:W3CDTF">2006-08-16T00:00:00Z</dcterms:created>
  <dcterms:modified xsi:type="dcterms:W3CDTF">2018-10-09T10:24:56Z</dcterms:modified>
</cp:coreProperties>
</file>