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43" r:id="rId3"/>
    <p:sldId id="549" r:id="rId4"/>
    <p:sldId id="545" r:id="rId5"/>
    <p:sldId id="548" r:id="rId6"/>
    <p:sldId id="546" r:id="rId7"/>
    <p:sldId id="547" r:id="rId8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10" autoAdjust="0"/>
    <p:restoredTop sz="96000" autoAdjust="0"/>
  </p:normalViewPr>
  <p:slideViewPr>
    <p:cSldViewPr>
      <p:cViewPr varScale="1">
        <p:scale>
          <a:sx n="89" d="100"/>
          <a:sy n="89" d="100"/>
        </p:scale>
        <p:origin x="102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05/11/2018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0A091-A87D-46FA-AA3D-87270E87676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8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00E0-6DDE-4E6D-89FD-2B3358C5A698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600200"/>
            <a:ext cx="8229600" cy="181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2800" dirty="0">
                <a:solidFill>
                  <a:srgbClr val="C00000"/>
                </a:solidFill>
              </a:rPr>
              <a:t>Random Sampling LDA for Face Recognition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3" y="4267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Tae-Kyun Kim</a:t>
            </a:r>
          </a:p>
          <a:p>
            <a:r>
              <a:rPr lang="en-GB" sz="2400" dirty="0"/>
              <a:t>Senior Lecturer</a:t>
            </a:r>
            <a:endParaRPr lang="en-GB" dirty="0"/>
          </a:p>
          <a:p>
            <a:r>
              <a:rPr lang="en-GB" sz="2400" dirty="0"/>
              <a:t>https://labicvl.github.io/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AFD69-2B4E-46E3-AF4D-61BB5FBA88E1}"/>
              </a:ext>
            </a:extLst>
          </p:cNvPr>
          <p:cNvSpPr/>
          <p:nvPr/>
        </p:nvSpPr>
        <p:spPr>
          <a:xfrm>
            <a:off x="204786" y="62620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X. Wang and X. Tang, Random Sampling for Subspace Face Recognition, IJCV, 70(1), 91–104, 2006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26">
            <a:extLst>
              <a:ext uri="{FF2B5EF4-FFF2-40B4-BE49-F238E27FC236}">
                <a16:creationId xmlns:a16="http://schemas.microsoft.com/office/drawing/2014/main" id="{3BE084FD-222D-480E-9558-F8D28420ACB3}"/>
              </a:ext>
            </a:extLst>
          </p:cNvPr>
          <p:cNvSpPr/>
          <p:nvPr/>
        </p:nvSpPr>
        <p:spPr>
          <a:xfrm>
            <a:off x="2692966" y="1537378"/>
            <a:ext cx="1207447" cy="30703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base model for ensemble learning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attainable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  <a:blipFill>
                <a:blip r:embed="rId2"/>
                <a:stretch>
                  <a:fillRect l="-1351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543483" y="5011117"/>
            <a:ext cx="1449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SVM is a global optimiser?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56170" y="4985962"/>
            <a:ext cx="14590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PCA helps the computational complexity of SVM, but accuracy?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000684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44512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575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990582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>
          <a:xfrm>
            <a:off x="533398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86825" y="1993512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25" y="3262528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0582" y="29057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132706" y="14286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76534" y="1148104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597" y="4705316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122604" y="4548396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>
          <a:xfrm>
            <a:off x="1665419" y="1750391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718846" y="2004194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8846" y="3273211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122604" y="2916387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67341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11169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0232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57239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2800054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853481" y="2628020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53481" y="3389430"/>
            <a:ext cx="852189" cy="816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267341" y="3085832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868425" y="1993512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53770" y="2451324"/>
            <a:ext cx="0" cy="17669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64894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208721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7784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5354791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4897607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951034" y="1924951"/>
            <a:ext cx="852189" cy="2255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517931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361759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60822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6507829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>
          <a:xfrm>
            <a:off x="6050645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104071" y="1968515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4071" y="323753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507829" y="288070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662124" y="136991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505952" y="106680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05015" y="464662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652022" y="448970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ounded Rectangle 57"/>
          <p:cNvSpPr/>
          <p:nvPr/>
        </p:nvSpPr>
        <p:spPr>
          <a:xfrm>
            <a:off x="7194838" y="169170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7248265" y="1945506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48265" y="321452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7652022" y="285769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06119" y="5009095"/>
            <a:ext cx="16854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Two discriminative parts in a sequence?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0977" y="5016401"/>
            <a:ext cx="1349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More discriminative than PCA</a:t>
            </a:r>
          </a:p>
        </p:txBody>
      </p:sp>
    </p:spTree>
    <p:extLst>
      <p:ext uri="{BB962C8B-B14F-4D97-AF65-F5344CB8AC3E}">
        <p14:creationId xmlns:p14="http://schemas.microsoft.com/office/powerpoint/2010/main" val="37560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B209-13E6-47C9-86CA-6BFE1D0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sampling on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BCD6E-079F-48C4-839B-9D7AF8858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sz="1900" dirty="0"/>
                  <a:t>In bagging, random bootstrap replicates are generated by sampling the training set, so each replicate has a smaller number of (unique) training samples. </a:t>
                </a:r>
              </a:p>
              <a:p>
                <a:pPr lvl="1"/>
                <a:r>
                  <a:rPr lang="en-GB" sz="1900" dirty="0"/>
                  <a:t>We ﬁrst project the high dimensional image data to the N−1 dimension PCA subspace. For N training samples, there are at most N−1 eigenvectors with nonzero eigenvalues. </a:t>
                </a:r>
              </a:p>
              <a:p>
                <a:endParaRPr lang="en-GB" sz="1800" dirty="0"/>
              </a:p>
              <a:p>
                <a:pPr lvl="1"/>
                <a:r>
                  <a:rPr lang="en-GB" dirty="0"/>
                  <a:t>(1) Apply PCA to the face training set with N samples for c classes. </a:t>
                </a:r>
              </a:p>
              <a:p>
                <a:pPr marL="457198" lvl="1" indent="0">
                  <a:buNone/>
                </a:pPr>
                <a:r>
                  <a:rPr lang="en-GB" dirty="0"/>
                  <a:t>	Project all the face data to the N−1 eigenfaces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(2) Generate </a:t>
                </a:r>
                <a:r>
                  <a:rPr lang="en-GB" i="1" dirty="0"/>
                  <a:t>T</a:t>
                </a:r>
                <a:r>
                  <a:rPr lang="en-GB" dirty="0"/>
                  <a:t> bootstrap replicates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GB" dirty="0"/>
                  <a:t>. </a:t>
                </a:r>
              </a:p>
              <a:p>
                <a:pPr marL="457198" lvl="1" indent="0">
                  <a:buNone/>
                </a:pPr>
                <a:r>
                  <a:rPr lang="en-GB" dirty="0"/>
                  <a:t>	Each replicate contains the training images of c1 individuals randomly selected from the c classes, or a random subset of images for each of the c classes.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(3) Construct a PCA-LDA classiﬁer from each replicate and combine the multiple classiﬁers using a fusion rule.</a:t>
                </a:r>
              </a:p>
              <a:p>
                <a:pPr marL="457198" lvl="1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	</a:t>
                </a:r>
                <a:r>
                  <a:rPr lang="en-GB" dirty="0" err="1">
                    <a:solidFill>
                      <a:srgbClr val="C00000"/>
                    </a:solidFill>
                  </a:rPr>
                  <a:t>Mpca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and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 err="1">
                    <a:solidFill>
                      <a:srgbClr val="C00000"/>
                    </a:solidFill>
                  </a:rPr>
                  <a:t>Mlda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need to be chosen.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BCD6E-079F-48C4-839B-9D7AF8858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F350-54CB-4ED8-B5CD-99C74D9E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807-A909-4FE0-BB0E-7AA45FC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in feature space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A0CF-1E5A-4938-8242-2244D6CF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494108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We ﬁrst project the high dimensional image data to the N−1 dimension PCA subspace before random sampling. 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Fisherface</a:t>
            </a:r>
            <a:r>
              <a:rPr lang="fr-FR" dirty="0"/>
              <a:t>, </a:t>
            </a:r>
            <a:r>
              <a:rPr lang="fr-FR" dirty="0" err="1"/>
              <a:t>overﬁtting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training set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relatively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the high </a:t>
            </a:r>
            <a:r>
              <a:rPr lang="fr-FR" dirty="0" err="1"/>
              <a:t>dimensionality</a:t>
            </a:r>
            <a:r>
              <a:rPr lang="fr-FR" dirty="0"/>
              <a:t> of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construct</a:t>
            </a:r>
            <a:r>
              <a:rPr lang="fr-FR" dirty="0"/>
              <a:t> a stable LDA </a:t>
            </a:r>
            <a:r>
              <a:rPr lang="fr-FR" dirty="0" err="1"/>
              <a:t>classiﬁer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sample</a:t>
            </a:r>
            <a:r>
              <a:rPr lang="fr-FR" dirty="0">
                <a:solidFill>
                  <a:srgbClr val="C00000"/>
                </a:solidFill>
              </a:rPr>
              <a:t> a </a:t>
            </a:r>
            <a:r>
              <a:rPr lang="fr-FR" dirty="0" err="1">
                <a:solidFill>
                  <a:srgbClr val="C00000"/>
                </a:solidFill>
              </a:rPr>
              <a:t>small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subset</a:t>
            </a:r>
            <a:r>
              <a:rPr lang="fr-FR" dirty="0">
                <a:solidFill>
                  <a:srgbClr val="C00000"/>
                </a:solidFill>
              </a:rPr>
              <a:t> of </a:t>
            </a:r>
            <a:r>
              <a:rPr lang="fr-FR" dirty="0" err="1">
                <a:solidFill>
                  <a:srgbClr val="C00000"/>
                </a:solidFill>
              </a:rPr>
              <a:t>features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By the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sampling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construct</a:t>
            </a:r>
            <a:r>
              <a:rPr lang="fr-FR" dirty="0"/>
              <a:t> multiple stable LDA </a:t>
            </a:r>
            <a:r>
              <a:rPr lang="fr-FR" dirty="0" err="1"/>
              <a:t>classiﬁers</a:t>
            </a:r>
            <a:r>
              <a:rPr lang="fr-FR" dirty="0"/>
              <a:t>. </a:t>
            </a:r>
            <a:endParaRPr lang="en-GB" dirty="0"/>
          </a:p>
          <a:p>
            <a:pPr lvl="1"/>
            <a:r>
              <a:rPr lang="en-GB" dirty="0"/>
              <a:t>We then combine these classiﬁers to construct a more powerful classiﬁer that covers the entire feature space without losing discriminant information.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A9A-23C0-4BA7-8253-E29AC46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807-A909-4FE0-BB0E-7AA45FC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in feature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A0CF-1E5A-4938-8242-2244D6CF9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19206"/>
                <a:ext cx="8686800" cy="4941085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At the training stage:</a:t>
                </a:r>
              </a:p>
              <a:p>
                <a:r>
                  <a:rPr lang="en-GB" sz="1800" dirty="0"/>
                  <a:t>Consider N images {</a:t>
                </a:r>
                <a:r>
                  <a:rPr lang="en-GB" sz="1800" b="1" dirty="0" err="1"/>
                  <a:t>x</a:t>
                </a:r>
                <a:r>
                  <a:rPr lang="en-GB" sz="1800" baseline="-25000" dirty="0" err="1"/>
                  <a:t>n</a:t>
                </a:r>
                <a:r>
                  <a:rPr lang="en-GB" sz="1800" dirty="0"/>
                  <a:t>}, n = 1,...,</a:t>
                </a:r>
                <a:r>
                  <a:rPr lang="en-GB" sz="1800" i="1" dirty="0"/>
                  <a:t>N</a:t>
                </a:r>
                <a:r>
                  <a:rPr lang="en-GB" sz="1800" dirty="0"/>
                  <a:t> and </a:t>
                </a:r>
                <a:r>
                  <a:rPr lang="en-GB" sz="1800" b="1" dirty="0" err="1"/>
                  <a:t>x</a:t>
                </a:r>
                <a:r>
                  <a:rPr lang="en-GB" sz="1800" baseline="-25000" dirty="0" err="1"/>
                  <a:t>n</a:t>
                </a:r>
                <a:r>
                  <a:rPr lang="en-GB" sz="1800" baseline="-25000" dirty="0"/>
                  <a:t> </a:t>
                </a:r>
                <a:r>
                  <a:rPr lang="en-GB" sz="1800" dirty="0"/>
                  <a:t>∈ R</a:t>
                </a:r>
                <a:r>
                  <a:rPr lang="en-GB" sz="1800" i="1" baseline="30000" dirty="0"/>
                  <a:t>D  </a:t>
                </a:r>
                <a:r>
                  <a:rPr lang="en-GB" sz="1800" dirty="0"/>
                  <a:t>in an D-dimensional image space, and assume that each image belongs to one of c classes</a:t>
                </a:r>
                <a:r>
                  <a:rPr lang="en-GB" sz="1800" i="1" dirty="0"/>
                  <a:t>.</a:t>
                </a:r>
                <a:r>
                  <a:rPr lang="en-GB" sz="1800" dirty="0"/>
                  <a:t> </a:t>
                </a:r>
              </a:p>
              <a:p>
                <a:pPr lvl="1"/>
                <a:r>
                  <a:rPr lang="en-GB" dirty="0"/>
                  <a:t>(1) Apply PCA to the face training set: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All the eigenfaces with zero eigenvalues are removed, and N−1 eigenfaces </a:t>
                </a:r>
                <a14:m>
                  <m:oMath xmlns:m="http://schemas.openxmlformats.org/officeDocument/2006/math"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/>
                  <a:t> are retained. </a:t>
                </a:r>
              </a:p>
              <a:p>
                <a:pPr marL="914397" lvl="2" indent="0">
                  <a:buNone/>
                </a:pPr>
                <a:endParaRPr lang="en-GB" sz="1600" dirty="0"/>
              </a:p>
              <a:p>
                <a:pPr lvl="1"/>
                <a:r>
                  <a:rPr lang="en-GB" dirty="0"/>
                  <a:t>(2) Generate </a:t>
                </a:r>
                <a:r>
                  <a:rPr lang="en-GB" i="1" dirty="0"/>
                  <a:t>T</a:t>
                </a:r>
                <a:r>
                  <a:rPr lang="en-GB" dirty="0"/>
                  <a:t> random subspaces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Each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is spanned by M0 + M1 dimensions.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The ﬁrst M0 dimensions are ﬁxed as the M0 largest eigenfaces in</a:t>
                </a:r>
                <a:r>
                  <a:rPr lang="en-GB" sz="1600" b="1" dirty="0"/>
                  <a:t> </a:t>
                </a:r>
                <a14:m>
                  <m:oMath xmlns:m="http://schemas.openxmlformats.org/officeDocument/2006/math">
                    <m:r>
                      <a:rPr lang="en-GB" sz="1600" b="1" dirty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sz="1600" dirty="0"/>
                  <a:t>.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The remaining M1 dimensions are randomly selected from the other N−1−M0 eigenfaces in </a:t>
                </a:r>
                <a14:m>
                  <m:oMath xmlns:m="http://schemas.openxmlformats.org/officeDocument/2006/math">
                    <m:r>
                      <a:rPr lang="en-GB" sz="1600" b="1" dirty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sz="1600" dirty="0"/>
                  <a:t>. </a:t>
                </a:r>
              </a:p>
              <a:p>
                <a:pPr marL="914397" lvl="2" indent="0">
                  <a:buNone/>
                </a:pPr>
                <a:endParaRPr lang="en-GB" sz="1600" dirty="0"/>
              </a:p>
              <a:p>
                <a:pPr lvl="1"/>
                <a:r>
                  <a:rPr lang="en-GB" dirty="0"/>
                  <a:t>(3) </a:t>
                </a:r>
                <a:r>
                  <a:rPr lang="en-GB" i="1" dirty="0"/>
                  <a:t>T</a:t>
                </a:r>
                <a:r>
                  <a:rPr lang="en-GB" dirty="0"/>
                  <a:t> LDA classiﬁers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dirty="0"/>
                          <m:t>(</m:t>
                        </m:r>
                        <m:r>
                          <m:rPr>
                            <m:nor/>
                          </m:rPr>
                          <a:rPr lang="en-GB" b="1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)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constructed from the </a:t>
                </a:r>
                <a:r>
                  <a:rPr lang="en-GB" i="1" dirty="0"/>
                  <a:t>T</a:t>
                </a:r>
                <a:r>
                  <a:rPr lang="en-GB" dirty="0"/>
                  <a:t> random subspaces. </a:t>
                </a:r>
              </a:p>
              <a:p>
                <a:pPr marL="457198" lvl="1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	</a:t>
                </a:r>
                <a:r>
                  <a:rPr lang="en-GB" dirty="0" err="1">
                    <a:solidFill>
                      <a:srgbClr val="C00000"/>
                    </a:solidFill>
                  </a:rPr>
                  <a:t>Mpca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(=M0+M1) and </a:t>
                </a:r>
                <a:r>
                  <a:rPr lang="en-GB" dirty="0" err="1">
                    <a:solidFill>
                      <a:srgbClr val="C00000"/>
                    </a:solidFill>
                  </a:rPr>
                  <a:t>Mlda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need to be chosen.</a:t>
                </a:r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A0CF-1E5A-4938-8242-2244D6CF9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19206"/>
                <a:ext cx="8686800" cy="4941085"/>
              </a:xfrm>
              <a:blipFill>
                <a:blip r:embed="rId3"/>
                <a:stretch>
                  <a:fillRect l="-772" t="-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A9A-23C0-4BA7-8253-E29AC46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B209-13E6-47C9-86CA-6BFE1D0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in feature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CD6E-079F-48C4-839B-9D7AF885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7800"/>
            <a:ext cx="8305801" cy="5045081"/>
          </a:xfrm>
        </p:spPr>
        <p:txBody>
          <a:bodyPr/>
          <a:lstStyle/>
          <a:p>
            <a:r>
              <a:rPr lang="en-GB" dirty="0"/>
              <a:t>At the testing stage:</a:t>
            </a:r>
          </a:p>
          <a:p>
            <a:pPr lvl="1"/>
            <a:r>
              <a:rPr lang="en-GB" dirty="0"/>
              <a:t>(1) The input face data is projected to </a:t>
            </a:r>
            <a:r>
              <a:rPr lang="en-GB" i="1" dirty="0"/>
              <a:t>T</a:t>
            </a:r>
            <a:r>
              <a:rPr lang="en-GB" dirty="0"/>
              <a:t> random subspaces and fed to </a:t>
            </a:r>
            <a:r>
              <a:rPr lang="en-GB" i="1" dirty="0"/>
              <a:t>T</a:t>
            </a:r>
            <a:r>
              <a:rPr lang="en-GB" dirty="0"/>
              <a:t> PCA-LDA classiﬁers in parallel. </a:t>
            </a:r>
          </a:p>
          <a:p>
            <a:pPr lvl="1"/>
            <a:r>
              <a:rPr lang="en-GB" dirty="0"/>
              <a:t>(2) The outputs of the </a:t>
            </a:r>
            <a:r>
              <a:rPr lang="en-GB" i="1" dirty="0"/>
              <a:t>T</a:t>
            </a:r>
            <a:r>
              <a:rPr lang="en-GB" dirty="0"/>
              <a:t> PCA-LDA classiﬁers are combined using a fusion scheme (e.g. sum, product, min, max, majority voting) to make the ﬁnal decision.</a:t>
            </a:r>
          </a:p>
          <a:p>
            <a:pPr marL="457198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F350-54CB-4ED8-B5CD-99C74D9E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DF00-705B-48A0-9D58-CE09883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based PCA-LDA (</a:t>
            </a:r>
            <a:r>
              <a:rPr lang="en-GB" sz="2800" dirty="0" err="1"/>
              <a:t>Fisherface</a:t>
            </a:r>
            <a:r>
              <a:rPr lang="en-GB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2D05-3D8C-4294-B9A8-91C0ACE1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58602E-1707-45A2-BC91-075DD1AF77B5}"/>
              </a:ext>
            </a:extLst>
          </p:cNvPr>
          <p:cNvGrpSpPr/>
          <p:nvPr/>
        </p:nvGrpSpPr>
        <p:grpSpPr>
          <a:xfrm>
            <a:off x="2450606" y="1239432"/>
            <a:ext cx="4864594" cy="4919611"/>
            <a:chOff x="2449899" y="1524000"/>
            <a:chExt cx="4864594" cy="49196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4C3E6-CFBB-4E35-96E2-57ACD40AA46A}"/>
                </a:ext>
              </a:extLst>
            </p:cNvPr>
            <p:cNvSpPr/>
            <p:nvPr/>
          </p:nvSpPr>
          <p:spPr>
            <a:xfrm>
              <a:off x="5334000" y="1524000"/>
              <a:ext cx="625011" cy="7528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15E6C2-FD21-4AC9-8A75-7AE1D621A215}"/>
                </a:ext>
              </a:extLst>
            </p:cNvPr>
            <p:cNvSpPr/>
            <p:nvPr/>
          </p:nvSpPr>
          <p:spPr>
            <a:xfrm>
              <a:off x="5181600" y="1600194"/>
              <a:ext cx="625011" cy="7528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5301895-624D-45FB-9BE6-9FE58B1CF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139" y="1676400"/>
              <a:ext cx="625011" cy="75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012ECACA-607C-4D5D-AD0B-569E12DE09A4}"/>
                </a:ext>
              </a:extLst>
            </p:cNvPr>
            <p:cNvSpPr/>
            <p:nvPr/>
          </p:nvSpPr>
          <p:spPr>
            <a:xfrm>
              <a:off x="3276600" y="1676400"/>
              <a:ext cx="1447800" cy="75285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2EA77-21FE-4C82-ADF8-9DDB6BF6A5F5}"/>
                </a:ext>
              </a:extLst>
            </p:cNvPr>
            <p:cNvSpPr/>
            <p:nvPr/>
          </p:nvSpPr>
          <p:spPr>
            <a:xfrm>
              <a:off x="2667000" y="2743200"/>
              <a:ext cx="38100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CCA5992-C7D8-4361-9520-30397EB517DD}"/>
                    </a:ext>
                  </a:extLst>
                </p:cNvPr>
                <p:cNvSpPr/>
                <p:nvPr/>
              </p:nvSpPr>
              <p:spPr>
                <a:xfrm>
                  <a:off x="3416183" y="2917333"/>
                  <a:ext cx="2498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CCA5992-C7D8-4361-9520-30397EB51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183" y="2917333"/>
                  <a:ext cx="249850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A9F2D9-AB80-4DEF-A7F7-EFA233C2633F}"/>
                </a:ext>
              </a:extLst>
            </p:cNvPr>
            <p:cNvSpPr txBox="1"/>
            <p:nvPr/>
          </p:nvSpPr>
          <p:spPr>
            <a:xfrm>
              <a:off x="4116288" y="24046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PCA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4BDAB791-723A-448E-9C8C-C7EFA4FE4020}"/>
                </a:ext>
              </a:extLst>
            </p:cNvPr>
            <p:cNvSpPr/>
            <p:nvPr/>
          </p:nvSpPr>
          <p:spPr>
            <a:xfrm>
              <a:off x="3204857" y="3503382"/>
              <a:ext cx="381000" cy="685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57678195-BEAA-4837-9D4E-FC390DA76F7D}"/>
                </a:ext>
              </a:extLst>
            </p:cNvPr>
            <p:cNvSpPr/>
            <p:nvPr/>
          </p:nvSpPr>
          <p:spPr>
            <a:xfrm>
              <a:off x="5309150" y="3505200"/>
              <a:ext cx="381000" cy="685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718149-C9AB-4B16-B829-DF0776A9C23A}"/>
                </a:ext>
              </a:extLst>
            </p:cNvPr>
            <p:cNvSpPr txBox="1"/>
            <p:nvPr/>
          </p:nvSpPr>
          <p:spPr>
            <a:xfrm>
              <a:off x="3586717" y="3568380"/>
              <a:ext cx="116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Random subspace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E4C775-E431-4D52-828F-DEE6F6DED03C}"/>
                </a:ext>
              </a:extLst>
            </p:cNvPr>
            <p:cNvSpPr txBox="1"/>
            <p:nvPr/>
          </p:nvSpPr>
          <p:spPr>
            <a:xfrm>
              <a:off x="5690150" y="3614695"/>
              <a:ext cx="9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Bagging</a:t>
              </a:r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6CB4F8F3-5625-41DF-891B-3CD7F8199EC5}"/>
                </a:ext>
              </a:extLst>
            </p:cNvPr>
            <p:cNvSpPr/>
            <p:nvPr/>
          </p:nvSpPr>
          <p:spPr>
            <a:xfrm>
              <a:off x="4784045" y="4346534"/>
              <a:ext cx="639995" cy="623491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1623EC78-3E2E-439C-8E48-5BD5E723AE05}"/>
                </a:ext>
              </a:extLst>
            </p:cNvPr>
            <p:cNvSpPr/>
            <p:nvPr/>
          </p:nvSpPr>
          <p:spPr>
            <a:xfrm>
              <a:off x="5875582" y="4343186"/>
              <a:ext cx="639995" cy="623491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359FD4-A562-404F-8AC6-3A0EA7513A8E}"/>
                </a:ext>
              </a:extLst>
            </p:cNvPr>
            <p:cNvGrpSpPr/>
            <p:nvPr/>
          </p:nvGrpSpPr>
          <p:grpSpPr>
            <a:xfrm>
              <a:off x="2514600" y="4393590"/>
              <a:ext cx="609602" cy="549281"/>
              <a:chOff x="2895600" y="4419600"/>
              <a:chExt cx="723900" cy="6858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30AD351-9BD4-49B9-AF92-FBBE31128E87}"/>
                  </a:ext>
                </a:extLst>
              </p:cNvPr>
              <p:cNvCxnSpPr/>
              <p:nvPr/>
            </p:nvCxnSpPr>
            <p:spPr>
              <a:xfrm>
                <a:off x="3124200" y="4898285"/>
                <a:ext cx="4953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7C557D1-DDCD-4013-A1C7-9E3720631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200" y="4419600"/>
                <a:ext cx="0" cy="478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34BD6F9-C448-4BBD-AEBA-958B11474A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0" y="4898285"/>
                <a:ext cx="237460" cy="207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2C30BA4-7122-4392-A239-36C87FD28B84}"/>
                </a:ext>
              </a:extLst>
            </p:cNvPr>
            <p:cNvGrpSpPr/>
            <p:nvPr/>
          </p:nvGrpSpPr>
          <p:grpSpPr>
            <a:xfrm>
              <a:off x="3613597" y="4386836"/>
              <a:ext cx="609602" cy="549281"/>
              <a:chOff x="2895600" y="4419600"/>
              <a:chExt cx="723900" cy="6858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92B58B1-9F7D-488C-9B7F-46E877D1FB39}"/>
                  </a:ext>
                </a:extLst>
              </p:cNvPr>
              <p:cNvCxnSpPr/>
              <p:nvPr/>
            </p:nvCxnSpPr>
            <p:spPr>
              <a:xfrm>
                <a:off x="3124200" y="4898285"/>
                <a:ext cx="4953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8AA297F-FD0E-47BB-8FA0-D7E6E342D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200" y="4419600"/>
                <a:ext cx="0" cy="478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EBC90B5-EB1D-44EA-B195-2CE65F5E0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0" y="4898285"/>
                <a:ext cx="237460" cy="207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01A591-73B0-4E15-A634-BA0EB461EB0D}"/>
                    </a:ext>
                  </a:extLst>
                </p:cNvPr>
                <p:cNvSpPr/>
                <p:nvPr/>
              </p:nvSpPr>
              <p:spPr>
                <a:xfrm>
                  <a:off x="2754138" y="4305931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01A591-73B0-4E15-A634-BA0EB461E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138" y="4305931"/>
                  <a:ext cx="4830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5097C2C-1BE3-4D8C-BC15-FC84FD3742EB}"/>
                    </a:ext>
                  </a:extLst>
                </p:cNvPr>
                <p:cNvSpPr/>
                <p:nvPr/>
              </p:nvSpPr>
              <p:spPr>
                <a:xfrm>
                  <a:off x="3806103" y="4348367"/>
                  <a:ext cx="508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5097C2C-1BE3-4D8C-BC15-FC84FD374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103" y="4348367"/>
                  <a:ext cx="5080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231270-957C-4C4F-A67F-6BD45878E5D6}"/>
                </a:ext>
              </a:extLst>
            </p:cNvPr>
            <p:cNvSpPr txBox="1"/>
            <p:nvPr/>
          </p:nvSpPr>
          <p:spPr>
            <a:xfrm>
              <a:off x="3222022" y="43791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318F02-4A26-4333-83B4-CA00CFFAADE8}"/>
                </a:ext>
              </a:extLst>
            </p:cNvPr>
            <p:cNvSpPr txBox="1"/>
            <p:nvPr/>
          </p:nvSpPr>
          <p:spPr>
            <a:xfrm>
              <a:off x="5443461" y="444962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BD3DCA-0CF7-4CC0-A963-24C3882E2F6D}"/>
                </a:ext>
              </a:extLst>
            </p:cNvPr>
            <p:cNvSpPr/>
            <p:nvPr/>
          </p:nvSpPr>
          <p:spPr>
            <a:xfrm>
              <a:off x="5290782" y="23508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/>
                <a:t>x</a:t>
              </a:r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8C0653-3711-44F0-BEC4-D682B1E15F0E}"/>
                </a:ext>
              </a:extLst>
            </p:cNvPr>
            <p:cNvSpPr txBox="1"/>
            <p:nvPr/>
          </p:nvSpPr>
          <p:spPr>
            <a:xfrm>
              <a:off x="3627447" y="1870226"/>
              <a:ext cx="82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Training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6AACB0F-3F9B-4C07-8EA7-B05B803AFE95}"/>
                    </a:ext>
                  </a:extLst>
                </p:cNvPr>
                <p:cNvSpPr/>
                <p:nvPr/>
              </p:nvSpPr>
              <p:spPr>
                <a:xfrm>
                  <a:off x="2449899" y="5296204"/>
                  <a:ext cx="826701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6AACB0F-3F9B-4C07-8EA7-B05B803AF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899" y="5296204"/>
                  <a:ext cx="826701" cy="372666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A0F799D-503F-4EB6-B614-B24D80F4394F}"/>
                    </a:ext>
                  </a:extLst>
                </p:cNvPr>
                <p:cNvSpPr/>
                <p:nvPr/>
              </p:nvSpPr>
              <p:spPr>
                <a:xfrm>
                  <a:off x="3578849" y="5282449"/>
                  <a:ext cx="818109" cy="3733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A0F799D-503F-4EB6-B614-B24D80F43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849" y="5282449"/>
                  <a:ext cx="818109" cy="373307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80C573F-D92B-4BD7-A119-1A09D0F5CC1C}"/>
                    </a:ext>
                  </a:extLst>
                </p:cNvPr>
                <p:cNvSpPr/>
                <p:nvPr/>
              </p:nvSpPr>
              <p:spPr>
                <a:xfrm>
                  <a:off x="4899437" y="4519846"/>
                  <a:ext cx="4370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80C573F-D92B-4BD7-A119-1A09D0F5C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37" y="4519846"/>
                  <a:ext cx="4370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63FB48-98B5-4508-B150-BC3CC68E1678}"/>
                    </a:ext>
                  </a:extLst>
                </p:cNvPr>
                <p:cNvSpPr/>
                <p:nvPr/>
              </p:nvSpPr>
              <p:spPr>
                <a:xfrm>
                  <a:off x="6000054" y="4530284"/>
                  <a:ext cx="4370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63FB48-98B5-4508-B150-BC3CC68E1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054" y="4530284"/>
                  <a:ext cx="4370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6651470-2E10-4A5A-A167-4BAA0C8C6604}"/>
                    </a:ext>
                  </a:extLst>
                </p:cNvPr>
                <p:cNvSpPr/>
                <p:nvPr/>
              </p:nvSpPr>
              <p:spPr>
                <a:xfrm>
                  <a:off x="5888687" y="5242206"/>
                  <a:ext cx="804002" cy="376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6651470-2E10-4A5A-A167-4BAA0C8C66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687" y="5242206"/>
                  <a:ext cx="804002" cy="376706"/>
                </a:xfrm>
                <a:prstGeom prst="rect">
                  <a:avLst/>
                </a:prstGeom>
                <a:blipFill>
                  <a:blip r:embed="rId10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E910B10-E0F1-4030-A9F6-AC4F9204207E}"/>
                    </a:ext>
                  </a:extLst>
                </p:cNvPr>
                <p:cNvSpPr/>
                <p:nvPr/>
              </p:nvSpPr>
              <p:spPr>
                <a:xfrm>
                  <a:off x="4772565" y="5258623"/>
                  <a:ext cx="804002" cy="376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E910B10-E0F1-4030-A9F6-AC4F92042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565" y="5258623"/>
                  <a:ext cx="804002" cy="376000"/>
                </a:xfrm>
                <a:prstGeom prst="rect">
                  <a:avLst/>
                </a:prstGeom>
                <a:blipFill>
                  <a:blip r:embed="rId11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8C157B-2977-4218-8BBC-F8F041B2792D}"/>
                </a:ext>
              </a:extLst>
            </p:cNvPr>
            <p:cNvSpPr txBox="1"/>
            <p:nvPr/>
          </p:nvSpPr>
          <p:spPr>
            <a:xfrm>
              <a:off x="3260318" y="524843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309363-9FBB-4B0D-84F6-393646DF8668}"/>
                </a:ext>
              </a:extLst>
            </p:cNvPr>
            <p:cNvSpPr txBox="1"/>
            <p:nvPr/>
          </p:nvSpPr>
          <p:spPr>
            <a:xfrm>
              <a:off x="5444896" y="523220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222947-D05B-421E-819F-2F96B0E3E85A}"/>
                </a:ext>
              </a:extLst>
            </p:cNvPr>
            <p:cNvCxnSpPr/>
            <p:nvPr/>
          </p:nvCxnSpPr>
          <p:spPr bwMode="auto">
            <a:xfrm>
              <a:off x="4038600" y="2445978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DCF096-3759-44EE-9BB9-F64C0EF273CA}"/>
                </a:ext>
              </a:extLst>
            </p:cNvPr>
            <p:cNvCxnSpPr/>
            <p:nvPr/>
          </p:nvCxnSpPr>
          <p:spPr bwMode="auto">
            <a:xfrm>
              <a:off x="2814555" y="4966677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41525BC-5584-4DB4-8E94-A0263D7B03C0}"/>
                </a:ext>
              </a:extLst>
            </p:cNvPr>
            <p:cNvCxnSpPr/>
            <p:nvPr/>
          </p:nvCxnSpPr>
          <p:spPr bwMode="auto">
            <a:xfrm>
              <a:off x="3946118" y="4983624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DEC4FBC-5E91-4887-BB08-20AF6185C7FC}"/>
                </a:ext>
              </a:extLst>
            </p:cNvPr>
            <p:cNvCxnSpPr/>
            <p:nvPr/>
          </p:nvCxnSpPr>
          <p:spPr bwMode="auto">
            <a:xfrm>
              <a:off x="5105400" y="4974258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E88459-1524-4015-94B4-F3A772694173}"/>
                </a:ext>
              </a:extLst>
            </p:cNvPr>
            <p:cNvCxnSpPr/>
            <p:nvPr/>
          </p:nvCxnSpPr>
          <p:spPr bwMode="auto">
            <a:xfrm>
              <a:off x="6218005" y="4966677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AutoShape 63">
              <a:extLst>
                <a:ext uri="{FF2B5EF4-FFF2-40B4-BE49-F238E27FC236}">
                  <a16:creationId xmlns:a16="http://schemas.microsoft.com/office/drawing/2014/main" id="{53B3D10A-C3E2-43DF-AA6C-A992FFEC7A6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425901" y="4168974"/>
              <a:ext cx="228535" cy="3355676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3F5294-65B9-4E7B-9947-3DB73AA62FE9}"/>
                </a:ext>
              </a:extLst>
            </p:cNvPr>
            <p:cNvSpPr txBox="1"/>
            <p:nvPr/>
          </p:nvSpPr>
          <p:spPr>
            <a:xfrm>
              <a:off x="4530005" y="5920391"/>
              <a:ext cx="2784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Fusion (sum, product, min, max, majority voting)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1D45F14-D669-4A5D-932A-F8FCDA4D04CB}"/>
              </a:ext>
            </a:extLst>
          </p:cNvPr>
          <p:cNvSpPr/>
          <p:nvPr/>
        </p:nvSpPr>
        <p:spPr>
          <a:xfrm>
            <a:off x="204786" y="62620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X. Wang and X. Tang, Random Sampling for Subspace Face Recognition, IJCV, 70(1), 91–104, 2006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42233</TotalTime>
  <Words>593</Words>
  <Application>Microsoft Office PowerPoint</Application>
  <PresentationFormat>On-screen Show (4:3)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PowerPoint Presentation</vt:lpstr>
      <vt:lpstr>A base model for ensemble learning is</vt:lpstr>
      <vt:lpstr>Random sampling on training data</vt:lpstr>
      <vt:lpstr>Random sampling in feature space</vt:lpstr>
      <vt:lpstr>Random sampling in feature space</vt:lpstr>
      <vt:lpstr>Random sampling in feature space</vt:lpstr>
      <vt:lpstr>Random sampling based PCA-LDA (Fisherface)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2409</cp:revision>
  <dcterms:created xsi:type="dcterms:W3CDTF">2006-08-16T00:00:00Z</dcterms:created>
  <dcterms:modified xsi:type="dcterms:W3CDTF">2018-11-06T00:01:39Z</dcterms:modified>
</cp:coreProperties>
</file>