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75" r:id="rId3"/>
    <p:sldId id="477" r:id="rId4"/>
    <p:sldId id="473" r:id="rId5"/>
    <p:sldId id="377" r:id="rId6"/>
    <p:sldId id="378" r:id="rId7"/>
    <p:sldId id="379" r:id="rId8"/>
    <p:sldId id="388" r:id="rId9"/>
    <p:sldId id="389" r:id="rId10"/>
    <p:sldId id="390" r:id="rId11"/>
    <p:sldId id="292" r:id="rId12"/>
    <p:sldId id="293" r:id="rId13"/>
    <p:sldId id="294" r:id="rId14"/>
    <p:sldId id="417" r:id="rId15"/>
    <p:sldId id="296" r:id="rId16"/>
    <p:sldId id="297" r:id="rId17"/>
    <p:sldId id="300" r:id="rId18"/>
    <p:sldId id="301" r:id="rId19"/>
    <p:sldId id="298" r:id="rId20"/>
    <p:sldId id="437" r:id="rId21"/>
    <p:sldId id="478" r:id="rId22"/>
    <p:sldId id="306" r:id="rId23"/>
    <p:sldId id="435" r:id="rId24"/>
    <p:sldId id="479" r:id="rId25"/>
    <p:sldId id="557" r:id="rId26"/>
    <p:sldId id="558" r:id="rId27"/>
    <p:sldId id="559" r:id="rId28"/>
    <p:sldId id="439" r:id="rId29"/>
    <p:sldId id="309" r:id="rId30"/>
    <p:sldId id="560" r:id="rId31"/>
    <p:sldId id="442" r:id="rId32"/>
    <p:sldId id="556" r:id="rId33"/>
    <p:sldId id="554" r:id="rId34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70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06" autoAdjust="0"/>
    <p:restoredTop sz="95488" autoAdjust="0"/>
  </p:normalViewPr>
  <p:slideViewPr>
    <p:cSldViewPr>
      <p:cViewPr varScale="1">
        <p:scale>
          <a:sx n="89" d="100"/>
          <a:sy n="89" d="100"/>
        </p:scale>
        <p:origin x="102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05/11/2018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3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85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87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270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22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3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2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989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688C-305A-4220-A601-57A71326A7BA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6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09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4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7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08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9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79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F36A-076D-4237-9C4B-453B2C3E521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39" y="0"/>
            <a:ext cx="3172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E4B5F-1105-4D9A-A437-441BFF044DA3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microsoft.com/pubs/67119/svmtutorial.pdf" TargetMode="External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2.png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1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image" Target="../media/image20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60.pn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8.png"/><Relationship Id="rId5" Type="http://schemas.openxmlformats.org/officeDocument/2006/relationships/image" Target="../media/image52.jpeg"/><Relationship Id="rId10" Type="http://schemas.openxmlformats.org/officeDocument/2006/relationships/image" Target="../media/image57.png"/><Relationship Id="rId4" Type="http://schemas.openxmlformats.org/officeDocument/2006/relationships/image" Target="../media/image51.tiff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3" y="1371600"/>
            <a:ext cx="7772401" cy="1817132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solidFill>
                  <a:srgbClr val="C00000"/>
                </a:solidFill>
              </a:rPr>
              <a:t>Maximum Margin Classifier / Kernel Machine / Support Vector Machine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4343400"/>
            <a:ext cx="6400800" cy="990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Tae-Kyun Kim</a:t>
            </a:r>
          </a:p>
          <a:p>
            <a:r>
              <a:rPr lang="en-GB" dirty="0"/>
              <a:t>Senior Lecturer</a:t>
            </a:r>
          </a:p>
          <a:p>
            <a:r>
              <a:rPr lang="en-GB" dirty="0"/>
              <a:t>https://labicvl.github.io/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6357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GB" sz="1801" dirty="0"/>
                  <a:t>One highlight of Kernel Trick is that machine learning problems can be formulated entirely </a:t>
                </a:r>
                <a:r>
                  <a:rPr lang="en-GB" sz="1801" dirty="0">
                    <a:solidFill>
                      <a:srgbClr val="C00000"/>
                    </a:solidFill>
                  </a:rPr>
                  <a:t>in terms of scalar products in the second feature space</a:t>
                </a:r>
                <a:r>
                  <a:rPr lang="en-GB" sz="1801" dirty="0"/>
                  <a:t>, by introducing the kernel function</a:t>
                </a:r>
              </a:p>
              <a:p>
                <a:pPr lvl="1"/>
                <a:endParaRPr lang="en-GB" sz="1801" dirty="0"/>
              </a:p>
              <a:p>
                <a:pPr marL="457198" lvl="1" indent="0">
                  <a:buNone/>
                </a:pPr>
                <a:endParaRPr lang="en-US" sz="1801" dirty="0"/>
              </a:p>
              <a:p>
                <a:pPr lvl="1"/>
                <a:r>
                  <a:rPr lang="en-US" sz="1801" dirty="0"/>
                  <a:t>The kernel is a symmetric function </a:t>
                </a:r>
                <a:r>
                  <a:rPr lang="en-US" sz="1801" dirty="0" err="1"/>
                  <a:t>s.t.</a:t>
                </a:r>
                <a:r>
                  <a:rPr lang="en-US" sz="1801" dirty="0"/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1" baseline="-25000" dirty="0"/>
              </a:p>
              <a:p>
                <a:pPr marL="457198" lvl="1" indent="0">
                  <a:buNone/>
                </a:pPr>
                <a:endParaRPr lang="en-GB" sz="1801" dirty="0"/>
              </a:p>
              <a:p>
                <a:pPr lvl="1"/>
                <a:r>
                  <a:rPr lang="en-GB" sz="1801" dirty="0"/>
                  <a:t>NOTE: </a:t>
                </a:r>
              </a:p>
              <a:p>
                <a:pPr lvl="2"/>
                <a:r>
                  <a:rPr lang="en-GB" sz="1799" dirty="0"/>
                  <a:t>It is not required to compute </a:t>
                </a:r>
                <a14:m>
                  <m:oMath xmlns:m="http://schemas.openxmlformats.org/officeDocument/2006/math">
                    <m:r>
                      <a:rPr lang="en-GB" sz="1799" i="1">
                        <a:latin typeface="Cambria Math"/>
                      </a:rPr>
                      <m:t>𝜙</m:t>
                    </m:r>
                  </m:oMath>
                </a14:m>
                <a:r>
                  <a:rPr lang="en-GB" sz="1799" dirty="0"/>
                  <a:t>(</a:t>
                </a:r>
                <a:r>
                  <a:rPr lang="en-GB" sz="1799" b="1" dirty="0"/>
                  <a:t>x</a:t>
                </a:r>
                <a:r>
                  <a:rPr lang="en-GB" sz="1799" dirty="0"/>
                  <a:t>) explicitly.</a:t>
                </a:r>
              </a:p>
              <a:p>
                <a:endParaRPr lang="en-US" sz="2000" dirty="0"/>
              </a:p>
              <a:p>
                <a:pPr lvl="1"/>
                <a:r>
                  <a:rPr lang="en-US" sz="1801" dirty="0"/>
                  <a:t>Examples of the kernel functions are:</a:t>
                </a:r>
              </a:p>
              <a:p>
                <a:endParaRPr lang="en-US" sz="2000" i="1" baseline="-25000" dirty="0"/>
              </a:p>
              <a:p>
                <a:pPr lvl="2"/>
                <a:r>
                  <a:rPr lang="en-US" sz="1800" dirty="0"/>
                  <a:t>Linear kernel:</a:t>
                </a:r>
                <a:endParaRPr lang="en-GB" sz="1600" dirty="0"/>
              </a:p>
              <a:p>
                <a:pPr lvl="2"/>
                <a:endParaRPr lang="en-GB" sz="1600" dirty="0"/>
              </a:p>
              <a:p>
                <a:pPr lvl="2"/>
                <a:r>
                  <a:rPr lang="en-US" sz="1800" dirty="0"/>
                  <a:t>Polynomial kernel:                                           , where</a:t>
                </a:r>
              </a:p>
              <a:p>
                <a:pPr marL="857247" lvl="2" indent="0">
                  <a:buNone/>
                </a:pPr>
                <a:endParaRPr lang="en-US" sz="1800" dirty="0"/>
              </a:p>
              <a:p>
                <a:pPr lvl="2"/>
                <a:r>
                  <a:rPr lang="en-US" sz="1800" dirty="0"/>
                  <a:t>Gaussian (or RBF) kernel: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7FCA5-CF09-44E4-ABC0-75C9A3379D24}"/>
                  </a:ext>
                </a:extLst>
              </p:cNvPr>
              <p:cNvSpPr txBox="1"/>
              <p:nvPr/>
            </p:nvSpPr>
            <p:spPr>
              <a:xfrm>
                <a:off x="3140688" y="2089158"/>
                <a:ext cx="321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/>
                        </a:rPr>
                        <m:t>𝜙</m:t>
                      </m:r>
                      <m:r>
                        <m:rPr>
                          <m:nor/>
                        </m:rP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</m:t>
                      </m:r>
                      <m:r>
                        <a:rPr lang="en-GB" sz="2400" i="1">
                          <a:latin typeface="Cambria Math"/>
                        </a:rPr>
                        <m:t>𝜙</m:t>
                      </m:r>
                      <m:r>
                        <m:rPr>
                          <m:nor/>
                        </m:rP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7FCA5-CF09-44E4-ABC0-75C9A337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88" y="2089158"/>
                <a:ext cx="3215496" cy="369332"/>
              </a:xfrm>
              <a:prstGeom prst="rect">
                <a:avLst/>
              </a:prstGeom>
              <a:blipFill>
                <a:blip r:embed="rId4"/>
                <a:stretch>
                  <a:fillRect l="-1894" t="-1667" r="-3030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EB82EE-2E4F-4F0B-B148-5BDB317A2150}"/>
                  </a:ext>
                </a:extLst>
              </p:cNvPr>
              <p:cNvSpPr/>
              <p:nvPr/>
            </p:nvSpPr>
            <p:spPr>
              <a:xfrm>
                <a:off x="2920692" y="4648200"/>
                <a:ext cx="1943161" cy="403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EB82EE-2E4F-4F0B-B148-5BDB317A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92" y="4648200"/>
                <a:ext cx="1943161" cy="403893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55A87D-3507-4558-9D26-054A69B1B3EF}"/>
                  </a:ext>
                </a:extLst>
              </p:cNvPr>
              <p:cNvSpPr/>
              <p:nvPr/>
            </p:nvSpPr>
            <p:spPr>
              <a:xfrm>
                <a:off x="3412621" y="5138079"/>
                <a:ext cx="2787045" cy="500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55A87D-3507-4558-9D26-054A69B1B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21" y="5138079"/>
                <a:ext cx="2787045" cy="500715"/>
              </a:xfrm>
              <a:prstGeom prst="rect">
                <a:avLst/>
              </a:prstGeom>
              <a:blipFill>
                <a:blip r:embed="rId6"/>
                <a:stretch>
                  <a:fillRect b="-182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FF231F7-9FB7-476D-9540-DA391541919C}"/>
                  </a:ext>
                </a:extLst>
              </p:cNvPr>
              <p:cNvSpPr/>
              <p:nvPr/>
            </p:nvSpPr>
            <p:spPr>
              <a:xfrm>
                <a:off x="6858000" y="5247426"/>
                <a:ext cx="8466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FF231F7-9FB7-476D-9540-DA3915419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247426"/>
                <a:ext cx="84664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3FEF65-A805-4176-9C0F-956CBA486794}"/>
                  </a:ext>
                </a:extLst>
              </p:cNvPr>
              <p:cNvSpPr/>
              <p:nvPr/>
            </p:nvSpPr>
            <p:spPr>
              <a:xfrm>
                <a:off x="4191000" y="5858975"/>
                <a:ext cx="4042773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3FEF65-A805-4176-9C0F-956CBA486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858975"/>
                <a:ext cx="4042773" cy="439736"/>
              </a:xfrm>
              <a:prstGeom prst="rect">
                <a:avLst/>
              </a:prstGeom>
              <a:blipFill>
                <a:blip r:embed="rId8"/>
                <a:stretch>
                  <a:fillRect t="-106944" b="-16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83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639762"/>
            <a:ext cx="8839200" cy="884238"/>
          </a:xfrm>
        </p:spPr>
        <p:txBody>
          <a:bodyPr>
            <a:noAutofit/>
          </a:bodyPr>
          <a:lstStyle/>
          <a:p>
            <a:r>
              <a:rPr lang="en-US" sz="2900" dirty="0"/>
              <a:t>Maximum margin classifier / Sparse kernel machine / Support vector machine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981206"/>
            <a:ext cx="8686800" cy="3809994"/>
          </a:xfrm>
        </p:spPr>
        <p:txBody>
          <a:bodyPr>
            <a:normAutofit lnSpcReduction="10000"/>
          </a:bodyPr>
          <a:lstStyle/>
          <a:p>
            <a:pPr lvl="1"/>
            <a:r>
              <a:rPr lang="en-GB" sz="1801" dirty="0"/>
              <a:t>The classifier finds a hyperplane which separates two-class data with maximal margin. </a:t>
            </a:r>
          </a:p>
          <a:p>
            <a:pPr lvl="1"/>
            <a:r>
              <a:rPr lang="en-GB" sz="1801" dirty="0"/>
              <a:t>The </a:t>
            </a:r>
            <a:r>
              <a:rPr lang="en-GB" sz="1801" dirty="0">
                <a:solidFill>
                  <a:srgbClr val="C00000"/>
                </a:solidFill>
              </a:rPr>
              <a:t>margin</a:t>
            </a:r>
            <a:r>
              <a:rPr lang="en-GB" sz="1801" dirty="0"/>
              <a:t> is defined as the distance of the closest training point to the separating or </a:t>
            </a:r>
            <a:r>
              <a:rPr lang="en-GB" sz="1801" dirty="0">
                <a:solidFill>
                  <a:srgbClr val="C00000"/>
                </a:solidFill>
              </a:rPr>
              <a:t>decision hyperplane</a:t>
            </a:r>
            <a:r>
              <a:rPr lang="en-GB" sz="1801" dirty="0"/>
              <a:t>. </a:t>
            </a:r>
          </a:p>
          <a:p>
            <a:pPr lvl="1"/>
            <a:r>
              <a:rPr lang="en-US" sz="1801" dirty="0"/>
              <a:t>Thus it is also called </a:t>
            </a:r>
            <a:r>
              <a:rPr lang="en-US" sz="1801" dirty="0">
                <a:solidFill>
                  <a:srgbClr val="C00000"/>
                </a:solidFill>
              </a:rPr>
              <a:t>maximum margin classifier</a:t>
            </a:r>
            <a:r>
              <a:rPr lang="en-US" sz="1801" dirty="0"/>
              <a:t>.</a:t>
            </a:r>
          </a:p>
          <a:p>
            <a:pPr marL="457198" lvl="1" indent="0">
              <a:buNone/>
            </a:pPr>
            <a:endParaRPr lang="en-US" sz="1801" strike="sngStrike" baseline="-25000" dirty="0"/>
          </a:p>
          <a:p>
            <a:pPr lvl="1"/>
            <a:r>
              <a:rPr lang="en-GB" sz="1801" dirty="0"/>
              <a:t>It can be shown that the </a:t>
            </a:r>
            <a:r>
              <a:rPr lang="en-GB" sz="1801" dirty="0">
                <a:solidFill>
                  <a:srgbClr val="C00000"/>
                </a:solidFill>
              </a:rPr>
              <a:t>support vectors </a:t>
            </a:r>
            <a:r>
              <a:rPr lang="en-GB" sz="1801" dirty="0"/>
              <a:t>are those feature vectors lying nearest to the decision hyperplane. </a:t>
            </a:r>
          </a:p>
          <a:p>
            <a:pPr marL="457198" lvl="1" indent="0">
              <a:buNone/>
            </a:pPr>
            <a:endParaRPr lang="en-US" sz="1801" strike="sngStrike" baseline="-25000" dirty="0"/>
          </a:p>
          <a:p>
            <a:pPr lvl="1"/>
            <a:r>
              <a:rPr lang="en-US" sz="1801" dirty="0"/>
              <a:t>It has sparse solutions i.e. the predictions for new inputs depend only on the kernel function evaluated at a subset of the training data points, which are called support vectors. </a:t>
            </a:r>
          </a:p>
          <a:p>
            <a:pPr lvl="1"/>
            <a:r>
              <a:rPr lang="en-US" sz="1801" dirty="0"/>
              <a:t>Thus it is also called </a:t>
            </a:r>
            <a:r>
              <a:rPr lang="en-US" sz="1801" dirty="0">
                <a:solidFill>
                  <a:srgbClr val="C00000"/>
                </a:solidFill>
              </a:rPr>
              <a:t>sparse kernel machine</a:t>
            </a:r>
            <a:r>
              <a:rPr lang="en-US" sz="180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Maximum margin classifier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1" dirty="0"/>
              <a:t>We have </a:t>
            </a:r>
            <a:r>
              <a:rPr lang="en-US" sz="1801" i="1" dirty="0"/>
              <a:t>N</a:t>
            </a:r>
            <a:r>
              <a:rPr lang="zh-CN" altLang="en-US" sz="1801" dirty="0"/>
              <a:t> </a:t>
            </a:r>
            <a:r>
              <a:rPr lang="en-US" sz="1801" dirty="0"/>
              <a:t>training data vectors </a:t>
            </a:r>
            <a:r>
              <a:rPr lang="en-US" sz="1801" b="1" dirty="0"/>
              <a:t>x</a:t>
            </a:r>
            <a:r>
              <a:rPr lang="en-US" altLang="zh-CN" sz="1801" i="1" baseline="-25000" dirty="0"/>
              <a:t>1</a:t>
            </a:r>
            <a:r>
              <a:rPr lang="en-US" sz="1801" dirty="0"/>
              <a:t>,</a:t>
            </a:r>
            <a:r>
              <a:rPr lang="zh-CN" altLang="en-US" sz="1801" dirty="0"/>
              <a:t> </a:t>
            </a:r>
            <a:r>
              <a:rPr lang="en-US" altLang="zh-CN" sz="1801" dirty="0"/>
              <a:t>…,</a:t>
            </a:r>
            <a:r>
              <a:rPr lang="zh-CN" altLang="en-US" sz="1801" dirty="0"/>
              <a:t> </a:t>
            </a:r>
            <a:r>
              <a:rPr lang="en-US" sz="1801" dirty="0"/>
              <a:t> </a:t>
            </a:r>
            <a:r>
              <a:rPr lang="en-US" sz="1801" b="1" dirty="0" err="1"/>
              <a:t>x</a:t>
            </a:r>
            <a:r>
              <a:rPr lang="en-US" sz="1801" i="1" baseline="-25000" dirty="0" err="1"/>
              <a:t>N</a:t>
            </a:r>
            <a:r>
              <a:rPr lang="zh-CN" altLang="en-US" sz="1801" dirty="0"/>
              <a:t> </a:t>
            </a:r>
            <a:r>
              <a:rPr lang="en-US" sz="1801" dirty="0"/>
              <a:t>and their target values </a:t>
            </a:r>
            <a:r>
              <a:rPr lang="en-US" sz="1801" i="1" dirty="0"/>
              <a:t>t</a:t>
            </a:r>
            <a:r>
              <a:rPr lang="en-US" altLang="zh-CN" sz="1801" baseline="-25000" dirty="0"/>
              <a:t>1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altLang="zh-CN" sz="1801" dirty="0"/>
              <a:t>…</a:t>
            </a:r>
            <a:r>
              <a:rPr lang="zh-CN" altLang="en-US" sz="1801" dirty="0"/>
              <a:t> </a:t>
            </a:r>
            <a:r>
              <a:rPr lang="en-US" altLang="zh-CN" sz="1801" dirty="0"/>
              <a:t>,</a:t>
            </a:r>
            <a:r>
              <a:rPr lang="zh-CN" altLang="en-US" sz="1801" dirty="0"/>
              <a:t> </a:t>
            </a:r>
            <a:r>
              <a:rPr lang="en-US" altLang="zh-CN" sz="1801" i="1" dirty="0" err="1"/>
              <a:t>t</a:t>
            </a:r>
            <a:r>
              <a:rPr lang="en-US" altLang="zh-CN" sz="1801" i="1" baseline="-25000" dirty="0" err="1"/>
              <a:t>N</a:t>
            </a:r>
            <a:r>
              <a:rPr lang="en-US" sz="1801" dirty="0"/>
              <a:t> where </a:t>
            </a:r>
            <a:r>
              <a:rPr lang="en-US" altLang="zh-CN" sz="1801" i="1" dirty="0" err="1"/>
              <a:t>t</a:t>
            </a:r>
            <a:r>
              <a:rPr lang="en-US" altLang="zh-CN" sz="1801" i="1" baseline="-25000" dirty="0" err="1"/>
              <a:t>n</a:t>
            </a:r>
            <a:r>
              <a:rPr lang="en-US" altLang="zh-CN" sz="1801" i="1" baseline="-25000" dirty="0"/>
              <a:t> </a:t>
            </a:r>
            <a:r>
              <a:rPr lang="en-US" sz="1801" dirty="0"/>
              <a:t>∈ </a:t>
            </a:r>
            <a:r>
              <a:rPr lang="en-US" altLang="zh-CN" sz="1801" dirty="0"/>
              <a:t>{-1,</a:t>
            </a:r>
            <a:r>
              <a:rPr lang="zh-CN" altLang="en-US" sz="1801" dirty="0"/>
              <a:t> </a:t>
            </a:r>
            <a:r>
              <a:rPr lang="en-US" altLang="zh-CN" sz="1801" dirty="0"/>
              <a:t>1}</a:t>
            </a:r>
            <a:r>
              <a:rPr lang="en-US" sz="1801" dirty="0"/>
              <a:t>. </a:t>
            </a:r>
          </a:p>
          <a:p>
            <a:pPr lvl="1"/>
            <a:endParaRPr lang="en-US" sz="1801" dirty="0"/>
          </a:p>
          <a:p>
            <a:pPr lvl="1"/>
            <a:r>
              <a:rPr lang="en-US" sz="1801" dirty="0"/>
              <a:t>For the two-class problem it takes the form of</a:t>
            </a:r>
            <a:endParaRPr lang="en-US" sz="1801" baseline="-250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198" lvl="1" indent="0">
              <a:buNone/>
            </a:pPr>
            <a:r>
              <a:rPr lang="en-US" sz="1801" dirty="0"/>
              <a:t>where </a:t>
            </a:r>
            <a:r>
              <a:rPr lang="en-US" sz="1801" i="1" dirty="0"/>
              <a:t>ϕ</a:t>
            </a:r>
            <a:r>
              <a:rPr lang="en-US" altLang="zh-CN" sz="1801" dirty="0"/>
              <a:t>(</a:t>
            </a:r>
            <a:r>
              <a:rPr lang="en-US" altLang="zh-CN" sz="1801" b="1" dirty="0"/>
              <a:t>x</a:t>
            </a:r>
            <a:r>
              <a:rPr lang="en-US" altLang="zh-CN" sz="1801" dirty="0"/>
              <a:t>)</a:t>
            </a:r>
            <a:r>
              <a:rPr lang="zh-CN" altLang="en-US" sz="1801" i="1" dirty="0"/>
              <a:t> </a:t>
            </a:r>
            <a:r>
              <a:rPr lang="en-US" sz="1801" dirty="0"/>
              <a:t>denotes the feature mapping, </a:t>
            </a:r>
            <a:r>
              <a:rPr lang="en-US" sz="1801" b="1" dirty="0"/>
              <a:t>w </a:t>
            </a:r>
            <a:r>
              <a:rPr lang="en-US" sz="1801" dirty="0"/>
              <a:t>is the weight vector and</a:t>
            </a:r>
            <a:r>
              <a:rPr lang="en-US" sz="1801" b="1" dirty="0"/>
              <a:t> </a:t>
            </a:r>
            <a:r>
              <a:rPr lang="en-US" altLang="zh-CN" sz="1801" i="1" dirty="0"/>
              <a:t>b</a:t>
            </a:r>
            <a:r>
              <a:rPr lang="en-US" sz="1801" dirty="0"/>
              <a:t> the bias. </a:t>
            </a:r>
          </a:p>
          <a:p>
            <a:pPr lvl="1"/>
            <a:endParaRPr lang="en-US" sz="1801" dirty="0"/>
          </a:p>
          <a:p>
            <a:pPr lvl="1"/>
            <a:r>
              <a:rPr lang="en-US" sz="1801" dirty="0"/>
              <a:t>Data points </a:t>
            </a:r>
            <a:r>
              <a:rPr lang="en-US" sz="1801" b="1" dirty="0"/>
              <a:t>x</a:t>
            </a:r>
            <a:r>
              <a:rPr lang="en-US" sz="1801" dirty="0"/>
              <a:t> are classified by the sign of </a:t>
            </a:r>
            <a:r>
              <a:rPr lang="en-US" sz="1801" i="1" dirty="0"/>
              <a:t>y</a:t>
            </a:r>
            <a:r>
              <a:rPr lang="en-US" altLang="zh-CN" sz="1801" dirty="0"/>
              <a:t>(</a:t>
            </a:r>
            <a:r>
              <a:rPr lang="en-US" altLang="zh-CN" sz="1801" b="1" dirty="0"/>
              <a:t>x</a:t>
            </a:r>
            <a:r>
              <a:rPr lang="en-US" altLang="zh-CN" sz="1801" dirty="0"/>
              <a:t>).</a:t>
            </a:r>
            <a:endParaRPr lang="en-US" sz="1801" i="1" baseline="-25000" dirty="0"/>
          </a:p>
          <a:p>
            <a:pPr lvl="1"/>
            <a:endParaRPr lang="en-US" sz="1801" dirty="0"/>
          </a:p>
          <a:p>
            <a:pPr lvl="1"/>
            <a:r>
              <a:rPr lang="en-US" sz="1801" dirty="0"/>
              <a:t>Assume that the training data is linearly separable in the feature space. Thus, optimal </a:t>
            </a:r>
            <a:r>
              <a:rPr lang="en-US" sz="1801" b="1" dirty="0"/>
              <a:t>w</a:t>
            </a:r>
            <a:r>
              <a:rPr lang="zh-CN" altLang="en-US" sz="1801" dirty="0"/>
              <a:t> </a:t>
            </a:r>
            <a:r>
              <a:rPr lang="en-US" sz="1801" dirty="0"/>
              <a:t>and </a:t>
            </a:r>
            <a:r>
              <a:rPr lang="en-US" sz="1801" i="1" dirty="0"/>
              <a:t>b</a:t>
            </a:r>
            <a:r>
              <a:rPr lang="en-US" sz="1801" dirty="0"/>
              <a:t> satisfy </a:t>
            </a:r>
          </a:p>
          <a:p>
            <a:pPr marL="457198" lvl="1" indent="0" algn="ctr">
              <a:buNone/>
            </a:pPr>
            <a:r>
              <a:rPr lang="en-US" sz="2000" i="1" dirty="0" err="1"/>
              <a:t>t</a:t>
            </a:r>
            <a:r>
              <a:rPr lang="en-US" sz="2000" i="1" baseline="-25000" dirty="0" err="1"/>
              <a:t>n</a:t>
            </a:r>
            <a:r>
              <a:rPr lang="en-US" sz="2000" i="1" dirty="0" err="1"/>
              <a:t>y</a:t>
            </a:r>
            <a:r>
              <a:rPr lang="en-US" altLang="zh-CN" sz="2000" dirty="0"/>
              <a:t>(</a:t>
            </a:r>
            <a:r>
              <a:rPr lang="en-US" altLang="zh-CN" sz="2000" b="1" dirty="0" err="1"/>
              <a:t>x</a:t>
            </a:r>
            <a:r>
              <a:rPr lang="en-US" altLang="zh-CN" sz="2000" i="1" baseline="-25000" dirty="0" err="1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&gt;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en-US" sz="2000" dirty="0"/>
              <a:t> </a:t>
            </a:r>
          </a:p>
          <a:p>
            <a:pPr marL="457198" lvl="1" indent="0">
              <a:buNone/>
            </a:pPr>
            <a:r>
              <a:rPr lang="en-US" sz="1801" dirty="0"/>
              <a:t>for all training data points.</a:t>
            </a:r>
            <a:endParaRPr lang="en-US" sz="1801" i="1" baseline="-25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514600"/>
            <a:ext cx="2819400" cy="575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38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Maximum margin classifier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2" y="1676406"/>
            <a:ext cx="4638308" cy="44957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z="1800" dirty="0"/>
              <a:t>The perpendicular distance of a point </a:t>
            </a:r>
            <a:r>
              <a:rPr lang="en-US" sz="1800" b="1" dirty="0"/>
              <a:t>x</a:t>
            </a:r>
            <a:r>
              <a:rPr lang="zh-CN" altLang="en-US" sz="1800" b="1" dirty="0"/>
              <a:t> </a:t>
            </a:r>
            <a:r>
              <a:rPr lang="en-US" sz="1800" dirty="0"/>
              <a:t>from a hyperplane </a:t>
            </a:r>
            <a:r>
              <a:rPr lang="en-US" sz="1800" i="1" dirty="0"/>
              <a:t>y</a:t>
            </a:r>
            <a:r>
              <a:rPr lang="en-US" altLang="zh-CN" sz="1800" dirty="0"/>
              <a:t>(</a:t>
            </a:r>
            <a:r>
              <a:rPr lang="en-US" altLang="zh-CN" sz="1800" b="1" dirty="0"/>
              <a:t>x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sz="1800" dirty="0"/>
              <a:t>is</a:t>
            </a:r>
          </a:p>
          <a:p>
            <a:pPr algn="ctr"/>
            <a:endParaRPr lang="en-GB" altLang="zh-CN" sz="1100" dirty="0"/>
          </a:p>
          <a:p>
            <a:pPr algn="ctr"/>
            <a:r>
              <a:rPr lang="en-US" altLang="zh-CN" sz="2000" dirty="0"/>
              <a:t>|</a:t>
            </a:r>
            <a:r>
              <a:rPr lang="en-US" altLang="zh-CN" sz="2000" i="1" dirty="0"/>
              <a:t>y</a:t>
            </a:r>
            <a:r>
              <a:rPr lang="en-US" altLang="zh-CN" sz="2000" dirty="0"/>
              <a:t>(</a:t>
            </a:r>
            <a:r>
              <a:rPr lang="en-US" altLang="zh-CN" sz="2000" b="1" dirty="0"/>
              <a:t>x</a:t>
            </a:r>
            <a:r>
              <a:rPr lang="en-US" altLang="zh-CN" sz="2000" dirty="0"/>
              <a:t>)|/||w||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z="1800" dirty="0"/>
              <a:t>As we assume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n</a:t>
            </a:r>
            <a:r>
              <a:rPr lang="en-US" sz="1800" i="1" dirty="0" err="1"/>
              <a:t>y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x</a:t>
            </a:r>
            <a:r>
              <a:rPr lang="en-US" altLang="zh-CN" sz="1800" i="1" baseline="-25000" dirty="0" err="1"/>
              <a:t>n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sz="1800" dirty="0"/>
              <a:t>&gt; 0 for all </a:t>
            </a:r>
            <a:r>
              <a:rPr lang="en-US" sz="1800" i="1" dirty="0"/>
              <a:t>n</a:t>
            </a:r>
            <a:r>
              <a:rPr lang="en-US" sz="1800" dirty="0"/>
              <a:t>, the distance of a point </a:t>
            </a:r>
            <a:r>
              <a:rPr lang="en-US" sz="1800" b="1" dirty="0" err="1"/>
              <a:t>x</a:t>
            </a:r>
            <a:r>
              <a:rPr lang="en-US" sz="1800" i="1" baseline="-25000" dirty="0" err="1"/>
              <a:t>n</a:t>
            </a:r>
            <a:r>
              <a:rPr lang="en-US" sz="1800" dirty="0"/>
              <a:t> to the decision surface is</a:t>
            </a:r>
            <a:endParaRPr lang="en-US" sz="1800" i="1" baseline="-25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850746" y="1752600"/>
            <a:ext cx="3903357" cy="3576650"/>
            <a:chOff x="5147787" y="2445065"/>
            <a:chExt cx="3903357" cy="3576650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6355795" y="5124526"/>
              <a:ext cx="26953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>
              <a:off x="5020363" y="3784796"/>
              <a:ext cx="2679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886478" y="3316610"/>
              <a:ext cx="2591821" cy="19238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291304" y="3080202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  <a:endParaRPr lang="en-GB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86400" y="2816163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&gt; 0</a:t>
              </a:r>
              <a:endParaRPr lang="en-GB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47787" y="3352800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&lt; 0</a:t>
              </a:r>
              <a:endParaRPr lang="en-GB" sz="16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6362717" y="4035902"/>
              <a:ext cx="1790683" cy="108407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360093" y="4188930"/>
              <a:ext cx="726507" cy="924915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409476" y="4993149"/>
              <a:ext cx="726507" cy="9249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347193" y="5123953"/>
              <a:ext cx="1110129" cy="824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6362717" y="4508685"/>
              <a:ext cx="470427" cy="598899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7681774" y="4056270"/>
              <a:ext cx="445501" cy="567166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482005" y="4278552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920885" y="4251459"/>
                  <a:ext cx="532389" cy="574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885" y="4251459"/>
                  <a:ext cx="532389" cy="5742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778033" y="5449122"/>
                  <a:ext cx="532390" cy="572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033" y="5449122"/>
                  <a:ext cx="532390" cy="5725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7068904" y="4581381"/>
                  <a:ext cx="822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904" y="4581381"/>
                  <a:ext cx="82278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8109943" y="3784796"/>
                  <a:ext cx="6929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𝜙</m:t>
                      </m:r>
                    </m:oMath>
                  </a14:m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943" y="3784796"/>
                  <a:ext cx="69294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54" t="-11667" r="-6140" b="-2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731" y="4204638"/>
            <a:ext cx="3195625" cy="7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8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Maximum margin classifier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9235" y="1545161"/>
            <a:ext cx="4587616" cy="39695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z="1800" dirty="0"/>
              <a:t>The margin is the minimum perpendicular distance: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z="1800" dirty="0"/>
              <a:t>We find </a:t>
            </a:r>
            <a:r>
              <a:rPr lang="en-US" sz="1800" b="1" dirty="0"/>
              <a:t>w</a:t>
            </a:r>
            <a:r>
              <a:rPr lang="en-US" sz="1800" dirty="0"/>
              <a:t> and </a:t>
            </a:r>
            <a:r>
              <a:rPr lang="en-US" sz="1800" i="1" dirty="0"/>
              <a:t>b</a:t>
            </a:r>
            <a:r>
              <a:rPr lang="en-US" sz="1800" dirty="0"/>
              <a:t> that </a:t>
            </a:r>
            <a:r>
              <a:rPr lang="en-US" sz="1800" dirty="0" err="1"/>
              <a:t>maximise</a:t>
            </a:r>
            <a:r>
              <a:rPr lang="en-US" sz="1800" dirty="0"/>
              <a:t> the margin i.e.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34" y="4201178"/>
            <a:ext cx="4190457" cy="72910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052708" y="4355861"/>
            <a:ext cx="26953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4717276" y="3016131"/>
            <a:ext cx="26794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83391" y="2547945"/>
            <a:ext cx="2591821" cy="1923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88217" y="2311537"/>
            <a:ext cx="643413" cy="341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6291903" y="2005950"/>
            <a:ext cx="643413" cy="341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en-GB" sz="1600" dirty="0"/>
          </a:p>
        </p:txBody>
      </p:sp>
      <p:sp>
        <p:nvSpPr>
          <p:cNvPr id="23" name="Rectangle 22"/>
          <p:cNvSpPr/>
          <p:nvPr/>
        </p:nvSpPr>
        <p:spPr>
          <a:xfrm>
            <a:off x="4949341" y="3559581"/>
            <a:ext cx="643413" cy="341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0</a:t>
            </a:r>
            <a:endParaRPr lang="en-GB" sz="1600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558178" y="2537135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410402" y="2971418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7618303" y="2735373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234464" y="3388219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010266" y="2524794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583408" y="2952810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997800" y="3066452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85324" y="3066452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089984" y="3244338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556196" y="3466547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6183865" y="3970760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616321" y="3664784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366872" y="4601679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008284" y="3454206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581426" y="3882222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679734" y="3115724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6683342" y="3995864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088003" y="4173750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98666" y="2761308"/>
            <a:ext cx="2591821" cy="19238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53539" y="2338837"/>
            <a:ext cx="2591821" cy="19238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67140" y="445642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871808" y="4347050"/>
            <a:ext cx="205392" cy="2826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8800" y="5420387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hyperplanes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200" y="5054295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decision hyperplane</a:t>
            </a:r>
            <a:endParaRPr lang="en-GB" sz="1400" dirty="0"/>
          </a:p>
        </p:txBody>
      </p:sp>
      <p:cxnSp>
        <p:nvCxnSpPr>
          <p:cNvPr id="70" name="Straight Connector 69"/>
          <p:cNvCxnSpPr>
            <a:stCxn id="68" idx="3"/>
          </p:cNvCxnSpPr>
          <p:nvPr/>
        </p:nvCxnSpPr>
        <p:spPr>
          <a:xfrm flipV="1">
            <a:off x="7394409" y="3970760"/>
            <a:ext cx="572731" cy="1603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8" idx="3"/>
          </p:cNvCxnSpPr>
          <p:nvPr/>
        </p:nvCxnSpPr>
        <p:spPr>
          <a:xfrm flipV="1">
            <a:off x="7394409" y="4456429"/>
            <a:ext cx="290915" cy="1117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1" idx="3"/>
          </p:cNvCxnSpPr>
          <p:nvPr/>
        </p:nvCxnSpPr>
        <p:spPr>
          <a:xfrm flipV="1">
            <a:off x="6805648" y="3882222"/>
            <a:ext cx="561224" cy="1325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438408" y="3986306"/>
            <a:ext cx="2930084" cy="1107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33" y="2284055"/>
            <a:ext cx="2934051" cy="655227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>
            <a:off x="2733831" y="2736233"/>
            <a:ext cx="76202" cy="1242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1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Canonical representation of decision hyperplane</a:t>
            </a:r>
            <a:endParaRPr lang="en-US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7143" y="1611511"/>
            <a:ext cx="4786079" cy="4190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─"/>
            </a:pPr>
            <a:r>
              <a:rPr lang="en-GB" altLang="zh-CN" sz="1800" dirty="0"/>
              <a:t>R</a:t>
            </a:r>
            <a:r>
              <a:rPr lang="en-US" sz="1800" dirty="0" err="1"/>
              <a:t>escaling</a:t>
            </a:r>
            <a:r>
              <a:rPr lang="en-US" sz="1800" dirty="0"/>
              <a:t> </a:t>
            </a:r>
            <a:r>
              <a:rPr lang="en-US" sz="1800" b="1" dirty="0"/>
              <a:t>w</a:t>
            </a:r>
            <a:r>
              <a:rPr lang="zh-CN" altLang="en-US" sz="1800" b="1" dirty="0"/>
              <a:t> → </a:t>
            </a:r>
            <a:r>
              <a:rPr lang="en-US" altLang="zh-CN" sz="1800" dirty="0" err="1"/>
              <a:t>s</a:t>
            </a:r>
            <a:r>
              <a:rPr lang="en-US" sz="1800" b="1" dirty="0" err="1"/>
              <a:t>w</a:t>
            </a:r>
            <a:r>
              <a:rPr lang="zh-CN" altLang="en-US" sz="1800" b="1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  <a:r>
              <a:rPr lang="zh-CN" altLang="en-US" sz="1800" dirty="0"/>
              <a:t> </a:t>
            </a:r>
            <a:r>
              <a:rPr lang="zh-CN" altLang="en-US" sz="1800" b="1" dirty="0"/>
              <a:t>→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sb</a:t>
            </a:r>
            <a:r>
              <a:rPr lang="en-US" sz="1800" dirty="0"/>
              <a:t> does not change the distance from any point </a:t>
            </a:r>
            <a:r>
              <a:rPr lang="en-US" altLang="zh-CN" sz="1800" b="1" dirty="0" err="1"/>
              <a:t>x</a:t>
            </a:r>
            <a:r>
              <a:rPr lang="en-US" altLang="zh-CN" sz="1800" i="1" baseline="-25000" dirty="0" err="1"/>
              <a:t>n</a:t>
            </a:r>
            <a:r>
              <a:rPr lang="zh-CN" altLang="en-US" sz="1800" i="1" baseline="-25000" dirty="0"/>
              <a:t> </a:t>
            </a:r>
            <a:r>
              <a:rPr lang="en-US" sz="1800" dirty="0"/>
              <a:t>to the decision hyperplane. </a:t>
            </a:r>
          </a:p>
          <a:p>
            <a:pPr marL="285750" indent="-285750">
              <a:buFont typeface="Arial" panose="020B0604020202020204" pitchFamily="34" charset="0"/>
              <a:buChar char="─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─"/>
            </a:pPr>
            <a:r>
              <a:rPr lang="en-US" sz="1800" dirty="0"/>
              <a:t>We can therefore set</a:t>
            </a:r>
          </a:p>
          <a:p>
            <a:pPr marL="285750" indent="-285750">
              <a:buFont typeface="Arial" panose="020B0604020202020204" pitchFamily="34" charset="0"/>
              <a:buChar char="─"/>
            </a:pPr>
            <a:endParaRPr lang="en-US" sz="1800" dirty="0"/>
          </a:p>
          <a:p>
            <a:endParaRPr lang="en-US" sz="1800" dirty="0"/>
          </a:p>
          <a:p>
            <a:r>
              <a:rPr lang="en-US" altLang="zh-CN" sz="1800" dirty="0"/>
              <a:t>for the point that is closest to the </a:t>
            </a:r>
            <a:r>
              <a:rPr lang="en-US" sz="1800" dirty="0"/>
              <a:t>hyperplane</a:t>
            </a:r>
            <a:r>
              <a:rPr lang="en-US" altLang="zh-CN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─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─"/>
            </a:pPr>
            <a:r>
              <a:rPr lang="en-US" altLang="zh-CN" sz="1800" dirty="0"/>
              <a:t>All data points satisfy</a:t>
            </a:r>
            <a:endParaRPr lang="en-US" sz="1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87182" y="4813061"/>
            <a:ext cx="26953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4851750" y="3473331"/>
            <a:ext cx="26794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7865" y="3005145"/>
            <a:ext cx="2591821" cy="1923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691" y="2768737"/>
            <a:ext cx="643413" cy="341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n-GB" sz="1600" dirty="0"/>
          </a:p>
        </p:txBody>
      </p:sp>
      <p:sp>
        <p:nvSpPr>
          <p:cNvPr id="21" name="Rectangle 20"/>
          <p:cNvSpPr/>
          <p:nvPr/>
        </p:nvSpPr>
        <p:spPr>
          <a:xfrm>
            <a:off x="5405521" y="2559629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=1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692652" y="2994335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544876" y="3428618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752777" y="3192573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7368938" y="3845419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144740" y="2981994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17882" y="3410010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132274" y="3523652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819798" y="3523652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224458" y="3701538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690670" y="3923747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6318339" y="4427960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750795" y="4121984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501346" y="5058879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6142758" y="3911406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715900" y="4339422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814208" y="3572924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817816" y="4453064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222477" y="4630950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533140" y="3218508"/>
            <a:ext cx="2591821" cy="19238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88013" y="2796037"/>
            <a:ext cx="2591821" cy="19238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101614" y="491362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040788" y="4839348"/>
            <a:ext cx="205392" cy="2826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67368" y="3042866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=-1</a:t>
            </a:r>
            <a:endParaRPr lang="en-GB" sz="16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95" y="3330833"/>
            <a:ext cx="2568442" cy="437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2" y="4983842"/>
            <a:ext cx="4350250" cy="432007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862694" y="5760321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margin hyperplanes</a:t>
            </a:r>
            <a:endParaRPr lang="en-GB" sz="1400" dirty="0"/>
          </a:p>
        </p:txBody>
      </p:sp>
      <p:sp>
        <p:nvSpPr>
          <p:cNvPr id="46" name="Rectangle 45"/>
          <p:cNvSpPr/>
          <p:nvPr/>
        </p:nvSpPr>
        <p:spPr>
          <a:xfrm>
            <a:off x="5248983" y="5394229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decision hyperplane</a:t>
            </a:r>
            <a:endParaRPr lang="en-GB" sz="1400" dirty="0"/>
          </a:p>
        </p:txBody>
      </p:sp>
      <p:cxnSp>
        <p:nvCxnSpPr>
          <p:cNvPr id="48" name="Straight Connector 47"/>
          <p:cNvCxnSpPr>
            <a:stCxn id="45" idx="3"/>
          </p:cNvCxnSpPr>
          <p:nvPr/>
        </p:nvCxnSpPr>
        <p:spPr>
          <a:xfrm flipV="1">
            <a:off x="7618303" y="4487523"/>
            <a:ext cx="577941" cy="142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3"/>
          </p:cNvCxnSpPr>
          <p:nvPr/>
        </p:nvCxnSpPr>
        <p:spPr>
          <a:xfrm flipV="1">
            <a:off x="7618303" y="4935542"/>
            <a:ext cx="216582" cy="978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3"/>
          </p:cNvCxnSpPr>
          <p:nvPr/>
        </p:nvCxnSpPr>
        <p:spPr>
          <a:xfrm flipV="1">
            <a:off x="7025431" y="4267200"/>
            <a:ext cx="393344" cy="128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5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Optimisation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sz="1801" dirty="0"/>
                  <a:t>The original problem </a:t>
                </a:r>
              </a:p>
              <a:p>
                <a:pPr marL="457198" lvl="1" indent="0">
                  <a:buNone/>
                </a:pPr>
                <a:endParaRPr lang="en-US" altLang="zh-CN" sz="1801" dirty="0"/>
              </a:p>
              <a:p>
                <a:pPr marL="457198" lvl="1" indent="0">
                  <a:buNone/>
                </a:pPr>
                <a:r>
                  <a:rPr lang="en-US" altLang="zh-CN" sz="1801" dirty="0"/>
                  <a:t>becomes to </a:t>
                </a:r>
                <a:r>
                  <a:rPr lang="en-US" altLang="zh-CN" sz="1801" dirty="0" err="1"/>
                  <a:t>maximise</a:t>
                </a:r>
                <a:r>
                  <a:rPr lang="en-US" altLang="zh-CN" sz="1801" dirty="0"/>
                  <a:t> ||w||</a:t>
                </a:r>
                <a:r>
                  <a:rPr lang="en-US" altLang="zh-CN" sz="1801" baseline="30000" dirty="0"/>
                  <a:t>-1</a:t>
                </a:r>
                <a:r>
                  <a:rPr lang="en-US" altLang="zh-CN" sz="1801" dirty="0"/>
                  <a:t>. </a:t>
                </a:r>
              </a:p>
              <a:p>
                <a:pPr lvl="1"/>
                <a:endParaRPr lang="en-US" altLang="zh-CN" sz="1801" dirty="0"/>
              </a:p>
              <a:p>
                <a:pPr lvl="1"/>
                <a:r>
                  <a:rPr lang="en-US" altLang="zh-CN" sz="1801" dirty="0"/>
                  <a:t>Equivalently, we have</a:t>
                </a:r>
              </a:p>
              <a:p>
                <a:pPr lvl="1"/>
                <a:endParaRPr lang="en-GB" sz="1801" dirty="0"/>
              </a:p>
              <a:p>
                <a:pPr marL="457198" lvl="1" indent="0">
                  <a:buNone/>
                </a:pPr>
                <a:r>
                  <a:rPr lang="en-US" altLang="zh-CN" sz="1801" dirty="0"/>
                  <a:t>subject to the constraints</a:t>
                </a:r>
                <a:r>
                  <a:rPr lang="zh-CN" altLang="en-US" sz="1801" dirty="0"/>
                  <a:t>                                  </a:t>
                </a:r>
                <a:endParaRPr lang="en-US" altLang="zh-CN" sz="1801" dirty="0"/>
              </a:p>
              <a:p>
                <a:pPr lvl="1"/>
                <a:endParaRPr lang="en-GB" sz="1801" dirty="0"/>
              </a:p>
              <a:p>
                <a:pPr lvl="1"/>
                <a:endParaRPr lang="en-GB" sz="1801" dirty="0"/>
              </a:p>
              <a:p>
                <a:pPr lvl="1"/>
                <a:r>
                  <a:rPr lang="en-US" altLang="zh-CN" sz="1801" dirty="0"/>
                  <a:t>The problem is solved by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1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1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1801" dirty="0"/>
                  <a:t>:</a:t>
                </a:r>
              </a:p>
              <a:p>
                <a:pPr lvl="1"/>
                <a:endParaRPr lang="en-US" altLang="zh-CN" sz="1801" i="1" dirty="0"/>
              </a:p>
              <a:p>
                <a:pPr lvl="1"/>
                <a:endParaRPr lang="en-US" altLang="zh-CN" sz="1801" i="1" dirty="0"/>
              </a:p>
              <a:p>
                <a:pPr lvl="1"/>
                <a:endParaRPr lang="en-US" altLang="zh-CN" sz="1801" i="1" dirty="0"/>
              </a:p>
              <a:p>
                <a:pPr lvl="1"/>
                <a:r>
                  <a:rPr lang="en-US" altLang="zh-CN" sz="1801" dirty="0"/>
                  <a:t>Note the minus sign in front of the Lagrange multiplier term, as we are </a:t>
                </a:r>
                <a:r>
                  <a:rPr lang="en-US" altLang="zh-CN" sz="1801" dirty="0" err="1"/>
                  <a:t>minimising</a:t>
                </a:r>
                <a:r>
                  <a:rPr lang="en-US" altLang="zh-CN" sz="1801" dirty="0"/>
                  <a:t> the function.</a:t>
                </a:r>
                <a:endParaRPr lang="en-US" altLang="zh-CN" sz="1801" i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221" y="2345300"/>
            <a:ext cx="1928970" cy="79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4648200"/>
            <a:ext cx="5486400" cy="87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1101615"/>
            <a:ext cx="4066333" cy="7075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2479" y="3233245"/>
            <a:ext cx="3965121" cy="3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4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1810" y="2045850"/>
            <a:ext cx="3214990" cy="40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3356" y="3170382"/>
            <a:ext cx="1004550" cy="45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689291"/>
            <a:ext cx="2669357" cy="86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1801" dirty="0" err="1"/>
              <a:t>Karush</a:t>
            </a:r>
            <a:r>
              <a:rPr lang="en-US" altLang="zh-CN" sz="1801" dirty="0"/>
              <a:t>-Kuhn-Tucker (KKT) conditions of the generic Lagrange function with </a:t>
            </a:r>
            <a:r>
              <a:rPr lang="en-GB" dirty="0"/>
              <a:t>inequality constraints </a:t>
            </a:r>
            <a:r>
              <a:rPr lang="en-US" altLang="zh-CN" sz="1801" dirty="0"/>
              <a:t>are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198" lvl="1" indent="0">
              <a:buNone/>
            </a:pPr>
            <a:endParaRPr lang="en-US" altLang="zh-CN" sz="1801" dirty="0"/>
          </a:p>
          <a:p>
            <a:pPr lvl="1"/>
            <a:r>
              <a:rPr lang="en-US" altLang="zh-CN" sz="1801" dirty="0"/>
              <a:t>The KKT conditions for SVM are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US" sz="1800" dirty="0"/>
              <a:t>For every data point, </a:t>
            </a:r>
            <a:r>
              <a:rPr lang="en-US" sz="1800" i="1" dirty="0"/>
              <a:t>a</a:t>
            </a:r>
            <a:r>
              <a:rPr lang="en-US" sz="1800" baseline="-25000" dirty="0"/>
              <a:t>n</a:t>
            </a:r>
            <a:r>
              <a:rPr lang="en-US" sz="1800" dirty="0"/>
              <a:t>=0 or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n</a:t>
            </a:r>
            <a:r>
              <a:rPr lang="en-US" sz="1800" i="1" dirty="0" err="1"/>
              <a:t>y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x</a:t>
            </a:r>
            <a:r>
              <a:rPr lang="en-US" altLang="zh-CN" sz="1800" i="1" baseline="-25000" dirty="0" err="1"/>
              <a:t>n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zh-CN" altLang="zh-CN" sz="1800" dirty="0"/>
              <a:t>=1</a:t>
            </a:r>
            <a:r>
              <a:rPr lang="en-US" sz="1800" dirty="0"/>
              <a:t>. </a:t>
            </a:r>
          </a:p>
          <a:p>
            <a:pPr lvl="2"/>
            <a:r>
              <a:rPr lang="en-US" sz="1800" dirty="0"/>
              <a:t>Any data point for which </a:t>
            </a:r>
            <a:r>
              <a:rPr lang="en-US" sz="1800" i="1" dirty="0"/>
              <a:t>a</a:t>
            </a:r>
            <a:r>
              <a:rPr lang="en-US" sz="1800" baseline="-25000" dirty="0"/>
              <a:t>n</a:t>
            </a:r>
            <a:r>
              <a:rPr lang="en-US" sz="1800" dirty="0"/>
              <a:t>=0 plays no role in making predictions.</a:t>
            </a:r>
          </a:p>
          <a:p>
            <a:pPr lvl="2"/>
            <a:r>
              <a:rPr lang="en-US" sz="1800" dirty="0"/>
              <a:t>The remaining data points are called </a:t>
            </a:r>
            <a:r>
              <a:rPr lang="en-US" sz="1800" dirty="0">
                <a:solidFill>
                  <a:srgbClr val="C00000"/>
                </a:solidFill>
              </a:rPr>
              <a:t>support vectors</a:t>
            </a:r>
            <a:r>
              <a:rPr lang="en-US" sz="1800" dirty="0"/>
              <a:t>, and they satisfy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n</a:t>
            </a:r>
            <a:r>
              <a:rPr lang="en-US" sz="1800" i="1" dirty="0" err="1"/>
              <a:t>y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x</a:t>
            </a:r>
            <a:r>
              <a:rPr lang="en-US" altLang="zh-CN" sz="1800" i="1" baseline="-25000" dirty="0" err="1"/>
              <a:t>n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zh-CN" altLang="zh-CN" sz="1800" dirty="0"/>
              <a:t>=1</a:t>
            </a:r>
            <a:r>
              <a:rPr lang="en-US" sz="1800" dirty="0"/>
              <a:t>, i.e. lying on the margin hyperplanes.</a:t>
            </a:r>
            <a:endParaRPr lang="en-US" sz="16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5278" y="2269260"/>
            <a:ext cx="538518" cy="1439"/>
          </a:xfrm>
          <a:prstGeom prst="straightConnector1">
            <a:avLst/>
          </a:prstGeom>
          <a:ln w="603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0" y="4724400"/>
            <a:ext cx="520300" cy="1588"/>
          </a:xfrm>
          <a:prstGeom prst="straightConnector1">
            <a:avLst/>
          </a:prstGeom>
          <a:ln w="603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43116" y="1752600"/>
            <a:ext cx="1300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KKT conditions </a:t>
            </a:r>
            <a:endParaRPr lang="en-GB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001" y="2141166"/>
            <a:ext cx="1033233" cy="332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841" y="1825587"/>
            <a:ext cx="737609" cy="304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8117" y="2473477"/>
            <a:ext cx="1268483" cy="3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8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Optimisation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26196" y="1975266"/>
            <a:ext cx="4024233" cy="3149361"/>
            <a:chOff x="2634628" y="2039292"/>
            <a:chExt cx="4024233" cy="314936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854442" y="4718753"/>
              <a:ext cx="26953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>
              <a:off x="2519010" y="3379023"/>
              <a:ext cx="2679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385125" y="2910837"/>
              <a:ext cx="2591821" cy="19238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89951" y="2674429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  <a:endParaRPr lang="en-GB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72781" y="2465321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=1</a:t>
              </a:r>
              <a:endParaRPr lang="en-GB" sz="1600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359912" y="2900027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212136" y="3334310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420037" y="3098265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036198" y="3751111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812000" y="2887686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4385142" y="3315702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799534" y="3429344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5487058" y="3429344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891718" y="3607230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357930" y="3829439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985599" y="4333652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4418055" y="4027676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168606" y="4964571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3810018" y="3817098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3383160" y="4245114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481468" y="3478616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485076" y="4358756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889737" y="4536642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200400" y="3124200"/>
              <a:ext cx="2591821" cy="19238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55273" y="2701729"/>
              <a:ext cx="2591821" cy="19238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768874" y="4819321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margin</a:t>
              </a:r>
              <a:endParaRPr lang="en-GB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5431227" y="4536643"/>
              <a:ext cx="205392" cy="2826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634628" y="2948558"/>
              <a:ext cx="6479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=-1</a:t>
              </a:r>
              <a:endParaRPr lang="en-GB" sz="1600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4966283" y="3673856"/>
              <a:ext cx="211848" cy="2222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4312527" y="3228975"/>
              <a:ext cx="211848" cy="2222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4343400" y="3940216"/>
              <a:ext cx="211848" cy="2222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905000" y="5288184"/>
            <a:ext cx="4952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 vectors (in circle) lie on the margin hyperplanes.</a:t>
            </a:r>
            <a:endParaRPr 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20216" y="3753072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margin hyperplanes</a:t>
            </a:r>
            <a:endParaRPr lang="en-GB" sz="1400" dirty="0"/>
          </a:p>
        </p:txBody>
      </p:sp>
      <p:sp>
        <p:nvSpPr>
          <p:cNvPr id="39" name="Rectangle 38"/>
          <p:cNvSpPr/>
          <p:nvPr/>
        </p:nvSpPr>
        <p:spPr>
          <a:xfrm>
            <a:off x="4090402" y="2044464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decision hyperplane</a:t>
            </a:r>
            <a:endParaRPr lang="en-GB" sz="1400" dirty="0"/>
          </a:p>
        </p:txBody>
      </p:sp>
      <p:cxnSp>
        <p:nvCxnSpPr>
          <p:cNvPr id="40" name="Straight Connector 39"/>
          <p:cNvCxnSpPr>
            <a:stCxn id="38" idx="1"/>
          </p:cNvCxnSpPr>
          <p:nvPr/>
        </p:nvCxnSpPr>
        <p:spPr>
          <a:xfrm flipH="1">
            <a:off x="4830495" y="3906961"/>
            <a:ext cx="989721" cy="747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1"/>
          </p:cNvCxnSpPr>
          <p:nvPr/>
        </p:nvCxnSpPr>
        <p:spPr>
          <a:xfrm flipH="1">
            <a:off x="5079112" y="3906961"/>
            <a:ext cx="741104" cy="25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9" idx="1"/>
          </p:cNvCxnSpPr>
          <p:nvPr/>
        </p:nvCxnSpPr>
        <p:spPr>
          <a:xfrm flipV="1">
            <a:off x="3470773" y="2198353"/>
            <a:ext cx="619629" cy="1079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0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76172"/>
            <a:ext cx="3346956" cy="947408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Optimisation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1" y="1219207"/>
                <a:ext cx="8686800" cy="472439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Setting the derivative of </a:t>
                </a:r>
                <a:r>
                  <a:rPr lang="en-US" altLang="zh-CN" i="1" dirty="0"/>
                  <a:t>L</a:t>
                </a:r>
                <a:r>
                  <a:rPr lang="en-US" altLang="zh-CN" dirty="0"/>
                  <a:t>(</a:t>
                </a:r>
                <a:r>
                  <a:rPr lang="en-US" altLang="zh-CN" b="1" dirty="0"/>
                  <a:t>w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a) w.r.t. </a:t>
                </a:r>
                <a:r>
                  <a:rPr lang="en-US" altLang="zh-CN" b="1" dirty="0"/>
                  <a:t>w</a:t>
                </a:r>
                <a:r>
                  <a:rPr lang="en-US" altLang="zh-CN" dirty="0"/>
                  <a:t> to zero, we obtain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The decision function </a:t>
                </a:r>
              </a:p>
              <a:p>
                <a:pPr lvl="1"/>
                <a:endParaRPr lang="en-US" altLang="zh-CN" dirty="0"/>
              </a:p>
              <a:p>
                <a:pPr marL="457198" lvl="1" indent="0">
                  <a:buNone/>
                </a:pPr>
                <a:r>
                  <a:rPr lang="en-US" altLang="zh-CN" dirty="0"/>
                  <a:t>takes the form of</a:t>
                </a:r>
              </a:p>
              <a:p>
                <a:pPr lvl="1"/>
                <a:endParaRPr lang="en-US" altLang="zh-CN" dirty="0"/>
              </a:p>
              <a:p>
                <a:pPr marL="457198" lvl="1" indent="0">
                  <a:buNone/>
                </a:pPr>
                <a:endParaRPr lang="en-US" altLang="zh-CN" dirty="0"/>
              </a:p>
              <a:p>
                <a:pPr marL="457198" lvl="1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i="1" dirty="0"/>
                  <a:t> </a:t>
                </a:r>
                <a:r>
                  <a:rPr lang="en-US" altLang="zh-CN" b="1" dirty="0"/>
                  <a:t>x</a:t>
                </a:r>
                <a:r>
                  <a:rPr lang="en-US" altLang="zh-CN" i="1" baseline="-25000" dirty="0"/>
                  <a:t>n</a:t>
                </a:r>
                <a:r>
                  <a:rPr lang="en-GB" dirty="0"/>
                  <a:t> are the training data, </a:t>
                </a:r>
                <a:r>
                  <a:rPr lang="en-US" altLang="zh-CN" i="1" dirty="0" err="1"/>
                  <a:t>t</a:t>
                </a:r>
                <a:r>
                  <a:rPr lang="en-US" altLang="zh-CN" i="1" baseline="-25000" dirty="0" err="1"/>
                  <a:t>n</a:t>
                </a:r>
                <a:r>
                  <a:rPr lang="en-GB" dirty="0"/>
                  <a:t> are the label, b is the bias, and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19207"/>
                <a:ext cx="8686800" cy="4724394"/>
              </a:xfrm>
              <a:blipFill>
                <a:blip r:embed="rId4"/>
                <a:stretch>
                  <a:fillRect t="-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1654244"/>
            <a:ext cx="2417717" cy="101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566156" y="3554515"/>
            <a:ext cx="956273" cy="393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4380" y="2800694"/>
            <a:ext cx="2383989" cy="486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953000"/>
            <a:ext cx="2485705" cy="473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BA9BAA-7CC8-4D4D-BE8D-CB467C9299FD}"/>
              </a:ext>
            </a:extLst>
          </p:cNvPr>
          <p:cNvSpPr txBox="1"/>
          <p:nvPr/>
        </p:nvSpPr>
        <p:spPr>
          <a:xfrm>
            <a:off x="0" y="5943600"/>
            <a:ext cx="5181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Further reading: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Christopher J.C. Burges, A Tutorial on Support Vector Machines for Pattern Recognition 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http://research.microsoft.com/pubs/67119/svmtutorial.pdf</a:t>
            </a:r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28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09C5-FDE8-40D3-AC8D-0A82CEC6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references on </a:t>
            </a:r>
            <a:r>
              <a:rPr lang="en-GB" i="1" u="sng" dirty="0"/>
              <a:t>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CE57-1A86-40EB-8975-5C95E89E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ICML 2018</a:t>
            </a:r>
          </a:p>
          <a:p>
            <a:r>
              <a:rPr lang="en-GB" sz="1800" b="1" i="1" dirty="0"/>
              <a:t>Optimal Tuning for Divide-and-conquer Kernel Ridge Regression with Massive Data, </a:t>
            </a:r>
            <a:r>
              <a:rPr lang="en-GB" sz="1800" dirty="0" err="1"/>
              <a:t>Ganggang</a:t>
            </a:r>
            <a:r>
              <a:rPr lang="en-GB" sz="1800" dirty="0"/>
              <a:t> Xu · </a:t>
            </a:r>
            <a:r>
              <a:rPr lang="en-GB" sz="1800" dirty="0" err="1"/>
              <a:t>Zuofeng</a:t>
            </a:r>
            <a:r>
              <a:rPr lang="en-GB" sz="1800" dirty="0"/>
              <a:t> Shang · </a:t>
            </a:r>
            <a:r>
              <a:rPr lang="en-GB" sz="1800" dirty="0" err="1"/>
              <a:t>Guang</a:t>
            </a:r>
            <a:r>
              <a:rPr lang="en-GB" sz="1800" dirty="0"/>
              <a:t> Cheng</a:t>
            </a:r>
          </a:p>
          <a:p>
            <a:r>
              <a:rPr lang="en-GB" sz="1800" b="1" i="1" dirty="0"/>
              <a:t>BOCK : Bayesian Optimization with Cylindrical Kernels, </a:t>
            </a:r>
            <a:r>
              <a:rPr lang="en-GB" sz="1800" dirty="0" err="1"/>
              <a:t>ChangYong</a:t>
            </a:r>
            <a:r>
              <a:rPr lang="en-GB" sz="1800" dirty="0"/>
              <a:t> Oh · </a:t>
            </a:r>
            <a:r>
              <a:rPr lang="en-GB" sz="1800" dirty="0" err="1"/>
              <a:t>Efstratios</a:t>
            </a:r>
            <a:r>
              <a:rPr lang="en-GB" sz="1800" dirty="0"/>
              <a:t> </a:t>
            </a:r>
            <a:r>
              <a:rPr lang="en-GB" sz="1800" dirty="0" err="1"/>
              <a:t>Gavves</a:t>
            </a:r>
            <a:r>
              <a:rPr lang="en-GB" sz="1800" dirty="0"/>
              <a:t> · Max Welling</a:t>
            </a:r>
          </a:p>
          <a:p>
            <a:r>
              <a:rPr lang="en-GB" sz="1800" b="1" i="1" dirty="0"/>
              <a:t>Differentiable Compositional Kernel Learning for Gaussian Processes, </a:t>
            </a:r>
            <a:r>
              <a:rPr lang="en-GB" sz="1800" dirty="0" err="1"/>
              <a:t>Shengyang</a:t>
            </a:r>
            <a:r>
              <a:rPr lang="en-GB" sz="1800" dirty="0"/>
              <a:t> Sun · </a:t>
            </a:r>
            <a:r>
              <a:rPr lang="en-GB" sz="1800" dirty="0" err="1"/>
              <a:t>Guodong</a:t>
            </a:r>
            <a:r>
              <a:rPr lang="en-GB" sz="1800" dirty="0"/>
              <a:t> Zhang · </a:t>
            </a:r>
            <a:r>
              <a:rPr lang="en-GB" sz="1800" dirty="0" err="1"/>
              <a:t>Chaoqi</a:t>
            </a:r>
            <a:r>
              <a:rPr lang="en-GB" sz="1800" dirty="0"/>
              <a:t> Wang · </a:t>
            </a:r>
            <a:r>
              <a:rPr lang="en-GB" sz="1800" dirty="0" err="1"/>
              <a:t>Wenyuan</a:t>
            </a:r>
            <a:r>
              <a:rPr lang="en-GB" sz="1800" dirty="0"/>
              <a:t> Zeng · </a:t>
            </a:r>
            <a:r>
              <a:rPr lang="en-GB" sz="1800" dirty="0" err="1"/>
              <a:t>Jiaman</a:t>
            </a:r>
            <a:r>
              <a:rPr lang="en-GB" sz="1800" dirty="0"/>
              <a:t> Li · Roger Grosse</a:t>
            </a:r>
          </a:p>
          <a:p>
            <a:r>
              <a:rPr lang="en-GB" sz="1800" b="1" i="1" dirty="0"/>
              <a:t>The Weighted Kendall and High-order Kernels for Permutations, </a:t>
            </a:r>
            <a:r>
              <a:rPr lang="en-GB" sz="1800" dirty="0" err="1"/>
              <a:t>Yunlong</a:t>
            </a:r>
            <a:r>
              <a:rPr lang="en-GB" sz="1800" dirty="0"/>
              <a:t> Jiao · Jean-Philippe Vert</a:t>
            </a:r>
          </a:p>
          <a:p>
            <a:r>
              <a:rPr lang="en-GB" sz="1800" b="1" i="1" dirty="0"/>
              <a:t>Kernelized Synaptic Weight Matrices, </a:t>
            </a:r>
            <a:r>
              <a:rPr lang="en-GB" sz="1800" dirty="0"/>
              <a:t>Lorenz Müller · Julien Martel · Giacomo </a:t>
            </a:r>
            <a:r>
              <a:rPr lang="en-GB" sz="1800" dirty="0" err="1"/>
              <a:t>Indiveri</a:t>
            </a:r>
            <a:endParaRPr lang="en-GB" sz="1800" dirty="0"/>
          </a:p>
          <a:p>
            <a:r>
              <a:rPr lang="en-GB" sz="1800" b="1" i="1" dirty="0" err="1"/>
              <a:t>AutoPrognosis</a:t>
            </a:r>
            <a:r>
              <a:rPr lang="en-GB" sz="1800" b="1" i="1" dirty="0"/>
              <a:t>: Automated Clinical Prognostic </a:t>
            </a:r>
            <a:r>
              <a:rPr lang="en-GB" sz="1800" b="1" i="1" dirty="0" err="1"/>
              <a:t>Modeling</a:t>
            </a:r>
            <a:r>
              <a:rPr lang="en-GB" sz="1800" b="1" i="1" dirty="0"/>
              <a:t> via Bayesian Optimization with Structured Kernel Learning, </a:t>
            </a:r>
            <a:r>
              <a:rPr lang="en-GB" sz="1800" dirty="0"/>
              <a:t>Ahmed M. </a:t>
            </a:r>
            <a:r>
              <a:rPr lang="en-GB" sz="1800" dirty="0" err="1"/>
              <a:t>Alaa</a:t>
            </a:r>
            <a:r>
              <a:rPr lang="en-GB" sz="1800" dirty="0"/>
              <a:t> Ibrahim · M van der </a:t>
            </a:r>
            <a:r>
              <a:rPr lang="en-GB" sz="1800" dirty="0" err="1"/>
              <a:t>Schaar</a:t>
            </a:r>
            <a:endParaRPr lang="en-GB" sz="1800" dirty="0"/>
          </a:p>
          <a:p>
            <a:r>
              <a:rPr lang="en-GB" sz="1800" b="1" i="1" dirty="0"/>
              <a:t>To Understand Deep Learning We Need to Understand Kernel Learning, </a:t>
            </a:r>
            <a:r>
              <a:rPr lang="en-GB" sz="1800" dirty="0"/>
              <a:t>Mikhail Belkin · </a:t>
            </a:r>
            <a:r>
              <a:rPr lang="en-GB" sz="1800" dirty="0" err="1"/>
              <a:t>Siyuan</a:t>
            </a:r>
            <a:r>
              <a:rPr lang="en-GB" sz="1800" dirty="0"/>
              <a:t> Ma · </a:t>
            </a:r>
            <a:r>
              <a:rPr lang="en-GB" sz="1800" dirty="0" err="1"/>
              <a:t>Soumik</a:t>
            </a:r>
            <a:r>
              <a:rPr lang="en-GB" sz="1800" dirty="0"/>
              <a:t> Mandal</a:t>
            </a:r>
          </a:p>
          <a:p>
            <a:r>
              <a:rPr lang="en-GB" sz="1800" b="1" i="1" dirty="0"/>
              <a:t>Kernel Recursive ABC: Point Estimation with Intractable Likelihood, </a:t>
            </a:r>
            <a:r>
              <a:rPr lang="en-GB" sz="1800" dirty="0" err="1"/>
              <a:t>Takafumi</a:t>
            </a:r>
            <a:r>
              <a:rPr lang="en-GB" sz="1800" dirty="0"/>
              <a:t> </a:t>
            </a:r>
            <a:r>
              <a:rPr lang="en-GB" sz="1800" dirty="0" err="1"/>
              <a:t>Kajihara</a:t>
            </a:r>
            <a:r>
              <a:rPr lang="en-GB" sz="1800" dirty="0"/>
              <a:t> · </a:t>
            </a:r>
            <a:r>
              <a:rPr lang="en-GB" sz="1800" dirty="0" err="1"/>
              <a:t>Motonobu</a:t>
            </a:r>
            <a:r>
              <a:rPr lang="en-GB" sz="1800" dirty="0"/>
              <a:t> Kanagawa · Keisuke Yamazaki · Kenji </a:t>
            </a:r>
            <a:r>
              <a:rPr lang="en-GB" sz="1800" dirty="0" err="1"/>
              <a:t>Fukumizu</a:t>
            </a:r>
            <a:endParaRPr lang="en-GB" sz="1800" dirty="0"/>
          </a:p>
          <a:p>
            <a:r>
              <a:rPr lang="en-GB" sz="1800" b="1" i="1" dirty="0"/>
              <a:t>Differentially Private Database Release via Kernel Mean Embeddings, </a:t>
            </a:r>
            <a:r>
              <a:rPr lang="en-GB" sz="1800" dirty="0"/>
              <a:t>Matej Balog · Ilya </a:t>
            </a:r>
            <a:r>
              <a:rPr lang="en-GB" sz="1800" dirty="0" err="1"/>
              <a:t>Tolstikhin</a:t>
            </a:r>
            <a:r>
              <a:rPr lang="en-GB" sz="1800" dirty="0"/>
              <a:t> · Bernhard </a:t>
            </a:r>
            <a:r>
              <a:rPr lang="en-GB" sz="1800" dirty="0" err="1"/>
              <a:t>Schölkopf</a:t>
            </a:r>
            <a:endParaRPr lang="en-GB" sz="1800" dirty="0"/>
          </a:p>
          <a:p>
            <a:r>
              <a:rPr lang="en-GB" sz="1800" b="1" i="1" dirty="0"/>
              <a:t>Learning in Reproducing Kernel </a:t>
            </a:r>
            <a:r>
              <a:rPr lang="en-GB" sz="1800" b="1" i="1" dirty="0" err="1"/>
              <a:t>Kreı̆n</a:t>
            </a:r>
            <a:r>
              <a:rPr lang="en-GB" sz="1800" b="1" i="1" dirty="0"/>
              <a:t> Spaces, </a:t>
            </a:r>
            <a:r>
              <a:rPr lang="en-GB" sz="1800" dirty="0"/>
              <a:t>Dino </a:t>
            </a:r>
            <a:r>
              <a:rPr lang="en-GB" sz="1800" dirty="0" err="1"/>
              <a:t>Oglic</a:t>
            </a:r>
            <a:r>
              <a:rPr lang="en-GB" sz="1800" dirty="0"/>
              <a:t> · Thomas Gaertner</a:t>
            </a:r>
          </a:p>
          <a:p>
            <a:r>
              <a:rPr lang="en-GB" sz="1800" b="1" i="1" dirty="0"/>
              <a:t>Trainable Calibration Measures for Neural Networks from Kernel Mean Embeddings, </a:t>
            </a:r>
            <a:r>
              <a:rPr lang="en-GB" sz="1800" dirty="0" err="1"/>
              <a:t>Aviral</a:t>
            </a:r>
            <a:r>
              <a:rPr lang="en-GB" sz="1800" dirty="0"/>
              <a:t> Kumar · Sunita </a:t>
            </a:r>
            <a:r>
              <a:rPr lang="en-GB" sz="1800" dirty="0" err="1"/>
              <a:t>Sarawagi</a:t>
            </a:r>
            <a:r>
              <a:rPr lang="en-GB" sz="1800" dirty="0"/>
              <a:t> · Ujjwal Jain</a:t>
            </a:r>
          </a:p>
          <a:p>
            <a:r>
              <a:rPr lang="en-GB" sz="1800" b="1" i="1" dirty="0"/>
              <a:t>Adaptive Sampled </a:t>
            </a:r>
            <a:r>
              <a:rPr lang="en-GB" sz="1800" b="1" i="1" dirty="0" err="1"/>
              <a:t>Softmax</a:t>
            </a:r>
            <a:r>
              <a:rPr lang="en-GB" sz="1800" b="1" i="1" dirty="0"/>
              <a:t> with Kernel Based Sampling, </a:t>
            </a:r>
            <a:r>
              <a:rPr lang="en-GB" sz="1800" dirty="0"/>
              <a:t>Guy Blanc · Steffen </a:t>
            </a:r>
            <a:r>
              <a:rPr lang="en-GB" sz="1800" dirty="0" err="1"/>
              <a:t>Rendle</a:t>
            </a:r>
            <a:endParaRPr lang="en-GB" sz="1800" dirty="0"/>
          </a:p>
          <a:p>
            <a:endParaRPr lang="en-GB" dirty="0"/>
          </a:p>
          <a:p>
            <a:r>
              <a:rPr lang="en-GB" dirty="0"/>
              <a:t>NIPS 2018</a:t>
            </a:r>
          </a:p>
          <a:p>
            <a:r>
              <a:rPr lang="en-GB" sz="1800" b="1" i="1" dirty="0"/>
              <a:t>Persistence Fisher Kernel: A Riemannian Manifold Kernel for Persistence Diagrams, </a:t>
            </a:r>
            <a:r>
              <a:rPr lang="en-GB" sz="1800" dirty="0"/>
              <a:t>Tam Le · Makoto Yamada</a:t>
            </a:r>
          </a:p>
          <a:p>
            <a:r>
              <a:rPr lang="en-GB" sz="1800" b="1" i="1" dirty="0"/>
              <a:t>Neural Tangent Kernel: Convergence and Generalization in Neural Networks, </a:t>
            </a:r>
            <a:r>
              <a:rPr lang="en-GB" sz="1800" dirty="0"/>
              <a:t>Arthur </a:t>
            </a:r>
            <a:r>
              <a:rPr lang="en-GB" sz="1800" dirty="0" err="1"/>
              <a:t>Jacot-Guillarmod</a:t>
            </a:r>
            <a:r>
              <a:rPr lang="en-GB" sz="1800" dirty="0"/>
              <a:t> · Clement </a:t>
            </a:r>
            <a:r>
              <a:rPr lang="en-GB" sz="1800" dirty="0" err="1"/>
              <a:t>Hongler</a:t>
            </a:r>
            <a:r>
              <a:rPr lang="en-GB" sz="1800" dirty="0"/>
              <a:t> · Franck Gabriel</a:t>
            </a:r>
          </a:p>
          <a:p>
            <a:r>
              <a:rPr lang="en-GB" sz="1800" b="1" i="1" dirty="0"/>
              <a:t>Statistical and Computational Trade-Offs in Kernel K-Means, </a:t>
            </a:r>
            <a:r>
              <a:rPr lang="en-GB" sz="1800" dirty="0"/>
              <a:t>Daniele </a:t>
            </a:r>
            <a:r>
              <a:rPr lang="en-GB" sz="1800" dirty="0" err="1"/>
              <a:t>Calandriello</a:t>
            </a:r>
            <a:r>
              <a:rPr lang="en-GB" sz="1800" dirty="0"/>
              <a:t> · Lorenzo </a:t>
            </a:r>
            <a:r>
              <a:rPr lang="en-GB" sz="1800" dirty="0" err="1"/>
              <a:t>Rosasco</a:t>
            </a:r>
            <a:endParaRPr lang="en-GB" sz="1800" dirty="0"/>
          </a:p>
          <a:p>
            <a:r>
              <a:rPr lang="en-GB" sz="1800" b="1" i="1" dirty="0" err="1"/>
              <a:t>RetGK</a:t>
            </a:r>
            <a:r>
              <a:rPr lang="en-GB" sz="1800" b="1" i="1" dirty="0"/>
              <a:t>: Graph Kernels based on Return Probabilities of Random Walks, </a:t>
            </a:r>
            <a:r>
              <a:rPr lang="en-GB" sz="1800" dirty="0"/>
              <a:t>Zhen Zhang · </a:t>
            </a:r>
            <a:r>
              <a:rPr lang="en-GB" sz="1800" dirty="0" err="1"/>
              <a:t>Mianzhi</a:t>
            </a:r>
            <a:r>
              <a:rPr lang="en-GB" sz="1800" dirty="0"/>
              <a:t> Wang · </a:t>
            </a:r>
            <a:r>
              <a:rPr lang="en-GB" sz="1800" dirty="0" err="1"/>
              <a:t>Yijian</a:t>
            </a:r>
            <a:r>
              <a:rPr lang="en-GB" sz="1800" dirty="0"/>
              <a:t> Xiang · Yan Huang · </a:t>
            </a:r>
            <a:r>
              <a:rPr lang="en-GB" sz="1800" dirty="0" err="1"/>
              <a:t>Arye</a:t>
            </a:r>
            <a:r>
              <a:rPr lang="en-GB" sz="1800" dirty="0"/>
              <a:t> </a:t>
            </a:r>
            <a:r>
              <a:rPr lang="en-GB" sz="1800" dirty="0" err="1"/>
              <a:t>Nehorai</a:t>
            </a:r>
            <a:endParaRPr lang="en-GB" sz="1800" dirty="0"/>
          </a:p>
          <a:p>
            <a:r>
              <a:rPr lang="en-GB" sz="1800" b="1" i="1" dirty="0"/>
              <a:t>Learning Bounds for Greedy Approximation with Explicit Feature Maps from Multiple Kernels, </a:t>
            </a:r>
            <a:r>
              <a:rPr lang="en-GB" sz="1800" dirty="0"/>
              <a:t>Shahin </a:t>
            </a:r>
            <a:r>
              <a:rPr lang="en-GB" sz="1800" dirty="0" err="1"/>
              <a:t>Shahrampour</a:t>
            </a:r>
            <a:r>
              <a:rPr lang="en-GB" sz="1800" dirty="0"/>
              <a:t> · Vahid </a:t>
            </a:r>
            <a:r>
              <a:rPr lang="en-GB" sz="1800" dirty="0" err="1"/>
              <a:t>Tarokh</a:t>
            </a:r>
            <a:endParaRPr lang="en-GB" sz="1800" dirty="0"/>
          </a:p>
          <a:p>
            <a:r>
              <a:rPr lang="en-GB" sz="1800" b="1" i="1" dirty="0"/>
              <a:t>Quadrature-based features for kernel approximation, </a:t>
            </a:r>
            <a:r>
              <a:rPr lang="en-GB" sz="1800" dirty="0"/>
              <a:t>Marina </a:t>
            </a:r>
            <a:r>
              <a:rPr lang="en-GB" sz="1800" dirty="0" err="1"/>
              <a:t>Munkhoeva</a:t>
            </a:r>
            <a:r>
              <a:rPr lang="en-GB" sz="1800" dirty="0"/>
              <a:t> · </a:t>
            </a:r>
            <a:r>
              <a:rPr lang="en-GB" sz="1800" dirty="0" err="1"/>
              <a:t>Yermek</a:t>
            </a:r>
            <a:r>
              <a:rPr lang="en-GB" sz="1800" dirty="0"/>
              <a:t> </a:t>
            </a:r>
            <a:r>
              <a:rPr lang="en-GB" sz="1800" dirty="0" err="1"/>
              <a:t>Kapushev</a:t>
            </a:r>
            <a:r>
              <a:rPr lang="en-GB" sz="1800" dirty="0"/>
              <a:t> · </a:t>
            </a:r>
            <a:r>
              <a:rPr lang="en-GB" sz="1800" dirty="0" err="1"/>
              <a:t>Evgeny</a:t>
            </a:r>
            <a:r>
              <a:rPr lang="en-GB" sz="1800" dirty="0"/>
              <a:t> </a:t>
            </a:r>
            <a:r>
              <a:rPr lang="en-GB" sz="1800" dirty="0" err="1"/>
              <a:t>Burnaev</a:t>
            </a:r>
            <a:r>
              <a:rPr lang="en-GB" sz="1800" dirty="0"/>
              <a:t> · Ivan </a:t>
            </a:r>
            <a:r>
              <a:rPr lang="en-GB" sz="1800" dirty="0" err="1"/>
              <a:t>Oseledets</a:t>
            </a:r>
            <a:endParaRPr lang="en-GB" sz="1800" dirty="0"/>
          </a:p>
          <a:p>
            <a:r>
              <a:rPr lang="en-GB" sz="1800" b="1" i="1" dirty="0"/>
              <a:t>Causal Inference via Kernel Deviance Measures, </a:t>
            </a:r>
            <a:r>
              <a:rPr lang="en-GB" sz="1800" dirty="0"/>
              <a:t>Jovana </a:t>
            </a:r>
            <a:r>
              <a:rPr lang="en-GB" sz="1800" dirty="0" err="1"/>
              <a:t>Mitrovic</a:t>
            </a:r>
            <a:r>
              <a:rPr lang="en-GB" sz="1800" dirty="0"/>
              <a:t> · Dino </a:t>
            </a:r>
            <a:r>
              <a:rPr lang="en-GB" sz="1800" dirty="0" err="1"/>
              <a:t>Sejdinovic</a:t>
            </a:r>
            <a:r>
              <a:rPr lang="en-GB" sz="1800" dirty="0"/>
              <a:t> · Yee </a:t>
            </a:r>
            <a:r>
              <a:rPr lang="en-GB" sz="1800" dirty="0" err="1"/>
              <a:t>Whye</a:t>
            </a:r>
            <a:r>
              <a:rPr lang="en-GB" sz="1800" dirty="0"/>
              <a:t> </a:t>
            </a:r>
            <a:r>
              <a:rPr lang="en-GB" sz="1800" dirty="0" err="1"/>
              <a:t>Teh</a:t>
            </a:r>
            <a:endParaRPr lang="en-GB" sz="1800" dirty="0"/>
          </a:p>
          <a:p>
            <a:r>
              <a:rPr lang="en-GB" sz="1800" b="1" i="1" dirty="0"/>
              <a:t>KONG: Kernels for ordered-</a:t>
            </a:r>
            <a:r>
              <a:rPr lang="en-GB" sz="1800" b="1" i="1" dirty="0" err="1"/>
              <a:t>neighborhood</a:t>
            </a:r>
            <a:r>
              <a:rPr lang="en-GB" sz="1800" b="1" i="1" dirty="0"/>
              <a:t> graphs, </a:t>
            </a:r>
            <a:r>
              <a:rPr lang="en-GB" sz="1800" dirty="0" err="1"/>
              <a:t>Moez</a:t>
            </a:r>
            <a:r>
              <a:rPr lang="en-GB" sz="1800" dirty="0"/>
              <a:t> </a:t>
            </a:r>
            <a:r>
              <a:rPr lang="en-GB" sz="1800" dirty="0" err="1"/>
              <a:t>Draief</a:t>
            </a:r>
            <a:r>
              <a:rPr lang="en-GB" sz="1800" dirty="0"/>
              <a:t> · Konstantin </a:t>
            </a:r>
            <a:r>
              <a:rPr lang="en-GB" sz="1800" dirty="0" err="1"/>
              <a:t>Kutzkov</a:t>
            </a:r>
            <a:r>
              <a:rPr lang="en-GB" sz="1800" dirty="0"/>
              <a:t> · Kevin </a:t>
            </a:r>
            <a:r>
              <a:rPr lang="en-GB" sz="1800" dirty="0" err="1"/>
              <a:t>Scaman</a:t>
            </a:r>
            <a:r>
              <a:rPr lang="en-GB" sz="1800" dirty="0"/>
              <a:t> · Milan </a:t>
            </a:r>
            <a:r>
              <a:rPr lang="en-GB" sz="1800" dirty="0" err="1"/>
              <a:t>Vojnovic</a:t>
            </a:r>
            <a:endParaRPr lang="en-GB" sz="1800" dirty="0"/>
          </a:p>
          <a:p>
            <a:r>
              <a:rPr lang="en-GB" sz="1800" b="1" i="1" dirty="0"/>
              <a:t>Continuous-time Value Function Approximation in Reproducing Kernel Hilbert Spaces, </a:t>
            </a:r>
            <a:r>
              <a:rPr lang="en-GB" sz="1800" dirty="0" err="1"/>
              <a:t>Motoya</a:t>
            </a:r>
            <a:r>
              <a:rPr lang="en-GB" sz="1800" dirty="0"/>
              <a:t> Ohnishi · Masahiro Yukawa · Mikael Johansson · Masashi Sugiyama</a:t>
            </a:r>
          </a:p>
          <a:p>
            <a:r>
              <a:rPr lang="en-GB" sz="1800" b="1" i="1" dirty="0"/>
              <a:t>Semi-supervised Deep Kernel Learning: Regression with </a:t>
            </a:r>
            <a:r>
              <a:rPr lang="en-GB" sz="1800" b="1" i="1" dirty="0" err="1"/>
              <a:t>Unlabeled</a:t>
            </a:r>
            <a:r>
              <a:rPr lang="en-GB" sz="1800" b="1" i="1" dirty="0"/>
              <a:t> Data by Minimizing Predictive Variance, </a:t>
            </a:r>
            <a:r>
              <a:rPr lang="en-GB" sz="1800" dirty="0"/>
              <a:t>Neal Jean · Sang Michael </a:t>
            </a:r>
            <a:r>
              <a:rPr lang="en-GB" sz="1800" dirty="0" err="1"/>
              <a:t>Xie</a:t>
            </a:r>
            <a:r>
              <a:rPr lang="en-GB" sz="1800" dirty="0"/>
              <a:t> · Stefano </a:t>
            </a:r>
            <a:r>
              <a:rPr lang="en-GB" sz="1800" dirty="0" err="1"/>
              <a:t>Ermon</a:t>
            </a:r>
            <a:endParaRPr lang="en-GB" sz="1800" dirty="0"/>
          </a:p>
          <a:p>
            <a:r>
              <a:rPr lang="en-GB" sz="1800" b="1" i="1" dirty="0"/>
              <a:t>Streaming Kernel PCA with </a:t>
            </a:r>
            <a:r>
              <a:rPr lang="en-GB" sz="1800" dirty="0"/>
              <a:t>~O(√n) </a:t>
            </a:r>
            <a:r>
              <a:rPr lang="en-GB" sz="1800" b="1" i="1" dirty="0"/>
              <a:t>Random Features, </a:t>
            </a:r>
            <a:r>
              <a:rPr lang="en-GB" sz="1800" dirty="0"/>
              <a:t>Md </a:t>
            </a:r>
            <a:r>
              <a:rPr lang="en-GB" sz="1800" dirty="0" err="1"/>
              <a:t>Enayat</a:t>
            </a:r>
            <a:r>
              <a:rPr lang="en-GB" sz="1800" dirty="0"/>
              <a:t> Ullah · </a:t>
            </a:r>
            <a:r>
              <a:rPr lang="en-GB" sz="1800" dirty="0" err="1"/>
              <a:t>Poorya</a:t>
            </a:r>
            <a:r>
              <a:rPr lang="en-GB" sz="1800" dirty="0"/>
              <a:t> </a:t>
            </a:r>
            <a:r>
              <a:rPr lang="en-GB" sz="1800" dirty="0" err="1"/>
              <a:t>Mianjy</a:t>
            </a:r>
            <a:r>
              <a:rPr lang="en-GB" sz="1800" dirty="0"/>
              <a:t> · </a:t>
            </a:r>
            <a:r>
              <a:rPr lang="en-GB" sz="1800" dirty="0" err="1"/>
              <a:t>Teodor</a:t>
            </a:r>
            <a:r>
              <a:rPr lang="en-GB" sz="1800" dirty="0"/>
              <a:t> </a:t>
            </a:r>
            <a:r>
              <a:rPr lang="en-GB" sz="1800" dirty="0" err="1"/>
              <a:t>Vanislavov</a:t>
            </a:r>
            <a:r>
              <a:rPr lang="en-GB" sz="1800" dirty="0"/>
              <a:t> </a:t>
            </a:r>
            <a:r>
              <a:rPr lang="en-GB" sz="1800" dirty="0" err="1"/>
              <a:t>Marinov</a:t>
            </a:r>
            <a:r>
              <a:rPr lang="en-GB" sz="1800" dirty="0"/>
              <a:t> · Raman Arora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5CA3-9068-427C-B15E-DCCCE830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91" y="4555068"/>
            <a:ext cx="2895600" cy="81964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692991" y="5463277"/>
            <a:ext cx="4784009" cy="848828"/>
            <a:chOff x="473519" y="5602872"/>
            <a:chExt cx="5235688" cy="94813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519" y="5619111"/>
              <a:ext cx="2786444" cy="93105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9963" y="5602872"/>
              <a:ext cx="2449244" cy="948131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672337" y="4647925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Nonlinear: 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5464" y="5525054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Linear: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0600" y="478334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00601" y="5333698"/>
            <a:ext cx="1219200" cy="10671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Optimisation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1" y="1066800"/>
                <a:ext cx="8686800" cy="32983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en-GB" dirty="0"/>
                  <a:t>In the above,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are typically zero for most </a:t>
                </a:r>
                <a:r>
                  <a:rPr lang="en-GB" i="1" dirty="0"/>
                  <a:t>n</a:t>
                </a:r>
                <a:r>
                  <a:rPr lang="en-GB" dirty="0"/>
                  <a:t>. </a:t>
                </a:r>
              </a:p>
              <a:p>
                <a:pPr lvl="2"/>
                <a:r>
                  <a:rPr lang="en-GB" dirty="0"/>
                  <a:t>Equivalently, the sum can be taken only over a selected few of </a:t>
                </a:r>
                <a:r>
                  <a:rPr lang="en-US" altLang="zh-CN" b="1" dirty="0" err="1"/>
                  <a:t>x</a:t>
                </a:r>
                <a:r>
                  <a:rPr lang="en-US" altLang="zh-CN" i="1" baseline="-25000" dirty="0" err="1"/>
                  <a:t>n</a:t>
                </a:r>
                <a:r>
                  <a:rPr lang="en-GB" dirty="0"/>
                  <a:t>. </a:t>
                </a:r>
              </a:p>
              <a:p>
                <a:pPr lvl="2"/>
                <a:r>
                  <a:rPr lang="en-GB" dirty="0"/>
                  <a:t>These vectors are known as </a:t>
                </a:r>
                <a:r>
                  <a:rPr lang="en-GB" dirty="0">
                    <a:solidFill>
                      <a:srgbClr val="C00000"/>
                    </a:solidFill>
                  </a:rPr>
                  <a:t>support vectors</a:t>
                </a:r>
                <a:r>
                  <a:rPr lang="en-GB" dirty="0"/>
                  <a:t>. </a:t>
                </a:r>
              </a:p>
              <a:p>
                <a:pPr lvl="2"/>
                <a:r>
                  <a:rPr lang="en-GB" dirty="0"/>
                  <a:t>It was shown that the support vectors are those vectors lying on the margin hyperplanes. </a:t>
                </a:r>
              </a:p>
              <a:p>
                <a:endParaRPr lang="en-GB" sz="18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GB" dirty="0">
                    <a:solidFill>
                      <a:srgbClr val="000000"/>
                    </a:solidFill>
                  </a:rPr>
                  <a:t>Computational complexity for classifying a new data point </a:t>
                </a:r>
                <a:r>
                  <a:rPr lang="en-US" altLang="zh-CN" b="1" dirty="0"/>
                  <a:t>x </a:t>
                </a:r>
                <a:r>
                  <a:rPr lang="en-GB" dirty="0">
                    <a:solidFill>
                      <a:srgbClr val="000000"/>
                    </a:solidFill>
                  </a:rPr>
                  <a:t>(linear vs nonlinear SVM)</a:t>
                </a:r>
              </a:p>
              <a:p>
                <a:pPr lvl="2"/>
                <a:r>
                  <a:rPr lang="en-GB" dirty="0">
                    <a:solidFill>
                      <a:srgbClr val="000000"/>
                    </a:solidFill>
                  </a:rPr>
                  <a:t>Whereas the nonlinear SVM requires O(</a:t>
                </a:r>
                <a:r>
                  <a:rPr lang="en-GB" dirty="0" err="1">
                    <a:solidFill>
                      <a:srgbClr val="000000"/>
                    </a:solidFill>
                  </a:rPr>
                  <a:t>Dx</a:t>
                </a:r>
                <a:r>
                  <a:rPr lang="en-US" dirty="0" err="1"/>
                  <a:t>N</a:t>
                </a:r>
                <a:r>
                  <a:rPr lang="en-US" altLang="zh-CN" i="1" baseline="-25000" dirty="0" err="1"/>
                  <a:t>sv</a:t>
                </a:r>
                <a:r>
                  <a:rPr lang="en-US" altLang="zh-CN" i="1" baseline="-25000" dirty="0"/>
                  <a:t> </a:t>
                </a:r>
                <a:r>
                  <a:rPr lang="en-GB" dirty="0">
                    <a:solidFill>
                      <a:srgbClr val="000000"/>
                    </a:solidFill>
                  </a:rPr>
                  <a:t>), the linear SVM takes O(D) </a:t>
                </a:r>
                <a:endParaRPr lang="en-GB" dirty="0"/>
              </a:p>
              <a:p>
                <a:pPr marL="914397" lvl="2" indent="0">
                  <a:buNone/>
                </a:pPr>
                <a:r>
                  <a:rPr lang="en-GB" dirty="0">
                    <a:solidFill>
                      <a:srgbClr val="000000"/>
                    </a:solidFill>
                  </a:rPr>
                  <a:t>where D is the data vector dimension and </a:t>
                </a:r>
                <a:r>
                  <a:rPr lang="en-US" dirty="0" err="1"/>
                  <a:t>N</a:t>
                </a:r>
                <a:r>
                  <a:rPr lang="en-US" altLang="zh-CN" i="1" baseline="-25000" dirty="0" err="1"/>
                  <a:t>sv</a:t>
                </a:r>
                <a:r>
                  <a:rPr lang="en-US" altLang="zh-CN" i="1" baseline="-25000" dirty="0"/>
                  <a:t> </a:t>
                </a:r>
                <a:r>
                  <a:rPr lang="en-US" altLang="zh-CN" i="1" dirty="0"/>
                  <a:t> </a:t>
                </a:r>
                <a:r>
                  <a:rPr lang="en-GB" dirty="0">
                    <a:solidFill>
                      <a:srgbClr val="000000"/>
                    </a:solidFill>
                  </a:rPr>
                  <a:t>is the number of support vectors.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066800"/>
                <a:ext cx="8686800" cy="3298339"/>
              </a:xfrm>
              <a:prstGeom prst="rect">
                <a:avLst/>
              </a:prstGeom>
              <a:blipFill>
                <a:blip r:embed="rId5"/>
                <a:stretch>
                  <a:fillRect t="-924" b="-2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180068" y="6222602"/>
            <a:ext cx="1287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pre-computed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>
            <a:stCxn id="36" idx="1"/>
            <a:endCxn id="35" idx="5"/>
          </p:cNvCxnSpPr>
          <p:nvPr/>
        </p:nvCxnSpPr>
        <p:spPr>
          <a:xfrm flipH="1" flipV="1">
            <a:off x="5841253" y="6244527"/>
            <a:ext cx="338815" cy="13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BB340B-8930-477A-A19E-113A9B0B2211}"/>
                  </a:ext>
                </a:extLst>
              </p:cNvPr>
              <p:cNvSpPr/>
              <p:nvPr/>
            </p:nvSpPr>
            <p:spPr>
              <a:xfrm>
                <a:off x="5410201" y="4737298"/>
                <a:ext cx="366068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BB340B-8930-477A-A19E-113A9B0B2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1" y="4737298"/>
                <a:ext cx="3660682" cy="404983"/>
              </a:xfrm>
              <a:prstGeom prst="rect">
                <a:avLst/>
              </a:prstGeom>
              <a:blipFill>
                <a:blip r:embed="rId7"/>
                <a:stretch>
                  <a:fillRect t="-102985" b="-164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302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Overlapping class distributions (soft margin)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479" y="2576412"/>
            <a:ext cx="4307440" cy="3543556"/>
          </a:xfrm>
        </p:spPr>
        <p:txBody>
          <a:bodyPr/>
          <a:lstStyle/>
          <a:p>
            <a:pPr indent="-285750">
              <a:buFont typeface="Arial" panose="020B0604020202020204" pitchFamily="34" charset="0"/>
              <a:buChar char="─"/>
            </a:pPr>
            <a:r>
              <a:rPr lang="en-US" altLang="zh-CN" sz="1800" dirty="0"/>
              <a:t>We therefore</a:t>
            </a:r>
            <a:r>
              <a:rPr lang="zh-CN" altLang="en-US" sz="1800" dirty="0"/>
              <a:t> </a:t>
            </a:r>
            <a:r>
              <a:rPr lang="en-US" altLang="zh-CN" sz="1800" dirty="0" err="1"/>
              <a:t>minimise</a:t>
            </a:r>
            <a:endParaRPr lang="en-US" altLang="zh-CN" sz="1800" b="1" baseline="-25000" dirty="0"/>
          </a:p>
          <a:p>
            <a:endParaRPr lang="en-GB" sz="1800" dirty="0"/>
          </a:p>
          <a:p>
            <a:endParaRPr lang="en-GB" sz="1800" dirty="0"/>
          </a:p>
          <a:p>
            <a:pPr indent="-285750"/>
            <a:endParaRPr lang="en-US" altLang="zh-CN" sz="1800" dirty="0"/>
          </a:p>
          <a:p>
            <a:pPr indent="-285750"/>
            <a:endParaRPr lang="en-US" altLang="zh-CN" sz="1800" dirty="0"/>
          </a:p>
          <a:p>
            <a:pPr indent="-285750"/>
            <a:r>
              <a:rPr lang="en-US" altLang="zh-CN" sz="1800" dirty="0"/>
              <a:t>where </a:t>
            </a:r>
            <a:r>
              <a:rPr lang="en-US" altLang="zh-CN" sz="1800" i="1" dirty="0"/>
              <a:t>C</a:t>
            </a:r>
            <a:r>
              <a:rPr lang="zh-CN" altLang="en-US" sz="1800" i="1" dirty="0"/>
              <a:t> </a:t>
            </a:r>
            <a:r>
              <a:rPr lang="en-US" altLang="zh-CN" sz="1800" dirty="0"/>
              <a:t>&gt;</a:t>
            </a:r>
            <a:r>
              <a:rPr lang="zh-CN" altLang="en-US" sz="1800" dirty="0"/>
              <a:t> </a:t>
            </a:r>
            <a:r>
              <a:rPr lang="en-US" altLang="zh-CN" sz="1800" dirty="0"/>
              <a:t>0 is a trade-off constant and </a:t>
            </a:r>
            <a:r>
              <a:rPr lang="en-US" altLang="zh-CN" sz="1800" dirty="0" err="1"/>
              <a:t>ξ</a:t>
            </a:r>
            <a:r>
              <a:rPr lang="en-US" altLang="zh-CN" sz="1800" i="1" baseline="-25000" dirty="0" err="1"/>
              <a:t>n</a:t>
            </a:r>
            <a:r>
              <a:rPr lang="en-US" altLang="zh-CN" sz="1800" i="1" baseline="-25000" dirty="0"/>
              <a:t> </a:t>
            </a:r>
            <a:r>
              <a:rPr lang="en-US" altLang="zh-CN" sz="1800" dirty="0"/>
              <a:t>≥ 0, subject to</a:t>
            </a:r>
            <a:endParaRPr lang="en-US" altLang="zh-CN" sz="1800" b="1" baseline="-25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2458" y="3209246"/>
            <a:ext cx="2292966" cy="84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581" y="5073300"/>
            <a:ext cx="4036516" cy="50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4814967" y="2209800"/>
            <a:ext cx="4024233" cy="3149361"/>
            <a:chOff x="2634628" y="2039292"/>
            <a:chExt cx="4024233" cy="314936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854442" y="4718753"/>
              <a:ext cx="26953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2519010" y="3379023"/>
              <a:ext cx="2679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85125" y="2910837"/>
              <a:ext cx="2591821" cy="19238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789951" y="2674429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72781" y="2465321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=1</a:t>
              </a:r>
              <a:endParaRPr lang="en-GB" sz="1600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359912" y="2900027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212136" y="3334310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009955" y="3514569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036198" y="3751111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812000" y="2887686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385142" y="3315702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4799534" y="3429344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487058" y="3429344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198324" y="4111056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357930" y="3829439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985599" y="4333652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4418055" y="4027676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168606" y="4964571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810018" y="3817098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383160" y="4245114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481468" y="3478616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4485076" y="4358756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4889737" y="4536642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200400" y="3124200"/>
              <a:ext cx="2591821" cy="19238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555273" y="2701729"/>
              <a:ext cx="2591821" cy="19238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768874" y="4819321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margin</a:t>
              </a:r>
              <a:endParaRPr lang="en-GB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431227" y="4536643"/>
              <a:ext cx="205392" cy="2826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634628" y="2948558"/>
              <a:ext cx="6479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=-1</a:t>
              </a:r>
              <a:endParaRPr lang="en-GB" sz="16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966283" y="3673856"/>
              <a:ext cx="211848" cy="2222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4312527" y="3228975"/>
              <a:ext cx="211848" cy="2222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343400" y="3940216"/>
              <a:ext cx="211848" cy="2222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37537" y="2976178"/>
              <a:ext cx="60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ξ=</a:t>
              </a:r>
              <a:r>
                <a:rPr lang="zh-CN" altLang="en-US" dirty="0"/>
                <a:t> </a:t>
              </a:r>
              <a:r>
                <a:rPr lang="en-US" altLang="zh-CN" dirty="0"/>
                <a:t>0 </a:t>
              </a:r>
              <a:endParaRPr lang="en-GB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84380" y="4107717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ξ&lt;1 </a:t>
              </a:r>
              <a:endParaRPr lang="en-GB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58237" y="3200400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ξ&gt;1 </a:t>
              </a:r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128208" y="4035466"/>
              <a:ext cx="211848" cy="2222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3947619" y="3426588"/>
              <a:ext cx="211848" cy="2222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799944" y="5513468"/>
            <a:ext cx="3060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 vectors are shown in circle</a:t>
            </a:r>
            <a:endParaRPr 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6C5DDDD4-FFE1-4E2A-BD1F-2F362730FA2B}"/>
              </a:ext>
            </a:extLst>
          </p:cNvPr>
          <p:cNvSpPr txBox="1">
            <a:spLocks/>
          </p:cNvSpPr>
          <p:nvPr/>
        </p:nvSpPr>
        <p:spPr>
          <a:xfrm>
            <a:off x="172766" y="1143000"/>
            <a:ext cx="8381999" cy="444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48" indent="-28575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97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95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91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89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It penalizes samples by</a:t>
            </a:r>
            <a:r>
              <a:rPr lang="en-US" altLang="zh-CN" dirty="0"/>
              <a:t> </a:t>
            </a:r>
            <a:r>
              <a:rPr lang="en-US" altLang="zh-CN" dirty="0" err="1"/>
              <a:t>ξ</a:t>
            </a:r>
            <a:r>
              <a:rPr lang="en-US" altLang="zh-CN" i="1" baseline="-25000" dirty="0" err="1"/>
              <a:t>n</a:t>
            </a:r>
            <a:r>
              <a:rPr lang="zh-CN" altLang="en-US" i="1" baseline="-25000" dirty="0"/>
              <a:t> </a:t>
            </a:r>
            <a:r>
              <a:rPr lang="en-US" altLang="zh-CN" dirty="0"/>
              <a:t>≥</a:t>
            </a:r>
            <a:r>
              <a:rPr lang="zh-CN" altLang="en-US" dirty="0"/>
              <a:t> </a:t>
            </a:r>
            <a:r>
              <a:rPr lang="en-US" altLang="zh-CN" dirty="0"/>
              <a:t>0, </a:t>
            </a:r>
            <a:r>
              <a:rPr lang="en-US" altLang="zh-CN" i="1" dirty="0"/>
              <a:t>n</a:t>
            </a:r>
            <a:r>
              <a:rPr lang="en-US" altLang="zh-CN" dirty="0"/>
              <a:t>=1,...,</a:t>
            </a:r>
            <a:r>
              <a:rPr lang="en-US" altLang="zh-CN" i="1" dirty="0"/>
              <a:t>N </a:t>
            </a:r>
            <a:r>
              <a:rPr lang="en-US" altLang="zh-CN" dirty="0" err="1"/>
              <a:t>s.t.</a:t>
            </a:r>
            <a:endParaRPr lang="en-US" altLang="zh-CN" dirty="0"/>
          </a:p>
          <a:p>
            <a:pPr marL="457198" lvl="1" indent="0">
              <a:buNone/>
            </a:pPr>
            <a:r>
              <a:rPr lang="en-US" altLang="zh-CN" dirty="0" err="1"/>
              <a:t>ξ</a:t>
            </a:r>
            <a:r>
              <a:rPr lang="en-US" altLang="zh-CN" i="1" baseline="-25000" dirty="0" err="1"/>
              <a:t>n</a:t>
            </a:r>
            <a:r>
              <a:rPr lang="zh-CN" altLang="en-US" i="1" baseline="-250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 for data points that are on or inside the correct margin boundary</a:t>
            </a:r>
          </a:p>
          <a:p>
            <a:pPr marL="457198" lvl="1" indent="0">
              <a:buNone/>
            </a:pPr>
            <a:r>
              <a:rPr lang="en-US" altLang="zh-CN" dirty="0" err="1"/>
              <a:t>ξ</a:t>
            </a:r>
            <a:r>
              <a:rPr lang="en-US" altLang="zh-CN" i="1" baseline="-25000" dirty="0" err="1"/>
              <a:t>n</a:t>
            </a:r>
            <a:r>
              <a:rPr lang="zh-CN" altLang="en-US" i="1" baseline="-25000" dirty="0"/>
              <a:t> </a:t>
            </a:r>
            <a:r>
              <a:rPr lang="en-US" altLang="zh-CN" dirty="0"/>
              <a:t>=|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n</a:t>
            </a:r>
            <a:r>
              <a:rPr lang="zh-CN" altLang="en-US" i="1" baseline="-25000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b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)| for other points. </a:t>
            </a:r>
          </a:p>
          <a:p>
            <a:pPr lvl="1"/>
            <a:endParaRPr lang="en-US" altLang="zh-CN" sz="24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762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kernel </a:t>
            </a:r>
            <a:r>
              <a:rPr lang="en-GB" i="1" dirty="0"/>
              <a:t>k</a:t>
            </a:r>
            <a:r>
              <a:rPr lang="en-GB" dirty="0"/>
              <a:t> (type and parameter) and other hyper-parameters (C) are problem dependent and need to be determined by a user. </a:t>
            </a:r>
          </a:p>
          <a:p>
            <a:pPr lvl="1"/>
            <a:r>
              <a:rPr lang="en-GB" dirty="0"/>
              <a:t>Simple model has better generalization to unseen data, complex model can be </a:t>
            </a:r>
            <a:r>
              <a:rPr lang="en-GB" dirty="0" err="1">
                <a:solidFill>
                  <a:srgbClr val="C00000"/>
                </a:solidFill>
              </a:rPr>
              <a:t>overfitted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to training data.</a:t>
            </a:r>
          </a:p>
          <a:p>
            <a:pPr lvl="1"/>
            <a:r>
              <a:rPr lang="en-GB" dirty="0"/>
              <a:t>However, simple model may exhibit a limited separation (</a:t>
            </a:r>
            <a:r>
              <a:rPr lang="en-GB" dirty="0" err="1">
                <a:solidFill>
                  <a:srgbClr val="C00000"/>
                </a:solidFill>
              </a:rPr>
              <a:t>underfitting</a:t>
            </a:r>
            <a:r>
              <a:rPr lang="en-GB" dirty="0"/>
              <a:t>).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6180" r="25000" b="36666"/>
          <a:stretch/>
        </p:blipFill>
        <p:spPr>
          <a:xfrm>
            <a:off x="176213" y="4001094"/>
            <a:ext cx="4090987" cy="2277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8384" y="3093891"/>
            <a:ext cx="15866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Linear kernel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underfit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this example)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6000" r="25000" b="36666"/>
          <a:stretch/>
        </p:blipFill>
        <p:spPr>
          <a:xfrm>
            <a:off x="5029201" y="3982044"/>
            <a:ext cx="3962400" cy="2212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56880" y="3099201"/>
                <a:ext cx="18551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RBF kernel,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=0.2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overfit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80" y="3099201"/>
                <a:ext cx="1855188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974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0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5779" r="25045" b="36425"/>
          <a:stretch/>
        </p:blipFill>
        <p:spPr>
          <a:xfrm>
            <a:off x="152401" y="2758307"/>
            <a:ext cx="4223314" cy="23793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25765" y="1905000"/>
                <a:ext cx="19000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RBF kernel,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=1.0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65" y="1905000"/>
                <a:ext cx="1900072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929" t="-5455" r="-322" b="-2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9363" y="1905000"/>
                <a:ext cx="190007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RBF kernel,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=5.0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underfit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363" y="1905000"/>
                <a:ext cx="1900072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929" t="-3158" r="-32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5334" r="25000" b="36000"/>
          <a:stretch/>
        </p:blipFill>
        <p:spPr>
          <a:xfrm>
            <a:off x="4845739" y="2758306"/>
            <a:ext cx="4163835" cy="23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9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28E7-E145-4924-BB53-8FE4B3BD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to face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01901-3F60-43C5-86BF-1FF19E34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E763D-87D1-4696-B9C2-D0D56FD9B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17102" r="8734" b="67696"/>
          <a:stretch/>
        </p:blipFill>
        <p:spPr>
          <a:xfrm>
            <a:off x="838191" y="1101180"/>
            <a:ext cx="7467617" cy="1066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EF58A2-C66D-482C-ABBD-6D9AAA6D7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64608" r="8734" b="20190"/>
          <a:stretch/>
        </p:blipFill>
        <p:spPr>
          <a:xfrm>
            <a:off x="869870" y="2425673"/>
            <a:ext cx="7467618" cy="1066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0B254A-2552-43E0-B696-210E3A892F85}"/>
              </a:ext>
            </a:extLst>
          </p:cNvPr>
          <p:cNvSpPr txBox="1"/>
          <p:nvPr/>
        </p:nvSpPr>
        <p:spPr>
          <a:xfrm>
            <a:off x="1200363" y="2130623"/>
            <a:ext cx="695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1                 2                 3                 4                5                  6                 7                8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2DDB7-C6C2-409C-845C-FB2980690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57600"/>
            <a:ext cx="5334000" cy="27674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D4E4AC-A35B-4E2A-A8ED-9325BB2B1369}"/>
              </a:ext>
            </a:extLst>
          </p:cNvPr>
          <p:cNvSpPr txBox="1"/>
          <p:nvPr/>
        </p:nvSpPr>
        <p:spPr>
          <a:xfrm>
            <a:off x="256444" y="3956654"/>
            <a:ext cx="32487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Kernel type: linear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Kernel argument: n/a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C: 100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Number of support vectors: 3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Margin: 348.1073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Training error: 0.00%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EDCC3-5439-4481-9F53-693F689ED6ED}"/>
              </a:ext>
            </a:extLst>
          </p:cNvPr>
          <p:cNvSpPr txBox="1"/>
          <p:nvPr/>
        </p:nvSpPr>
        <p:spPr>
          <a:xfrm>
            <a:off x="533389" y="1379232"/>
            <a:ext cx="3998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endParaRPr lang="en-GB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598CC9A-2079-4738-92CF-C18CFECC455A}"/>
              </a:ext>
            </a:extLst>
          </p:cNvPr>
          <p:cNvSpPr txBox="1">
            <a:spLocks/>
          </p:cNvSpPr>
          <p:nvPr/>
        </p:nvSpPr>
        <p:spPr>
          <a:xfrm>
            <a:off x="703583" y="6172094"/>
            <a:ext cx="7423531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Face images and the decision boundary in 2-dimensional </a:t>
            </a:r>
            <a:r>
              <a:rPr lang="en-GB" sz="1600" b="1" dirty="0" err="1"/>
              <a:t>eigensubspace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66C42-1DC1-4DBF-B6E0-F26DF25922E8}"/>
              </a:ext>
            </a:extLst>
          </p:cNvPr>
          <p:cNvSpPr txBox="1"/>
          <p:nvPr/>
        </p:nvSpPr>
        <p:spPr>
          <a:xfrm>
            <a:off x="6781800" y="5181600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F6799E-15C0-4BD4-9213-1A6D4BF1A6BB}"/>
              </a:ext>
            </a:extLst>
          </p:cNvPr>
          <p:cNvSpPr txBox="1"/>
          <p:nvPr/>
        </p:nvSpPr>
        <p:spPr>
          <a:xfrm>
            <a:off x="7696200" y="5458349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201D37-3265-4ABC-9F3D-1FFC06EDB7CC}"/>
              </a:ext>
            </a:extLst>
          </p:cNvPr>
          <p:cNvSpPr txBox="1"/>
          <p:nvPr/>
        </p:nvSpPr>
        <p:spPr>
          <a:xfrm>
            <a:off x="6083474" y="3956654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4CA78-2E69-4439-9ECC-7E417DA9514B}"/>
              </a:ext>
            </a:extLst>
          </p:cNvPr>
          <p:cNvSpPr txBox="1"/>
          <p:nvPr/>
        </p:nvSpPr>
        <p:spPr>
          <a:xfrm>
            <a:off x="6314702" y="3724701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1B9C86-42EA-43BA-BABE-F050F98DD983}"/>
              </a:ext>
            </a:extLst>
          </p:cNvPr>
          <p:cNvSpPr txBox="1"/>
          <p:nvPr/>
        </p:nvSpPr>
        <p:spPr>
          <a:xfrm>
            <a:off x="6180695" y="3950019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C1784-0658-411F-BBF1-CDD484BF887F}"/>
              </a:ext>
            </a:extLst>
          </p:cNvPr>
          <p:cNvSpPr txBox="1"/>
          <p:nvPr/>
        </p:nvSpPr>
        <p:spPr>
          <a:xfrm>
            <a:off x="6926623" y="3861254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C6056-55B9-4D68-91ED-F30D9140C88F}"/>
              </a:ext>
            </a:extLst>
          </p:cNvPr>
          <p:cNvSpPr txBox="1"/>
          <p:nvPr/>
        </p:nvSpPr>
        <p:spPr>
          <a:xfrm>
            <a:off x="8127114" y="5016674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CFE1E-0137-4417-9209-1274E22FEABC}"/>
              </a:ext>
            </a:extLst>
          </p:cNvPr>
          <p:cNvSpPr txBox="1"/>
          <p:nvPr/>
        </p:nvSpPr>
        <p:spPr>
          <a:xfrm>
            <a:off x="6929251" y="5035634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40F5B3-027D-4A24-AF90-85693554024F}"/>
              </a:ext>
            </a:extLst>
          </p:cNvPr>
          <p:cNvSpPr txBox="1"/>
          <p:nvPr/>
        </p:nvSpPr>
        <p:spPr>
          <a:xfrm>
            <a:off x="5334000" y="5181600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7D2CD-4461-4812-8CA6-113A21F1F367}"/>
              </a:ext>
            </a:extLst>
          </p:cNvPr>
          <p:cNvSpPr txBox="1"/>
          <p:nvPr/>
        </p:nvSpPr>
        <p:spPr>
          <a:xfrm>
            <a:off x="4229102" y="5510599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57145B-C3DB-4D42-A689-23461943E186}"/>
              </a:ext>
            </a:extLst>
          </p:cNvPr>
          <p:cNvSpPr txBox="1"/>
          <p:nvPr/>
        </p:nvSpPr>
        <p:spPr>
          <a:xfrm>
            <a:off x="4076702" y="463376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BB98DB-1852-46D1-AB22-77C0C3DB5511}"/>
              </a:ext>
            </a:extLst>
          </p:cNvPr>
          <p:cNvSpPr txBox="1"/>
          <p:nvPr/>
        </p:nvSpPr>
        <p:spPr>
          <a:xfrm>
            <a:off x="4603679" y="4291143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1B3690-AA17-44CC-B2C7-20007B01F4A1}"/>
              </a:ext>
            </a:extLst>
          </p:cNvPr>
          <p:cNvSpPr txBox="1"/>
          <p:nvPr/>
        </p:nvSpPr>
        <p:spPr>
          <a:xfrm>
            <a:off x="4540358" y="4702177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D7A58-D874-48ED-8CFD-C67347DE1048}"/>
              </a:ext>
            </a:extLst>
          </p:cNvPr>
          <p:cNvSpPr txBox="1"/>
          <p:nvPr/>
        </p:nvSpPr>
        <p:spPr>
          <a:xfrm>
            <a:off x="4136137" y="5016290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DE34FE-C321-4E76-9C0E-DD2DCF16FCAE}"/>
              </a:ext>
            </a:extLst>
          </p:cNvPr>
          <p:cNvSpPr txBox="1"/>
          <p:nvPr/>
        </p:nvSpPr>
        <p:spPr>
          <a:xfrm>
            <a:off x="5486400" y="5841347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DF516-63EB-46D8-8E63-AC4F59444A24}"/>
              </a:ext>
            </a:extLst>
          </p:cNvPr>
          <p:cNvSpPr txBox="1"/>
          <p:nvPr/>
        </p:nvSpPr>
        <p:spPr>
          <a:xfrm>
            <a:off x="5999392" y="553950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97F3D-B7D0-4F6D-B493-4746521A6BBD}"/>
              </a:ext>
            </a:extLst>
          </p:cNvPr>
          <p:cNvSpPr/>
          <p:nvPr/>
        </p:nvSpPr>
        <p:spPr>
          <a:xfrm>
            <a:off x="9460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C87ED7-89A4-4735-AE92-534CA08496F0}"/>
              </a:ext>
            </a:extLst>
          </p:cNvPr>
          <p:cNvSpPr/>
          <p:nvPr/>
        </p:nvSpPr>
        <p:spPr>
          <a:xfrm>
            <a:off x="2819400" y="1129429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48E1B8-9480-4F1A-8F19-22A527B2D2FA}"/>
              </a:ext>
            </a:extLst>
          </p:cNvPr>
          <p:cNvSpPr/>
          <p:nvPr/>
        </p:nvSpPr>
        <p:spPr>
          <a:xfrm>
            <a:off x="7499278" y="2456801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24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3C0F703C-8C3B-472C-B661-D5BBD8D97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89" y="3649618"/>
            <a:ext cx="5214143" cy="2751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9EB51D-6BE7-4EDB-BAAD-470E8B4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to face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6504C-1942-4D8C-BFD1-80F3AD7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4D9D2-1C93-406B-B9FA-D34AC77065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42043" r="8734" b="44655"/>
          <a:stretch/>
        </p:blipFill>
        <p:spPr>
          <a:xfrm>
            <a:off x="802406" y="2491076"/>
            <a:ext cx="7503394" cy="937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80A8A-1228-4AAD-991A-06DACBEDA919}"/>
              </a:ext>
            </a:extLst>
          </p:cNvPr>
          <p:cNvSpPr txBox="1"/>
          <p:nvPr/>
        </p:nvSpPr>
        <p:spPr>
          <a:xfrm>
            <a:off x="1200363" y="2130623"/>
            <a:ext cx="695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1                 2                 3                 4                5                  6                 7                8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9BF51-95D6-416C-89AC-A92FADADCA57}"/>
              </a:ext>
            </a:extLst>
          </p:cNvPr>
          <p:cNvSpPr txBox="1"/>
          <p:nvPr/>
        </p:nvSpPr>
        <p:spPr>
          <a:xfrm>
            <a:off x="533389" y="1379232"/>
            <a:ext cx="3998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endParaRPr lang="en-GB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D8EBA-842E-42C4-B71A-2973C5572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11567" r="8734" b="74582"/>
          <a:stretch/>
        </p:blipFill>
        <p:spPr>
          <a:xfrm>
            <a:off x="914400" y="1152969"/>
            <a:ext cx="7399157" cy="9806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42E2C0-5E79-4B97-9AE0-D3BAA9A91596}"/>
              </a:ext>
            </a:extLst>
          </p:cNvPr>
          <p:cNvSpPr txBox="1"/>
          <p:nvPr/>
        </p:nvSpPr>
        <p:spPr>
          <a:xfrm>
            <a:off x="266676" y="3834844"/>
            <a:ext cx="2971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Kernel type: RBF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Kernel argument: 100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C: 100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Number of support vectors: 15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Margin: 0.1980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Training error: 0.00%</a:t>
            </a:r>
          </a:p>
          <a:p>
            <a:endParaRPr lang="en-GB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5351DE1-1F61-4F43-A94F-49A77CA219FC}"/>
              </a:ext>
            </a:extLst>
          </p:cNvPr>
          <p:cNvSpPr txBox="1">
            <a:spLocks/>
          </p:cNvSpPr>
          <p:nvPr/>
        </p:nvSpPr>
        <p:spPr>
          <a:xfrm>
            <a:off x="703583" y="6172094"/>
            <a:ext cx="7423531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Face images and the decision boundary in 2-dimensional </a:t>
            </a:r>
            <a:r>
              <a:rPr lang="en-GB" sz="1600" b="1" dirty="0" err="1"/>
              <a:t>eigensubspace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F6057-0E62-4A95-AEE7-79377FBDF2AA}"/>
              </a:ext>
            </a:extLst>
          </p:cNvPr>
          <p:cNvSpPr txBox="1"/>
          <p:nvPr/>
        </p:nvSpPr>
        <p:spPr>
          <a:xfrm>
            <a:off x="5257800" y="48768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FE45A7-591D-4993-AF29-D12D1D6CDCAD}"/>
              </a:ext>
            </a:extLst>
          </p:cNvPr>
          <p:cNvSpPr txBox="1"/>
          <p:nvPr/>
        </p:nvSpPr>
        <p:spPr>
          <a:xfrm>
            <a:off x="7183820" y="5131675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96B4B-D416-4633-B860-73AF93BA129D}"/>
              </a:ext>
            </a:extLst>
          </p:cNvPr>
          <p:cNvSpPr txBox="1"/>
          <p:nvPr/>
        </p:nvSpPr>
        <p:spPr>
          <a:xfrm>
            <a:off x="3810000" y="38100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98D51-3768-4F3A-8E55-D8E706014F8C}"/>
              </a:ext>
            </a:extLst>
          </p:cNvPr>
          <p:cNvSpPr txBox="1"/>
          <p:nvPr/>
        </p:nvSpPr>
        <p:spPr>
          <a:xfrm>
            <a:off x="4325715" y="3650283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00090-7240-4041-87A6-53CC666F28FE}"/>
              </a:ext>
            </a:extLst>
          </p:cNvPr>
          <p:cNvSpPr txBox="1"/>
          <p:nvPr/>
        </p:nvSpPr>
        <p:spPr>
          <a:xfrm>
            <a:off x="3962400" y="38100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049372-2D1F-4461-9AF5-3C688731BB66}"/>
              </a:ext>
            </a:extLst>
          </p:cNvPr>
          <p:cNvSpPr txBox="1"/>
          <p:nvPr/>
        </p:nvSpPr>
        <p:spPr>
          <a:xfrm>
            <a:off x="5562600" y="37338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5F20A-EA33-46C1-B6AC-54FECF7402B1}"/>
              </a:ext>
            </a:extLst>
          </p:cNvPr>
          <p:cNvSpPr txBox="1"/>
          <p:nvPr/>
        </p:nvSpPr>
        <p:spPr>
          <a:xfrm>
            <a:off x="8001000" y="4734133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EEE046-5636-4A2C-AB32-DFBB11A86938}"/>
              </a:ext>
            </a:extLst>
          </p:cNvPr>
          <p:cNvSpPr txBox="1"/>
          <p:nvPr/>
        </p:nvSpPr>
        <p:spPr>
          <a:xfrm>
            <a:off x="5562600" y="48006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36448E-507E-45A9-900F-CCFC35758C10}"/>
              </a:ext>
            </a:extLst>
          </p:cNvPr>
          <p:cNvSpPr txBox="1"/>
          <p:nvPr/>
        </p:nvSpPr>
        <p:spPr>
          <a:xfrm>
            <a:off x="3496357" y="5138527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7362F0-C0A5-4DE5-85C8-E0C979973BF0}"/>
              </a:ext>
            </a:extLst>
          </p:cNvPr>
          <p:cNvSpPr txBox="1"/>
          <p:nvPr/>
        </p:nvSpPr>
        <p:spPr>
          <a:xfrm>
            <a:off x="4101705" y="5767906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F4C1C5-CAED-4BD4-B80D-E6E6A0DC2B6B}"/>
              </a:ext>
            </a:extLst>
          </p:cNvPr>
          <p:cNvSpPr txBox="1"/>
          <p:nvPr/>
        </p:nvSpPr>
        <p:spPr>
          <a:xfrm>
            <a:off x="4357246" y="4170228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E75CD5-71CE-43A3-B930-173C09B3B914}"/>
              </a:ext>
            </a:extLst>
          </p:cNvPr>
          <p:cNvSpPr txBox="1"/>
          <p:nvPr/>
        </p:nvSpPr>
        <p:spPr>
          <a:xfrm>
            <a:off x="5490052" y="4060794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3968D-918F-4D0C-8FDF-9F75DEFEE9BC}"/>
              </a:ext>
            </a:extLst>
          </p:cNvPr>
          <p:cNvSpPr txBox="1"/>
          <p:nvPr/>
        </p:nvSpPr>
        <p:spPr>
          <a:xfrm>
            <a:off x="3667150" y="3793227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D67F9E-72E7-47B1-8F82-668187992D8E}"/>
              </a:ext>
            </a:extLst>
          </p:cNvPr>
          <p:cNvSpPr txBox="1"/>
          <p:nvPr/>
        </p:nvSpPr>
        <p:spPr>
          <a:xfrm>
            <a:off x="5649312" y="4160569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EFF75-D460-467E-AC6C-EF49F76DD27E}"/>
              </a:ext>
            </a:extLst>
          </p:cNvPr>
          <p:cNvSpPr txBox="1"/>
          <p:nvPr/>
        </p:nvSpPr>
        <p:spPr>
          <a:xfrm>
            <a:off x="8276771" y="5917225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6E5068-CAC3-4E07-A60E-D62E66308A26}"/>
              </a:ext>
            </a:extLst>
          </p:cNvPr>
          <p:cNvSpPr txBox="1"/>
          <p:nvPr/>
        </p:nvSpPr>
        <p:spPr>
          <a:xfrm>
            <a:off x="8305800" y="5418954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604BFA-EB97-44FB-865D-C0B98D065587}"/>
              </a:ext>
            </a:extLst>
          </p:cNvPr>
          <p:cNvSpPr/>
          <p:nvPr/>
        </p:nvSpPr>
        <p:spPr>
          <a:xfrm>
            <a:off x="9144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6CEEC3-D246-444A-8D49-9CE759F006B6}"/>
              </a:ext>
            </a:extLst>
          </p:cNvPr>
          <p:cNvSpPr/>
          <p:nvPr/>
        </p:nvSpPr>
        <p:spPr>
          <a:xfrm>
            <a:off x="18288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7094A6-F0B5-48DE-8356-064AACE053A4}"/>
              </a:ext>
            </a:extLst>
          </p:cNvPr>
          <p:cNvSpPr/>
          <p:nvPr/>
        </p:nvSpPr>
        <p:spPr>
          <a:xfrm>
            <a:off x="27748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42364B-8065-4AE9-B177-16F911F24BA3}"/>
              </a:ext>
            </a:extLst>
          </p:cNvPr>
          <p:cNvSpPr/>
          <p:nvPr/>
        </p:nvSpPr>
        <p:spPr>
          <a:xfrm>
            <a:off x="37338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DD0114-1256-4456-956B-8F0DD995A8FA}"/>
              </a:ext>
            </a:extLst>
          </p:cNvPr>
          <p:cNvSpPr/>
          <p:nvPr/>
        </p:nvSpPr>
        <p:spPr>
          <a:xfrm>
            <a:off x="46482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EA846F-F482-406F-A8EA-39709075703B}"/>
              </a:ext>
            </a:extLst>
          </p:cNvPr>
          <p:cNvSpPr/>
          <p:nvPr/>
        </p:nvSpPr>
        <p:spPr>
          <a:xfrm>
            <a:off x="55942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6D72AA-D039-4E87-AEC6-95B356728687}"/>
              </a:ext>
            </a:extLst>
          </p:cNvPr>
          <p:cNvSpPr/>
          <p:nvPr/>
        </p:nvSpPr>
        <p:spPr>
          <a:xfrm>
            <a:off x="65532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CF0391-DBA5-4CB3-A4F3-ABFD05FA6DF5}"/>
              </a:ext>
            </a:extLst>
          </p:cNvPr>
          <p:cNvSpPr/>
          <p:nvPr/>
        </p:nvSpPr>
        <p:spPr>
          <a:xfrm>
            <a:off x="74992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846DBE-8B13-41DD-B3A3-23C9F561ECCE}"/>
              </a:ext>
            </a:extLst>
          </p:cNvPr>
          <p:cNvSpPr/>
          <p:nvPr/>
        </p:nvSpPr>
        <p:spPr>
          <a:xfrm>
            <a:off x="7499278" y="2456801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F26654-03DF-4425-8DF0-E3B45966C3F2}"/>
              </a:ext>
            </a:extLst>
          </p:cNvPr>
          <p:cNvSpPr/>
          <p:nvPr/>
        </p:nvSpPr>
        <p:spPr>
          <a:xfrm>
            <a:off x="655320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07DC7C-4016-4577-98BA-E4CD14A0C85C}"/>
              </a:ext>
            </a:extLst>
          </p:cNvPr>
          <p:cNvSpPr/>
          <p:nvPr/>
        </p:nvSpPr>
        <p:spPr>
          <a:xfrm>
            <a:off x="559427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5E55F2-4951-48DF-8091-AF72F6182F46}"/>
              </a:ext>
            </a:extLst>
          </p:cNvPr>
          <p:cNvSpPr/>
          <p:nvPr/>
        </p:nvSpPr>
        <p:spPr>
          <a:xfrm>
            <a:off x="368927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422A68-E6CD-4991-95D3-C3C00CA5BF60}"/>
              </a:ext>
            </a:extLst>
          </p:cNvPr>
          <p:cNvSpPr/>
          <p:nvPr/>
        </p:nvSpPr>
        <p:spPr>
          <a:xfrm>
            <a:off x="277487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7260D1-4529-428F-A333-9E209525F97E}"/>
              </a:ext>
            </a:extLst>
          </p:cNvPr>
          <p:cNvSpPr/>
          <p:nvPr/>
        </p:nvSpPr>
        <p:spPr>
          <a:xfrm>
            <a:off x="182880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96CB56-B4B8-4D08-AE29-54C8689F8ABA}"/>
              </a:ext>
            </a:extLst>
          </p:cNvPr>
          <p:cNvSpPr/>
          <p:nvPr/>
        </p:nvSpPr>
        <p:spPr>
          <a:xfrm>
            <a:off x="91440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8B30-2EA2-4927-9D98-44661441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to face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0D9CD-8DAC-4C21-B398-3058311D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FE43-8B6F-4E70-9943-0AAAC189B615}"/>
              </a:ext>
            </a:extLst>
          </p:cNvPr>
          <p:cNvSpPr txBox="1"/>
          <p:nvPr/>
        </p:nvSpPr>
        <p:spPr>
          <a:xfrm>
            <a:off x="228600" y="3886200"/>
            <a:ext cx="3429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Kernel type: RBF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Kernel argument: 1000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C: 100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Number of support vectors: 11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Margin: 0.0514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Training error: 6.25%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023547-B75E-4C25-A80D-C229DCF25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681775"/>
            <a:ext cx="5240017" cy="2702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ED098-BEA4-4352-B223-19D44216B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42043" r="8734" b="44655"/>
          <a:stretch/>
        </p:blipFill>
        <p:spPr>
          <a:xfrm>
            <a:off x="802406" y="2491076"/>
            <a:ext cx="7503394" cy="937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9F0E9E-7DDA-4D0D-B87B-ABF96A675370}"/>
              </a:ext>
            </a:extLst>
          </p:cNvPr>
          <p:cNvSpPr txBox="1"/>
          <p:nvPr/>
        </p:nvSpPr>
        <p:spPr>
          <a:xfrm>
            <a:off x="1200363" y="2130623"/>
            <a:ext cx="695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1                 2                 3                 4                5                  6                 7                8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51307-D31F-4962-8B51-3BD807F6A9A5}"/>
              </a:ext>
            </a:extLst>
          </p:cNvPr>
          <p:cNvSpPr txBox="1"/>
          <p:nvPr/>
        </p:nvSpPr>
        <p:spPr>
          <a:xfrm>
            <a:off x="533389" y="1379232"/>
            <a:ext cx="3998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endParaRPr lang="en-GB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514C4D-6359-45E2-A0C0-3935E8D76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11567" r="8734" b="74582"/>
          <a:stretch/>
        </p:blipFill>
        <p:spPr>
          <a:xfrm>
            <a:off x="914400" y="1152969"/>
            <a:ext cx="7399157" cy="980631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484B9F1D-DB45-47EB-89AB-88FC7744AB79}"/>
              </a:ext>
            </a:extLst>
          </p:cNvPr>
          <p:cNvSpPr txBox="1">
            <a:spLocks/>
          </p:cNvSpPr>
          <p:nvPr/>
        </p:nvSpPr>
        <p:spPr>
          <a:xfrm>
            <a:off x="703583" y="6172094"/>
            <a:ext cx="7423531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Face images and the decision boundary in 2-dimensional </a:t>
            </a:r>
            <a:r>
              <a:rPr lang="en-GB" sz="1600" b="1" dirty="0" err="1"/>
              <a:t>eigensubspace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E0BD1-D067-4B5B-AD51-EF7953E193AB}"/>
              </a:ext>
            </a:extLst>
          </p:cNvPr>
          <p:cNvSpPr txBox="1"/>
          <p:nvPr/>
        </p:nvSpPr>
        <p:spPr>
          <a:xfrm>
            <a:off x="5257800" y="48768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621FC-A105-4EB2-916A-992A40E2C3C1}"/>
              </a:ext>
            </a:extLst>
          </p:cNvPr>
          <p:cNvSpPr txBox="1"/>
          <p:nvPr/>
        </p:nvSpPr>
        <p:spPr>
          <a:xfrm>
            <a:off x="7183820" y="5131675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AFF89-64EA-4340-A8F0-081314B52657}"/>
              </a:ext>
            </a:extLst>
          </p:cNvPr>
          <p:cNvSpPr txBox="1"/>
          <p:nvPr/>
        </p:nvSpPr>
        <p:spPr>
          <a:xfrm>
            <a:off x="3810000" y="38100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70BD0-D842-4FCD-8E53-1E704122F771}"/>
              </a:ext>
            </a:extLst>
          </p:cNvPr>
          <p:cNvSpPr txBox="1"/>
          <p:nvPr/>
        </p:nvSpPr>
        <p:spPr>
          <a:xfrm>
            <a:off x="4325715" y="3650283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C5BA16-22F5-4B9E-B6EB-9FB69AA86E2F}"/>
              </a:ext>
            </a:extLst>
          </p:cNvPr>
          <p:cNvSpPr txBox="1"/>
          <p:nvPr/>
        </p:nvSpPr>
        <p:spPr>
          <a:xfrm>
            <a:off x="3962400" y="38100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08250-069E-467A-AC06-89F8FA42DA7F}"/>
              </a:ext>
            </a:extLst>
          </p:cNvPr>
          <p:cNvSpPr txBox="1"/>
          <p:nvPr/>
        </p:nvSpPr>
        <p:spPr>
          <a:xfrm>
            <a:off x="5562600" y="37338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16BAD0-6C4B-4DF6-9EEE-4A377DE04AA2}"/>
              </a:ext>
            </a:extLst>
          </p:cNvPr>
          <p:cNvSpPr txBox="1"/>
          <p:nvPr/>
        </p:nvSpPr>
        <p:spPr>
          <a:xfrm>
            <a:off x="8001000" y="4734133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52FF5-3907-42C5-96E4-0A712E35C163}"/>
              </a:ext>
            </a:extLst>
          </p:cNvPr>
          <p:cNvSpPr txBox="1"/>
          <p:nvPr/>
        </p:nvSpPr>
        <p:spPr>
          <a:xfrm>
            <a:off x="5562600" y="48006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F7846-FDF4-4C32-B87D-3DC631B6F6DD}"/>
              </a:ext>
            </a:extLst>
          </p:cNvPr>
          <p:cNvSpPr txBox="1"/>
          <p:nvPr/>
        </p:nvSpPr>
        <p:spPr>
          <a:xfrm>
            <a:off x="3496357" y="5138527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CAA55-6B54-4C4A-8169-73888012F247}"/>
              </a:ext>
            </a:extLst>
          </p:cNvPr>
          <p:cNvSpPr txBox="1"/>
          <p:nvPr/>
        </p:nvSpPr>
        <p:spPr>
          <a:xfrm>
            <a:off x="4101705" y="5767906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99F36-EC87-4490-8160-3A7D60808F6E}"/>
              </a:ext>
            </a:extLst>
          </p:cNvPr>
          <p:cNvSpPr txBox="1"/>
          <p:nvPr/>
        </p:nvSpPr>
        <p:spPr>
          <a:xfrm>
            <a:off x="4357246" y="4170228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AE9100-95FF-48F0-B988-B8A20DFCED5F}"/>
              </a:ext>
            </a:extLst>
          </p:cNvPr>
          <p:cNvSpPr txBox="1"/>
          <p:nvPr/>
        </p:nvSpPr>
        <p:spPr>
          <a:xfrm>
            <a:off x="5490052" y="4060794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6CC23-5F42-4D5B-A4B4-0DA911D47A46}"/>
              </a:ext>
            </a:extLst>
          </p:cNvPr>
          <p:cNvSpPr txBox="1"/>
          <p:nvPr/>
        </p:nvSpPr>
        <p:spPr>
          <a:xfrm>
            <a:off x="3667150" y="3793227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CA9C2-009D-4BFC-8204-C86F1958A549}"/>
              </a:ext>
            </a:extLst>
          </p:cNvPr>
          <p:cNvSpPr txBox="1"/>
          <p:nvPr/>
        </p:nvSpPr>
        <p:spPr>
          <a:xfrm>
            <a:off x="5649312" y="4160569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CECF84-A3B5-4121-8193-82F71B0803FC}"/>
              </a:ext>
            </a:extLst>
          </p:cNvPr>
          <p:cNvSpPr txBox="1"/>
          <p:nvPr/>
        </p:nvSpPr>
        <p:spPr>
          <a:xfrm>
            <a:off x="8276771" y="5917225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F23FFA-8975-4159-B65F-28C819DECE53}"/>
              </a:ext>
            </a:extLst>
          </p:cNvPr>
          <p:cNvSpPr txBox="1"/>
          <p:nvPr/>
        </p:nvSpPr>
        <p:spPr>
          <a:xfrm>
            <a:off x="8305800" y="5418954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114E46F-5C7D-482F-BDE0-95F2CA4E2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11567" r="8734" b="74582"/>
          <a:stretch/>
        </p:blipFill>
        <p:spPr>
          <a:xfrm>
            <a:off x="914400" y="1152969"/>
            <a:ext cx="7399157" cy="9806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5EA175-349D-474F-AB6B-89618AD38D6D}"/>
              </a:ext>
            </a:extLst>
          </p:cNvPr>
          <p:cNvSpPr/>
          <p:nvPr/>
        </p:nvSpPr>
        <p:spPr>
          <a:xfrm>
            <a:off x="18288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82809E-2F0F-4272-AE78-95F07368447F}"/>
              </a:ext>
            </a:extLst>
          </p:cNvPr>
          <p:cNvSpPr/>
          <p:nvPr/>
        </p:nvSpPr>
        <p:spPr>
          <a:xfrm>
            <a:off x="27748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8C1F35-B24F-450F-9133-1926FC372B82}"/>
              </a:ext>
            </a:extLst>
          </p:cNvPr>
          <p:cNvSpPr/>
          <p:nvPr/>
        </p:nvSpPr>
        <p:spPr>
          <a:xfrm>
            <a:off x="37338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C991E-7132-44EC-B4EE-13902AEFE6D9}"/>
              </a:ext>
            </a:extLst>
          </p:cNvPr>
          <p:cNvSpPr/>
          <p:nvPr/>
        </p:nvSpPr>
        <p:spPr>
          <a:xfrm>
            <a:off x="46482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A81C45-7B13-40AA-870D-3B89CC73D8E3}"/>
              </a:ext>
            </a:extLst>
          </p:cNvPr>
          <p:cNvSpPr/>
          <p:nvPr/>
        </p:nvSpPr>
        <p:spPr>
          <a:xfrm>
            <a:off x="55942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9751C-962D-4CC8-843C-BF5EEBC287D9}"/>
              </a:ext>
            </a:extLst>
          </p:cNvPr>
          <p:cNvSpPr/>
          <p:nvPr/>
        </p:nvSpPr>
        <p:spPr>
          <a:xfrm>
            <a:off x="74992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9687A6-07F0-45F4-9C84-250594851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42043" r="8734" b="44655"/>
          <a:stretch/>
        </p:blipFill>
        <p:spPr>
          <a:xfrm>
            <a:off x="802406" y="2491076"/>
            <a:ext cx="7503394" cy="93792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AA4E2FB-5D94-4DF8-8064-CB740282E10E}"/>
              </a:ext>
            </a:extLst>
          </p:cNvPr>
          <p:cNvSpPr/>
          <p:nvPr/>
        </p:nvSpPr>
        <p:spPr>
          <a:xfrm>
            <a:off x="7499278" y="2456801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65404E-BC0A-47A3-9CF3-1ACFA4FC26DB}"/>
              </a:ext>
            </a:extLst>
          </p:cNvPr>
          <p:cNvSpPr/>
          <p:nvPr/>
        </p:nvSpPr>
        <p:spPr>
          <a:xfrm>
            <a:off x="655320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760767-0CE6-4600-AC7A-83BDB5886215}"/>
              </a:ext>
            </a:extLst>
          </p:cNvPr>
          <p:cNvSpPr/>
          <p:nvPr/>
        </p:nvSpPr>
        <p:spPr>
          <a:xfrm>
            <a:off x="559427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8A8D6-688E-47CD-B35F-D3EF5E61C991}"/>
              </a:ext>
            </a:extLst>
          </p:cNvPr>
          <p:cNvSpPr/>
          <p:nvPr/>
        </p:nvSpPr>
        <p:spPr>
          <a:xfrm>
            <a:off x="277487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F89C49-3A48-4370-A263-54C2A6B059ED}"/>
              </a:ext>
            </a:extLst>
          </p:cNvPr>
          <p:cNvSpPr/>
          <p:nvPr/>
        </p:nvSpPr>
        <p:spPr>
          <a:xfrm>
            <a:off x="464820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0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CA98-5154-4E54-A932-06491A2E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0F99B-C7C4-4D22-8267-C445CAB81BDB}"/>
              </a:ext>
            </a:extLst>
          </p:cNvPr>
          <p:cNvSpPr txBox="1"/>
          <p:nvPr/>
        </p:nvSpPr>
        <p:spPr>
          <a:xfrm>
            <a:off x="211474" y="3889671"/>
            <a:ext cx="35223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Kernel type: RBF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Kernel argument: 5000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C: 100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Number of support vectors: 14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Margin: 0.1008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Training error: 31.25%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99137-7779-4F71-AC8C-78283839A5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97" y="3725633"/>
            <a:ext cx="5155403" cy="26751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B062991-4CA9-4742-A5B9-8D5E16B2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/>
          <a:lstStyle/>
          <a:p>
            <a:r>
              <a:rPr lang="en-GB" dirty="0"/>
              <a:t>Application to face recognition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95081-3541-48AD-B9B7-A5A9170C0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42043" r="8734" b="44655"/>
          <a:stretch/>
        </p:blipFill>
        <p:spPr>
          <a:xfrm>
            <a:off x="802406" y="2491076"/>
            <a:ext cx="7503394" cy="9379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C5660-6BDC-4379-83E2-BDC06F9C5157}"/>
              </a:ext>
            </a:extLst>
          </p:cNvPr>
          <p:cNvSpPr txBox="1"/>
          <p:nvPr/>
        </p:nvSpPr>
        <p:spPr>
          <a:xfrm>
            <a:off x="1200363" y="2130623"/>
            <a:ext cx="695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1                 2                 3                 4                5                  6                 7                8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87AF3-47F8-4409-95F6-A66B3031F778}"/>
              </a:ext>
            </a:extLst>
          </p:cNvPr>
          <p:cNvSpPr txBox="1"/>
          <p:nvPr/>
        </p:nvSpPr>
        <p:spPr>
          <a:xfrm>
            <a:off x="533389" y="1379232"/>
            <a:ext cx="3998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endParaRPr lang="en-GB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452A6C-C617-4388-A821-2EF282D9C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11567" r="8734" b="74582"/>
          <a:stretch/>
        </p:blipFill>
        <p:spPr>
          <a:xfrm>
            <a:off x="914400" y="1152969"/>
            <a:ext cx="7399157" cy="980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0C909B-3DBC-4E95-AF02-192D28A6CE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11567" r="8734" b="74582"/>
          <a:stretch/>
        </p:blipFill>
        <p:spPr>
          <a:xfrm>
            <a:off x="914400" y="1152969"/>
            <a:ext cx="7399157" cy="9806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64B8DA-7F17-43CB-ABE9-E38B8FD1CB92}"/>
              </a:ext>
            </a:extLst>
          </p:cNvPr>
          <p:cNvSpPr/>
          <p:nvPr/>
        </p:nvSpPr>
        <p:spPr>
          <a:xfrm>
            <a:off x="9144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B1AA94-11E0-41B3-B541-5BC2238C1BAF}"/>
              </a:ext>
            </a:extLst>
          </p:cNvPr>
          <p:cNvSpPr/>
          <p:nvPr/>
        </p:nvSpPr>
        <p:spPr>
          <a:xfrm>
            <a:off x="27748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AE4C81-3954-4137-82BD-9E9DE0D285BC}"/>
              </a:ext>
            </a:extLst>
          </p:cNvPr>
          <p:cNvSpPr/>
          <p:nvPr/>
        </p:nvSpPr>
        <p:spPr>
          <a:xfrm>
            <a:off x="37338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F89B36-C61D-48E0-BAFD-3BAC9142ABCA}"/>
              </a:ext>
            </a:extLst>
          </p:cNvPr>
          <p:cNvSpPr/>
          <p:nvPr/>
        </p:nvSpPr>
        <p:spPr>
          <a:xfrm>
            <a:off x="46482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32B32B-5A63-4A86-916A-1D4185118D34}"/>
              </a:ext>
            </a:extLst>
          </p:cNvPr>
          <p:cNvSpPr/>
          <p:nvPr/>
        </p:nvSpPr>
        <p:spPr>
          <a:xfrm>
            <a:off x="55942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E6D006-0805-4501-810D-9A4824826546}"/>
              </a:ext>
            </a:extLst>
          </p:cNvPr>
          <p:cNvSpPr/>
          <p:nvPr/>
        </p:nvSpPr>
        <p:spPr>
          <a:xfrm>
            <a:off x="749927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0BED6C-AB9B-4553-B7C5-7804451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42043" r="8734" b="44655"/>
          <a:stretch/>
        </p:blipFill>
        <p:spPr>
          <a:xfrm>
            <a:off x="802406" y="2491076"/>
            <a:ext cx="7503394" cy="9379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B07796B-2BE7-433D-B73E-D05A1FB2B270}"/>
              </a:ext>
            </a:extLst>
          </p:cNvPr>
          <p:cNvSpPr/>
          <p:nvPr/>
        </p:nvSpPr>
        <p:spPr>
          <a:xfrm>
            <a:off x="7499278" y="2456801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64B0A9-E34C-4C44-81C0-2D1196454D43}"/>
              </a:ext>
            </a:extLst>
          </p:cNvPr>
          <p:cNvSpPr/>
          <p:nvPr/>
        </p:nvSpPr>
        <p:spPr>
          <a:xfrm>
            <a:off x="655320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012F5C-D7BA-4A61-8A9C-18CEC140006D}"/>
              </a:ext>
            </a:extLst>
          </p:cNvPr>
          <p:cNvSpPr/>
          <p:nvPr/>
        </p:nvSpPr>
        <p:spPr>
          <a:xfrm>
            <a:off x="373380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F46DFC-113E-4F9E-8966-F8F028A9D6CC}"/>
              </a:ext>
            </a:extLst>
          </p:cNvPr>
          <p:cNvSpPr/>
          <p:nvPr/>
        </p:nvSpPr>
        <p:spPr>
          <a:xfrm>
            <a:off x="277487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FA3523-E457-40FE-9793-ECC4FF93E911}"/>
              </a:ext>
            </a:extLst>
          </p:cNvPr>
          <p:cNvSpPr/>
          <p:nvPr/>
        </p:nvSpPr>
        <p:spPr>
          <a:xfrm>
            <a:off x="464820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4E06A3B9-EA9E-4C5B-901C-C8AC2FF42967}"/>
              </a:ext>
            </a:extLst>
          </p:cNvPr>
          <p:cNvSpPr txBox="1">
            <a:spLocks/>
          </p:cNvSpPr>
          <p:nvPr/>
        </p:nvSpPr>
        <p:spPr>
          <a:xfrm>
            <a:off x="703583" y="6172094"/>
            <a:ext cx="7423531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Face images and the decision boundary in 2-dimensional </a:t>
            </a:r>
            <a:r>
              <a:rPr lang="en-GB" sz="1600" b="1" dirty="0" err="1"/>
              <a:t>eigensubspace</a:t>
            </a:r>
            <a:endParaRPr lang="en-GB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2C3D2-73D8-4C56-B787-7808FE716596}"/>
              </a:ext>
            </a:extLst>
          </p:cNvPr>
          <p:cNvSpPr txBox="1"/>
          <p:nvPr/>
        </p:nvSpPr>
        <p:spPr>
          <a:xfrm>
            <a:off x="5257800" y="48768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748BD8-8047-4FB6-A520-0A958EC3D2F4}"/>
              </a:ext>
            </a:extLst>
          </p:cNvPr>
          <p:cNvSpPr txBox="1"/>
          <p:nvPr/>
        </p:nvSpPr>
        <p:spPr>
          <a:xfrm>
            <a:off x="7183820" y="5131675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6BAF03-1F05-4779-BE90-DF8CBBA1CC08}"/>
              </a:ext>
            </a:extLst>
          </p:cNvPr>
          <p:cNvSpPr txBox="1"/>
          <p:nvPr/>
        </p:nvSpPr>
        <p:spPr>
          <a:xfrm>
            <a:off x="3810000" y="3916705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2402D-7DC5-4DB2-BDBA-39F735C34524}"/>
              </a:ext>
            </a:extLst>
          </p:cNvPr>
          <p:cNvSpPr txBox="1"/>
          <p:nvPr/>
        </p:nvSpPr>
        <p:spPr>
          <a:xfrm>
            <a:off x="4325715" y="37338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59998F-40A5-4E2F-8CED-E3AD9893893D}"/>
              </a:ext>
            </a:extLst>
          </p:cNvPr>
          <p:cNvSpPr txBox="1"/>
          <p:nvPr/>
        </p:nvSpPr>
        <p:spPr>
          <a:xfrm>
            <a:off x="3962400" y="3916705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5052C3-DC03-4673-93C9-6B9D56EB5D98}"/>
              </a:ext>
            </a:extLst>
          </p:cNvPr>
          <p:cNvSpPr txBox="1"/>
          <p:nvPr/>
        </p:nvSpPr>
        <p:spPr>
          <a:xfrm>
            <a:off x="5562600" y="37338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27B066-7372-4341-80CC-25E65C12F77B}"/>
              </a:ext>
            </a:extLst>
          </p:cNvPr>
          <p:cNvSpPr txBox="1"/>
          <p:nvPr/>
        </p:nvSpPr>
        <p:spPr>
          <a:xfrm>
            <a:off x="8001000" y="4734133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279444-6B26-46FF-AE47-377D31BB4B00}"/>
              </a:ext>
            </a:extLst>
          </p:cNvPr>
          <p:cNvSpPr txBox="1"/>
          <p:nvPr/>
        </p:nvSpPr>
        <p:spPr>
          <a:xfrm>
            <a:off x="5562600" y="48006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A11806-1D5A-40B5-BEF3-FDD018DDF3E8}"/>
              </a:ext>
            </a:extLst>
          </p:cNvPr>
          <p:cNvSpPr txBox="1"/>
          <p:nvPr/>
        </p:nvSpPr>
        <p:spPr>
          <a:xfrm>
            <a:off x="3496357" y="5138527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6755FC-6FCD-41E1-8101-10CB3AF4C23F}"/>
              </a:ext>
            </a:extLst>
          </p:cNvPr>
          <p:cNvSpPr txBox="1"/>
          <p:nvPr/>
        </p:nvSpPr>
        <p:spPr>
          <a:xfrm>
            <a:off x="4101705" y="5767906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8F9501-5BB0-4074-B027-FAC7786D7ACF}"/>
              </a:ext>
            </a:extLst>
          </p:cNvPr>
          <p:cNvSpPr txBox="1"/>
          <p:nvPr/>
        </p:nvSpPr>
        <p:spPr>
          <a:xfrm>
            <a:off x="4357246" y="4191000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0203F-0E07-47AB-B5D8-2482BC29B30E}"/>
              </a:ext>
            </a:extLst>
          </p:cNvPr>
          <p:cNvSpPr txBox="1"/>
          <p:nvPr/>
        </p:nvSpPr>
        <p:spPr>
          <a:xfrm>
            <a:off x="5490052" y="4060794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E15EA3-E28C-45E4-ADD9-5B29D3ECEF47}"/>
              </a:ext>
            </a:extLst>
          </p:cNvPr>
          <p:cNvSpPr txBox="1"/>
          <p:nvPr/>
        </p:nvSpPr>
        <p:spPr>
          <a:xfrm>
            <a:off x="3667150" y="3899932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D3AE92-005A-4516-B0EC-2CEA226FC7E8}"/>
              </a:ext>
            </a:extLst>
          </p:cNvPr>
          <p:cNvSpPr txBox="1"/>
          <p:nvPr/>
        </p:nvSpPr>
        <p:spPr>
          <a:xfrm>
            <a:off x="5649312" y="4160569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D33F9B-F833-429A-9923-8011ACC38164}"/>
              </a:ext>
            </a:extLst>
          </p:cNvPr>
          <p:cNvSpPr txBox="1"/>
          <p:nvPr/>
        </p:nvSpPr>
        <p:spPr>
          <a:xfrm>
            <a:off x="8276771" y="5917225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B5A389-971E-41C2-B139-066AB33304F0}"/>
              </a:ext>
            </a:extLst>
          </p:cNvPr>
          <p:cNvSpPr txBox="1"/>
          <p:nvPr/>
        </p:nvSpPr>
        <p:spPr>
          <a:xfrm>
            <a:off x="8305800" y="5418954"/>
            <a:ext cx="627285" cy="2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7824F3-6C1E-4B6E-9B27-6A88BDB21AD0}"/>
              </a:ext>
            </a:extLst>
          </p:cNvPr>
          <p:cNvSpPr/>
          <p:nvPr/>
        </p:nvSpPr>
        <p:spPr>
          <a:xfrm>
            <a:off x="6553200" y="1143000"/>
            <a:ext cx="806530" cy="96726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C1E1CB-34D1-4B0F-B701-5E38D81A625F}"/>
              </a:ext>
            </a:extLst>
          </p:cNvPr>
          <p:cNvSpPr/>
          <p:nvPr/>
        </p:nvSpPr>
        <p:spPr>
          <a:xfrm>
            <a:off x="91440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A7672D-A806-40B8-8119-41DF7807BC00}"/>
              </a:ext>
            </a:extLst>
          </p:cNvPr>
          <p:cNvSpPr/>
          <p:nvPr/>
        </p:nvSpPr>
        <p:spPr>
          <a:xfrm>
            <a:off x="1860470" y="2461737"/>
            <a:ext cx="806530" cy="967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77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71134"/>
            <a:ext cx="2133600" cy="587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Multi-class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2041268"/>
            <a:ext cx="6329991" cy="4740532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One-versus-the-rest</a:t>
            </a:r>
            <a:endParaRPr lang="en-US" altLang="zh-CN" sz="2000" dirty="0"/>
          </a:p>
          <a:p>
            <a:pPr lvl="1"/>
            <a:r>
              <a:rPr lang="en-US" altLang="zh-CN" sz="1801" dirty="0"/>
              <a:t>Training: </a:t>
            </a:r>
          </a:p>
          <a:p>
            <a:pPr lvl="2"/>
            <a:r>
              <a:rPr lang="en-US" altLang="zh-CN" sz="1600" dirty="0"/>
              <a:t>Given an </a:t>
            </a:r>
            <a:r>
              <a:rPr lang="en-US" altLang="zh-CN" sz="1600" i="1" dirty="0"/>
              <a:t>M</a:t>
            </a:r>
            <a:r>
              <a:rPr lang="en-US" altLang="zh-CN" sz="1600" dirty="0"/>
              <a:t>-class problem, we train </a:t>
            </a:r>
            <a:r>
              <a:rPr lang="en-US" altLang="zh-CN" sz="1600" i="1" dirty="0"/>
              <a:t>M</a:t>
            </a:r>
            <a:r>
              <a:rPr lang="en-US" altLang="zh-CN" sz="1600" dirty="0"/>
              <a:t> separate SVMs. E</a:t>
            </a:r>
            <a:r>
              <a:rPr lang="en-GB" dirty="0"/>
              <a:t>ach distinguishes images of one category from images of all the other </a:t>
            </a:r>
            <a:r>
              <a:rPr lang="en-GB" i="1" dirty="0"/>
              <a:t>M-1 </a:t>
            </a:r>
            <a:r>
              <a:rPr lang="en-GB" dirty="0"/>
              <a:t>categories</a:t>
            </a:r>
            <a:r>
              <a:rPr lang="en-GB" i="1" dirty="0"/>
              <a:t>. </a:t>
            </a:r>
          </a:p>
          <a:p>
            <a:pPr lvl="2"/>
            <a:r>
              <a:rPr lang="en-US" altLang="zh-CN" sz="1600" dirty="0"/>
              <a:t>The </a:t>
            </a:r>
            <a:r>
              <a:rPr lang="en-US" altLang="zh-CN" sz="1600" i="1" dirty="0"/>
              <a:t>m</a:t>
            </a:r>
            <a:r>
              <a:rPr lang="en-US" altLang="zh-CN" sz="1600" dirty="0"/>
              <a:t>-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 SVM </a:t>
            </a:r>
            <a:r>
              <a:rPr lang="en-US" altLang="zh-CN" sz="1600" i="1" dirty="0" err="1"/>
              <a:t>y</a:t>
            </a:r>
            <a:r>
              <a:rPr lang="en-US" altLang="zh-CN" sz="1600" i="1" baseline="-25000" dirty="0" err="1"/>
              <a:t>m</a:t>
            </a:r>
            <a:r>
              <a:rPr lang="en-US" altLang="zh-CN" sz="1600" dirty="0"/>
              <a:t>(</a:t>
            </a:r>
            <a:r>
              <a:rPr lang="en-US" altLang="zh-CN" sz="1600" b="1" dirty="0"/>
              <a:t>x</a:t>
            </a:r>
            <a:r>
              <a:rPr lang="en-US" altLang="zh-CN" sz="1600" dirty="0"/>
              <a:t>) is trained by </a:t>
            </a:r>
            <a:r>
              <a:rPr lang="en-US" sz="1600" i="1" dirty="0">
                <a:latin typeface="Impact" panose="020B0806030902050204" pitchFamily="34" charset="0"/>
              </a:rPr>
              <a:t>C</a:t>
            </a:r>
            <a:r>
              <a:rPr lang="en-US" altLang="zh-CN" sz="1600" i="1" baseline="-25000" dirty="0"/>
              <a:t>m</a:t>
            </a:r>
            <a:r>
              <a:rPr lang="en-US" altLang="zh-CN" sz="1600" dirty="0"/>
              <a:t> as the positive class and the remaining </a:t>
            </a:r>
            <a:r>
              <a:rPr lang="en-US" altLang="zh-CN" sz="1600" i="1" dirty="0"/>
              <a:t>M-1</a:t>
            </a:r>
            <a:r>
              <a:rPr lang="en-US" altLang="zh-CN" sz="1600" dirty="0"/>
              <a:t> classes as the negative class.</a:t>
            </a:r>
            <a:endParaRPr lang="en-GB" dirty="0"/>
          </a:p>
          <a:p>
            <a:pPr lvl="1"/>
            <a:r>
              <a:rPr lang="en-GB" dirty="0"/>
              <a:t>Testing (</a:t>
            </a:r>
            <a:r>
              <a:rPr lang="en-GB" dirty="0">
                <a:solidFill>
                  <a:srgbClr val="C00000"/>
                </a:solidFill>
              </a:rPr>
              <a:t>max fusion</a:t>
            </a:r>
            <a:r>
              <a:rPr lang="en-GB" dirty="0"/>
              <a:t>) : </a:t>
            </a:r>
          </a:p>
          <a:p>
            <a:pPr lvl="2"/>
            <a:r>
              <a:rPr lang="en-GB" dirty="0"/>
              <a:t>Given a query image </a:t>
            </a:r>
            <a:r>
              <a:rPr lang="en-US" altLang="zh-CN" sz="1600" b="1" dirty="0"/>
              <a:t>x</a:t>
            </a:r>
            <a:r>
              <a:rPr lang="en-GB" dirty="0"/>
              <a:t>, we apply each SVM to the query and assign to it the class of the SVM that returns the highest SVM output value</a:t>
            </a:r>
            <a:endParaRPr lang="en-US" altLang="zh-CN" sz="1600" dirty="0"/>
          </a:p>
          <a:p>
            <a:pPr marL="457198" lvl="1" indent="0">
              <a:buNone/>
            </a:pPr>
            <a:endParaRPr lang="en-US" altLang="zh-CN" sz="1801" dirty="0"/>
          </a:p>
          <a:p>
            <a:pPr lvl="1"/>
            <a:r>
              <a:rPr lang="en-US" altLang="zh-CN" sz="1801" dirty="0"/>
              <a:t>Issues:</a:t>
            </a:r>
          </a:p>
          <a:p>
            <a:pPr lvl="2"/>
            <a:r>
              <a:rPr lang="en-US" altLang="zh-CN" sz="1600" dirty="0"/>
              <a:t>The output values </a:t>
            </a:r>
            <a:r>
              <a:rPr lang="en-US" altLang="zh-CN" sz="1600" i="1" dirty="0" err="1"/>
              <a:t>y</a:t>
            </a:r>
            <a:r>
              <a:rPr lang="en-US" altLang="zh-CN" sz="1600" baseline="-25000" dirty="0" err="1"/>
              <a:t>m</a:t>
            </a:r>
            <a:r>
              <a:rPr lang="en-US" altLang="zh-CN" sz="1600" dirty="0"/>
              <a:t>(</a:t>
            </a:r>
            <a:r>
              <a:rPr lang="en-US" altLang="zh-CN" sz="1600" b="1" dirty="0"/>
              <a:t>x</a:t>
            </a:r>
            <a:r>
              <a:rPr lang="en-US" altLang="zh-CN" sz="1600" dirty="0"/>
              <a:t>) for different classifiers have no appropriate scales.</a:t>
            </a:r>
          </a:p>
          <a:p>
            <a:pPr lvl="2"/>
            <a:r>
              <a:rPr lang="en-US" altLang="zh-CN" sz="1600" dirty="0"/>
              <a:t>The training data sets are imbalanced.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562570" y="3709785"/>
            <a:ext cx="2248525" cy="1403497"/>
            <a:chOff x="6280749" y="2819400"/>
            <a:chExt cx="2248525" cy="1403497"/>
          </a:xfrm>
        </p:grpSpPr>
        <p:sp>
          <p:nvSpPr>
            <p:cNvPr id="7" name="Oval 6"/>
            <p:cNvSpPr/>
            <p:nvPr/>
          </p:nvSpPr>
          <p:spPr>
            <a:xfrm>
              <a:off x="6495172" y="3141923"/>
              <a:ext cx="457200" cy="2746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19072" y="3019650"/>
              <a:ext cx="647700" cy="5248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035336" y="3696948"/>
              <a:ext cx="323850" cy="4054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20262978">
              <a:off x="7874767" y="3601031"/>
              <a:ext cx="654507" cy="5578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80749" y="2883195"/>
              <a:ext cx="890024" cy="776177"/>
            </a:xfrm>
            <a:custGeom>
              <a:avLst/>
              <a:gdLst>
                <a:gd name="connsiteX0" fmla="*/ 669851 w 890024"/>
                <a:gd name="connsiteY0" fmla="*/ 0 h 776177"/>
                <a:gd name="connsiteX1" fmla="*/ 850604 w 890024"/>
                <a:gd name="connsiteY1" fmla="*/ 595423 h 776177"/>
                <a:gd name="connsiteX2" fmla="*/ 0 w 890024"/>
                <a:gd name="connsiteY2" fmla="*/ 776177 h 77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024" h="776177">
                  <a:moveTo>
                    <a:pt x="669851" y="0"/>
                  </a:moveTo>
                  <a:cubicBezTo>
                    <a:pt x="816048" y="233030"/>
                    <a:pt x="962246" y="466060"/>
                    <a:pt x="850604" y="595423"/>
                  </a:cubicBezTo>
                  <a:cubicBezTo>
                    <a:pt x="738962" y="724786"/>
                    <a:pt x="369481" y="750481"/>
                    <a:pt x="0" y="7761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929335" y="2819400"/>
              <a:ext cx="1382232" cy="903322"/>
            </a:xfrm>
            <a:custGeom>
              <a:avLst/>
              <a:gdLst>
                <a:gd name="connsiteX0" fmla="*/ 0 w 1382232"/>
                <a:gd name="connsiteY0" fmla="*/ 0 h 903322"/>
                <a:gd name="connsiteX1" fmla="*/ 446567 w 1382232"/>
                <a:gd name="connsiteY1" fmla="*/ 893135 h 903322"/>
                <a:gd name="connsiteX2" fmla="*/ 1382232 w 1382232"/>
                <a:gd name="connsiteY2" fmla="*/ 404037 h 90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2232" h="903322">
                  <a:moveTo>
                    <a:pt x="0" y="0"/>
                  </a:moveTo>
                  <a:cubicBezTo>
                    <a:pt x="108097" y="412898"/>
                    <a:pt x="216195" y="825796"/>
                    <a:pt x="446567" y="893135"/>
                  </a:cubicBezTo>
                  <a:cubicBezTo>
                    <a:pt x="676939" y="960474"/>
                    <a:pt x="1029585" y="682255"/>
                    <a:pt x="1382232" y="404037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589093" y="3476760"/>
              <a:ext cx="1254642" cy="661077"/>
            </a:xfrm>
            <a:custGeom>
              <a:avLst/>
              <a:gdLst>
                <a:gd name="connsiteX0" fmla="*/ 0 w 1254642"/>
                <a:gd name="connsiteY0" fmla="*/ 501588 h 661077"/>
                <a:gd name="connsiteX1" fmla="*/ 382772 w 1254642"/>
                <a:gd name="connsiteY1" fmla="*/ 1858 h 661077"/>
                <a:gd name="connsiteX2" fmla="*/ 1254642 w 1254642"/>
                <a:gd name="connsiteY2" fmla="*/ 661077 h 66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4642" h="661077">
                  <a:moveTo>
                    <a:pt x="0" y="501588"/>
                  </a:moveTo>
                  <a:cubicBezTo>
                    <a:pt x="86832" y="238432"/>
                    <a:pt x="173665" y="-24724"/>
                    <a:pt x="382772" y="1858"/>
                  </a:cubicBezTo>
                  <a:cubicBezTo>
                    <a:pt x="591879" y="28439"/>
                    <a:pt x="923260" y="344758"/>
                    <a:pt x="1254642" y="661077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609819" y="3329762"/>
              <a:ext cx="712381" cy="893135"/>
            </a:xfrm>
            <a:custGeom>
              <a:avLst/>
              <a:gdLst>
                <a:gd name="connsiteX0" fmla="*/ 712381 w 712381"/>
                <a:gd name="connsiteY0" fmla="*/ 0 h 893135"/>
                <a:gd name="connsiteX1" fmla="*/ 148855 w 712381"/>
                <a:gd name="connsiteY1" fmla="*/ 255182 h 893135"/>
                <a:gd name="connsiteX2" fmla="*/ 0 w 712381"/>
                <a:gd name="connsiteY2" fmla="*/ 893135 h 89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381" h="893135">
                  <a:moveTo>
                    <a:pt x="712381" y="0"/>
                  </a:moveTo>
                  <a:cubicBezTo>
                    <a:pt x="489983" y="53163"/>
                    <a:pt x="267585" y="106326"/>
                    <a:pt x="148855" y="255182"/>
                  </a:cubicBezTo>
                  <a:cubicBezTo>
                    <a:pt x="30125" y="404038"/>
                    <a:pt x="15062" y="648586"/>
                    <a:pt x="0" y="893135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1" y="1117937"/>
            <a:ext cx="8686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definitive multi-class SVM formulation.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practice, we have to obtain a multi-class SVM by combining multiple two-class SVMs. 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732282" y="414435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60103" y="3957135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25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Multi-class SVM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1" y="914399"/>
            <a:ext cx="8686800" cy="578743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One-versus-one </a:t>
            </a:r>
          </a:p>
          <a:p>
            <a:pPr lvl="1"/>
            <a:r>
              <a:rPr lang="en-GB" dirty="0"/>
              <a:t>Training:</a:t>
            </a:r>
            <a:endParaRPr lang="en-US" altLang="zh-CN" sz="1801" dirty="0"/>
          </a:p>
          <a:p>
            <a:pPr lvl="2"/>
            <a:r>
              <a:rPr lang="en-US" altLang="zh-CN" sz="1600" dirty="0"/>
              <a:t>Given an </a:t>
            </a:r>
            <a:r>
              <a:rPr lang="en-US" altLang="zh-CN" sz="1600" i="1" dirty="0"/>
              <a:t>M</a:t>
            </a:r>
            <a:r>
              <a:rPr lang="en-US" altLang="zh-CN" sz="1600" dirty="0"/>
              <a:t>-class problem, we train </a:t>
            </a:r>
            <a:r>
              <a:rPr lang="en-US" altLang="zh-CN" sz="1600" i="1" dirty="0"/>
              <a:t>M(M-1)/2</a:t>
            </a:r>
            <a:r>
              <a:rPr lang="en-US" altLang="zh-CN" sz="1600" dirty="0"/>
              <a:t> separate SVMs. </a:t>
            </a:r>
          </a:p>
          <a:p>
            <a:pPr lvl="2"/>
            <a:r>
              <a:rPr lang="en-US" altLang="zh-CN" sz="1600" dirty="0"/>
              <a:t>We take all possible pairs of classes.</a:t>
            </a:r>
          </a:p>
          <a:p>
            <a:pPr lvl="2"/>
            <a:r>
              <a:rPr lang="en-GB" dirty="0"/>
              <a:t>An SVM is learnt for each pair of classes, i.e. </a:t>
            </a:r>
            <a:r>
              <a:rPr lang="en-US" sz="1600" i="1" dirty="0">
                <a:latin typeface="Impact" panose="020B0806030902050204" pitchFamily="34" charset="0"/>
              </a:rPr>
              <a:t>C</a:t>
            </a:r>
            <a:r>
              <a:rPr lang="en-US" sz="1600" i="1" baseline="-25000" dirty="0"/>
              <a:t>i</a:t>
            </a:r>
            <a:r>
              <a:rPr lang="en-US" altLang="zh-CN" sz="1600" dirty="0"/>
              <a:t> as the positive class and </a:t>
            </a:r>
            <a:r>
              <a:rPr lang="en-US" sz="1600" i="1" dirty="0" err="1">
                <a:latin typeface="Impact" panose="020B0806030902050204" pitchFamily="34" charset="0"/>
              </a:rPr>
              <a:t>C</a:t>
            </a:r>
            <a:r>
              <a:rPr lang="en-US" sz="1600" i="1" baseline="-25000" dirty="0" err="1"/>
              <a:t>j</a:t>
            </a:r>
            <a:r>
              <a:rPr lang="en-US" altLang="zh-CN" sz="1600" dirty="0"/>
              <a:t> ,</a:t>
            </a:r>
            <a:r>
              <a:rPr lang="en-US" altLang="zh-CN" sz="1600" dirty="0" err="1"/>
              <a:t>j≠i</a:t>
            </a:r>
            <a:r>
              <a:rPr lang="en-US" altLang="zh-CN" sz="1600" dirty="0"/>
              <a:t> as the negative class.</a:t>
            </a:r>
          </a:p>
          <a:p>
            <a:pPr lvl="1"/>
            <a:r>
              <a:rPr lang="en-GB" dirty="0"/>
              <a:t>Testing (</a:t>
            </a:r>
            <a:r>
              <a:rPr lang="en-GB" dirty="0">
                <a:solidFill>
                  <a:srgbClr val="C00000"/>
                </a:solidFill>
              </a:rPr>
              <a:t>majority voting fusion</a:t>
            </a:r>
            <a:r>
              <a:rPr lang="en-GB" dirty="0"/>
              <a:t>): </a:t>
            </a:r>
          </a:p>
          <a:p>
            <a:pPr lvl="2"/>
            <a:r>
              <a:rPr lang="en-GB" dirty="0"/>
              <a:t>Each learned SVM votes for a class to assign to a query image.</a:t>
            </a:r>
          </a:p>
          <a:p>
            <a:pPr lvl="2"/>
            <a:r>
              <a:rPr lang="en-US" altLang="zh-CN" sz="1600" dirty="0"/>
              <a:t>Classification of the query image is by assigning the class has the highest number of 'votes'.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US" altLang="zh-CN" sz="1801" dirty="0"/>
              <a:t>Issues: </a:t>
            </a:r>
          </a:p>
          <a:p>
            <a:pPr lvl="2"/>
            <a:r>
              <a:rPr lang="en-US" altLang="zh-CN" sz="1600" dirty="0"/>
              <a:t>It requires a large number of SVMs. Training and testing time depends on the complexity of individual SVMs.</a:t>
            </a:r>
          </a:p>
          <a:p>
            <a:pPr lvl="2"/>
            <a:r>
              <a:rPr lang="en-GB" dirty="0"/>
              <a:t>A fuzzy case happens if multiple classes receive an equal number of votes.</a:t>
            </a:r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73139" y="3781482"/>
            <a:ext cx="3997724" cy="1589054"/>
            <a:chOff x="2667000" y="5198915"/>
            <a:chExt cx="3997724" cy="1589054"/>
          </a:xfrm>
        </p:grpSpPr>
        <p:sp>
          <p:nvSpPr>
            <p:cNvPr id="12" name="Oval 11"/>
            <p:cNvSpPr/>
            <p:nvPr/>
          </p:nvSpPr>
          <p:spPr>
            <a:xfrm>
              <a:off x="2667000" y="5743951"/>
              <a:ext cx="457200" cy="2746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476277" y="5568769"/>
              <a:ext cx="647700" cy="5248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207164" y="6298976"/>
              <a:ext cx="323850" cy="4054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2752377" y="5416369"/>
              <a:ext cx="1228377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24200" y="5263969"/>
              <a:ext cx="406814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75541" y="5568769"/>
              <a:ext cx="1500836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2377" y="5700938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66777" y="5644969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7164" y="6362915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93251" y="5573453"/>
              <a:ext cx="1180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93251" y="5904344"/>
              <a:ext cx="1093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3251" y="6245423"/>
              <a:ext cx="1075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3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507703" y="5942672"/>
              <a:ext cx="445297" cy="0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063948" y="55641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91769" y="537692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x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81137" y="5563737"/>
              <a:ext cx="355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81137" y="5899255"/>
              <a:ext cx="355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90662" y="6238899"/>
              <a:ext cx="355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Double Bracket 40"/>
            <p:cNvSpPr/>
            <p:nvPr/>
          </p:nvSpPr>
          <p:spPr>
            <a:xfrm>
              <a:off x="6162815" y="5431588"/>
              <a:ext cx="354749" cy="1192785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84129" y="5198915"/>
              <a:ext cx="1180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votes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99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98469AC9-7C1B-4A9F-93B7-8C0A563B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Discriminative linear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93C85-64DA-4432-952F-E584F16B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F2F3C-7320-4C69-A4CA-1173A51BFE75}"/>
              </a:ext>
            </a:extLst>
          </p:cNvPr>
          <p:cNvGrpSpPr/>
          <p:nvPr/>
        </p:nvGrpSpPr>
        <p:grpSpPr>
          <a:xfrm>
            <a:off x="1240269" y="3207773"/>
            <a:ext cx="356228" cy="822156"/>
            <a:chOff x="6035343" y="4191000"/>
            <a:chExt cx="412643" cy="1628923"/>
          </a:xfrm>
        </p:grpSpPr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5DB597FB-9498-4829-AE6C-F92AA58FC1C2}"/>
                </a:ext>
              </a:extLst>
            </p:cNvPr>
            <p:cNvSpPr/>
            <p:nvPr/>
          </p:nvSpPr>
          <p:spPr>
            <a:xfrm>
              <a:off x="6035343" y="4191000"/>
              <a:ext cx="304072" cy="1628923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FB4C5-300C-417F-8E09-5B64645882D8}"/>
                </a:ext>
              </a:extLst>
            </p:cNvPr>
            <p:cNvSpPr txBox="1"/>
            <p:nvPr/>
          </p:nvSpPr>
          <p:spPr>
            <a:xfrm rot="5400000">
              <a:off x="5626985" y="4817242"/>
              <a:ext cx="1249832" cy="3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en-GB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2B05B-1E77-4ED3-A049-CE5F59F74A54}"/>
              </a:ext>
            </a:extLst>
          </p:cNvPr>
          <p:cNvGrpSpPr/>
          <p:nvPr/>
        </p:nvGrpSpPr>
        <p:grpSpPr>
          <a:xfrm>
            <a:off x="1554319" y="3207773"/>
            <a:ext cx="356228" cy="822156"/>
            <a:chOff x="6035343" y="4191000"/>
            <a:chExt cx="412643" cy="1628923"/>
          </a:xfrm>
        </p:grpSpPr>
        <p:sp>
          <p:nvSpPr>
            <p:cNvPr id="9" name="Double Bracket 8">
              <a:extLst>
                <a:ext uri="{FF2B5EF4-FFF2-40B4-BE49-F238E27FC236}">
                  <a16:creationId xmlns:a16="http://schemas.microsoft.com/office/drawing/2014/main" id="{E6738FF2-A181-48ED-8762-82C6FE570E9C}"/>
                </a:ext>
              </a:extLst>
            </p:cNvPr>
            <p:cNvSpPr/>
            <p:nvPr/>
          </p:nvSpPr>
          <p:spPr>
            <a:xfrm>
              <a:off x="6035343" y="4191000"/>
              <a:ext cx="304072" cy="1628923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2F58B3-4778-4092-AC72-EAFF61367A38}"/>
                </a:ext>
              </a:extLst>
            </p:cNvPr>
            <p:cNvSpPr txBox="1"/>
            <p:nvPr/>
          </p:nvSpPr>
          <p:spPr>
            <a:xfrm rot="5400000">
              <a:off x="5626985" y="4817242"/>
              <a:ext cx="1249832" cy="3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en-GB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827B92-18CB-486C-A06A-DAF3C34F3CEF}"/>
              </a:ext>
            </a:extLst>
          </p:cNvPr>
          <p:cNvGrpSpPr/>
          <p:nvPr/>
        </p:nvGrpSpPr>
        <p:grpSpPr>
          <a:xfrm>
            <a:off x="1935319" y="3223817"/>
            <a:ext cx="356228" cy="822156"/>
            <a:chOff x="6035343" y="4191000"/>
            <a:chExt cx="412643" cy="1628923"/>
          </a:xfrm>
        </p:grpSpPr>
        <p:sp>
          <p:nvSpPr>
            <p:cNvPr id="12" name="Double Bracket 11">
              <a:extLst>
                <a:ext uri="{FF2B5EF4-FFF2-40B4-BE49-F238E27FC236}">
                  <a16:creationId xmlns:a16="http://schemas.microsoft.com/office/drawing/2014/main" id="{1A82DFF0-4F5D-44E4-85E3-6655FCFF3800}"/>
                </a:ext>
              </a:extLst>
            </p:cNvPr>
            <p:cNvSpPr/>
            <p:nvPr/>
          </p:nvSpPr>
          <p:spPr>
            <a:xfrm>
              <a:off x="6035343" y="4191000"/>
              <a:ext cx="304072" cy="1628923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57FE49-8E30-41F9-8365-EC4A5A972038}"/>
                </a:ext>
              </a:extLst>
            </p:cNvPr>
            <p:cNvSpPr txBox="1"/>
            <p:nvPr/>
          </p:nvSpPr>
          <p:spPr>
            <a:xfrm rot="5400000">
              <a:off x="5626985" y="4817242"/>
              <a:ext cx="1249832" cy="3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en-GB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00D34-C96E-40BF-B655-C58082605591}"/>
              </a:ext>
            </a:extLst>
          </p:cNvPr>
          <p:cNvGrpSpPr/>
          <p:nvPr/>
        </p:nvGrpSpPr>
        <p:grpSpPr>
          <a:xfrm>
            <a:off x="2069118" y="4558189"/>
            <a:ext cx="356228" cy="822156"/>
            <a:chOff x="6035343" y="4191000"/>
            <a:chExt cx="412643" cy="1628923"/>
          </a:xfrm>
        </p:grpSpPr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9D0AD282-778B-4491-A1C4-52E892822FE1}"/>
                </a:ext>
              </a:extLst>
            </p:cNvPr>
            <p:cNvSpPr/>
            <p:nvPr/>
          </p:nvSpPr>
          <p:spPr>
            <a:xfrm>
              <a:off x="6035343" y="4191000"/>
              <a:ext cx="304072" cy="1628923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6CA675-ED2D-4DD9-8586-19A03B0CC461}"/>
                </a:ext>
              </a:extLst>
            </p:cNvPr>
            <p:cNvSpPr txBox="1"/>
            <p:nvPr/>
          </p:nvSpPr>
          <p:spPr>
            <a:xfrm rot="5400000">
              <a:off x="5626985" y="4817242"/>
              <a:ext cx="1249832" cy="3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en-GB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62EFA2-40DE-48AE-B46A-510358353D6F}"/>
              </a:ext>
            </a:extLst>
          </p:cNvPr>
          <p:cNvGrpSpPr/>
          <p:nvPr/>
        </p:nvGrpSpPr>
        <p:grpSpPr>
          <a:xfrm>
            <a:off x="2425346" y="4574233"/>
            <a:ext cx="356228" cy="822156"/>
            <a:chOff x="6035343" y="4191000"/>
            <a:chExt cx="412643" cy="1628923"/>
          </a:xfrm>
        </p:grpSpPr>
        <p:sp>
          <p:nvSpPr>
            <p:cNvPr id="18" name="Double Bracket 17">
              <a:extLst>
                <a:ext uri="{FF2B5EF4-FFF2-40B4-BE49-F238E27FC236}">
                  <a16:creationId xmlns:a16="http://schemas.microsoft.com/office/drawing/2014/main" id="{6945BADD-C14F-4046-810E-B159E5B81653}"/>
                </a:ext>
              </a:extLst>
            </p:cNvPr>
            <p:cNvSpPr/>
            <p:nvPr/>
          </p:nvSpPr>
          <p:spPr>
            <a:xfrm>
              <a:off x="6035343" y="4191000"/>
              <a:ext cx="304072" cy="1628923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BDC35D-3AA4-44C7-ADC1-4808831FE6AA}"/>
                </a:ext>
              </a:extLst>
            </p:cNvPr>
            <p:cNvSpPr txBox="1"/>
            <p:nvPr/>
          </p:nvSpPr>
          <p:spPr>
            <a:xfrm rot="5400000">
              <a:off x="5626985" y="4817242"/>
              <a:ext cx="1249832" cy="3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en-GB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519CE2-C790-4D04-BB49-0C6ECBB7BCA4}"/>
              </a:ext>
            </a:extLst>
          </p:cNvPr>
          <p:cNvGrpSpPr/>
          <p:nvPr/>
        </p:nvGrpSpPr>
        <p:grpSpPr>
          <a:xfrm>
            <a:off x="2754918" y="4558189"/>
            <a:ext cx="356228" cy="822156"/>
            <a:chOff x="6035343" y="4191000"/>
            <a:chExt cx="412643" cy="1628923"/>
          </a:xfrm>
        </p:grpSpPr>
        <p:sp>
          <p:nvSpPr>
            <p:cNvPr id="21" name="Double Bracket 20">
              <a:extLst>
                <a:ext uri="{FF2B5EF4-FFF2-40B4-BE49-F238E27FC236}">
                  <a16:creationId xmlns:a16="http://schemas.microsoft.com/office/drawing/2014/main" id="{1FBBF45A-D283-4BC1-9961-7FF3977658B5}"/>
                </a:ext>
              </a:extLst>
            </p:cNvPr>
            <p:cNvSpPr/>
            <p:nvPr/>
          </p:nvSpPr>
          <p:spPr>
            <a:xfrm>
              <a:off x="6035343" y="4191000"/>
              <a:ext cx="304072" cy="1628923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1AEC0D-7AAA-4B15-AA36-0C1494CD0FCE}"/>
                </a:ext>
              </a:extLst>
            </p:cNvPr>
            <p:cNvSpPr txBox="1"/>
            <p:nvPr/>
          </p:nvSpPr>
          <p:spPr>
            <a:xfrm rot="5400000">
              <a:off x="5626985" y="4817242"/>
              <a:ext cx="1249832" cy="3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en-GB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1B9CAF-C736-4859-83F6-6D0CEB6B5789}"/>
              </a:ext>
            </a:extLst>
          </p:cNvPr>
          <p:cNvGrpSpPr/>
          <p:nvPr/>
        </p:nvGrpSpPr>
        <p:grpSpPr>
          <a:xfrm>
            <a:off x="3111146" y="4558189"/>
            <a:ext cx="356228" cy="822156"/>
            <a:chOff x="6035343" y="4191000"/>
            <a:chExt cx="412643" cy="1628923"/>
          </a:xfrm>
        </p:grpSpPr>
        <p:sp>
          <p:nvSpPr>
            <p:cNvPr id="24" name="Double Bracket 23">
              <a:extLst>
                <a:ext uri="{FF2B5EF4-FFF2-40B4-BE49-F238E27FC236}">
                  <a16:creationId xmlns:a16="http://schemas.microsoft.com/office/drawing/2014/main" id="{30C1338F-2AB1-46FA-A34C-899C45CCE487}"/>
                </a:ext>
              </a:extLst>
            </p:cNvPr>
            <p:cNvSpPr/>
            <p:nvPr/>
          </p:nvSpPr>
          <p:spPr>
            <a:xfrm>
              <a:off x="6035343" y="4191000"/>
              <a:ext cx="304072" cy="1628923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43BADB-35F7-4AF2-B54C-E0B25075D3E9}"/>
                </a:ext>
              </a:extLst>
            </p:cNvPr>
            <p:cNvSpPr txBox="1"/>
            <p:nvPr/>
          </p:nvSpPr>
          <p:spPr>
            <a:xfrm rot="5400000">
              <a:off x="5626985" y="4817242"/>
              <a:ext cx="1249832" cy="3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en-GB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C2D7D-47B4-4861-BCDA-3DED2550F672}"/>
              </a:ext>
            </a:extLst>
          </p:cNvPr>
          <p:cNvGrpSpPr/>
          <p:nvPr/>
        </p:nvGrpSpPr>
        <p:grpSpPr>
          <a:xfrm>
            <a:off x="2291547" y="3207773"/>
            <a:ext cx="356228" cy="822156"/>
            <a:chOff x="6035343" y="4191000"/>
            <a:chExt cx="412643" cy="1628923"/>
          </a:xfrm>
        </p:grpSpPr>
        <p:sp>
          <p:nvSpPr>
            <p:cNvPr id="27" name="Double Bracket 26">
              <a:extLst>
                <a:ext uri="{FF2B5EF4-FFF2-40B4-BE49-F238E27FC236}">
                  <a16:creationId xmlns:a16="http://schemas.microsoft.com/office/drawing/2014/main" id="{5A9284B4-0FAB-4642-AA08-04F24B6A860D}"/>
                </a:ext>
              </a:extLst>
            </p:cNvPr>
            <p:cNvSpPr/>
            <p:nvPr/>
          </p:nvSpPr>
          <p:spPr>
            <a:xfrm>
              <a:off x="6035343" y="4191000"/>
              <a:ext cx="304072" cy="1628923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ABFA4E-6BC2-41BA-A8A3-EEC842916B91}"/>
                </a:ext>
              </a:extLst>
            </p:cNvPr>
            <p:cNvSpPr txBox="1"/>
            <p:nvPr/>
          </p:nvSpPr>
          <p:spPr>
            <a:xfrm rot="5400000">
              <a:off x="5626985" y="4817242"/>
              <a:ext cx="1249832" cy="3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en-GB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Line 37">
            <a:extLst>
              <a:ext uri="{FF2B5EF4-FFF2-40B4-BE49-F238E27FC236}">
                <a16:creationId xmlns:a16="http://schemas.microsoft.com/office/drawing/2014/main" id="{72106E64-658F-4ED3-9E8E-E88413DF8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0425" y="2389937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6D6BEDE7-1A83-4FCC-8748-7DCBC2BFB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953" y="4142537"/>
            <a:ext cx="18523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9BADE62F-5F2B-411D-803B-F85370C052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220" y="4142536"/>
            <a:ext cx="1002206" cy="10982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E33B39-01D8-4141-A396-8EC2A4B74880}"/>
              </a:ext>
            </a:extLst>
          </p:cNvPr>
          <p:cNvSpPr/>
          <p:nvPr/>
        </p:nvSpPr>
        <p:spPr>
          <a:xfrm>
            <a:off x="4404798" y="3529581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96C679-41FC-4328-827A-06C0845D6CDF}"/>
              </a:ext>
            </a:extLst>
          </p:cNvPr>
          <p:cNvSpPr/>
          <p:nvPr/>
        </p:nvSpPr>
        <p:spPr>
          <a:xfrm>
            <a:off x="4557198" y="3681981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7BD287-8D0E-46D4-9770-2CC3CEF86FC9}"/>
              </a:ext>
            </a:extLst>
          </p:cNvPr>
          <p:cNvSpPr/>
          <p:nvPr/>
        </p:nvSpPr>
        <p:spPr>
          <a:xfrm>
            <a:off x="4709598" y="3834381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5E2CC37-D0B4-4C76-BFCB-38C383442708}"/>
              </a:ext>
            </a:extLst>
          </p:cNvPr>
          <p:cNvSpPr/>
          <p:nvPr/>
        </p:nvSpPr>
        <p:spPr>
          <a:xfrm>
            <a:off x="4979920" y="37559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8D87E3-B874-41FC-B402-7ED145983BE8}"/>
              </a:ext>
            </a:extLst>
          </p:cNvPr>
          <p:cNvSpPr/>
          <p:nvPr/>
        </p:nvSpPr>
        <p:spPr>
          <a:xfrm>
            <a:off x="4486965" y="3944151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60DB571-2171-4119-8F50-629927E51A2A}"/>
              </a:ext>
            </a:extLst>
          </p:cNvPr>
          <p:cNvSpPr/>
          <p:nvPr/>
        </p:nvSpPr>
        <p:spPr>
          <a:xfrm>
            <a:off x="4669122" y="33718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165B935-4B31-4719-BECF-56BC59D59AD7}"/>
              </a:ext>
            </a:extLst>
          </p:cNvPr>
          <p:cNvSpPr/>
          <p:nvPr/>
        </p:nvSpPr>
        <p:spPr>
          <a:xfrm>
            <a:off x="4821522" y="35242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urved Connector 149">
            <a:extLst>
              <a:ext uri="{FF2B5EF4-FFF2-40B4-BE49-F238E27FC236}">
                <a16:creationId xmlns:a16="http://schemas.microsoft.com/office/drawing/2014/main" id="{B0A15D7B-86B6-43C8-8797-F9010394732B}"/>
              </a:ext>
            </a:extLst>
          </p:cNvPr>
          <p:cNvCxnSpPr>
            <a:cxnSpLocks/>
            <a:stCxn id="25" idx="0"/>
            <a:endCxn id="49" idx="4"/>
          </p:cNvCxnSpPr>
          <p:nvPr/>
        </p:nvCxnSpPr>
        <p:spPr>
          <a:xfrm flipV="1">
            <a:off x="3467374" y="3789981"/>
            <a:ext cx="1143824" cy="118325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155">
            <a:extLst>
              <a:ext uri="{FF2B5EF4-FFF2-40B4-BE49-F238E27FC236}">
                <a16:creationId xmlns:a16="http://schemas.microsoft.com/office/drawing/2014/main" id="{31F2DC51-06CB-4F03-8E07-6DAE49B1D906}"/>
              </a:ext>
            </a:extLst>
          </p:cNvPr>
          <p:cNvCxnSpPr>
            <a:cxnSpLocks/>
            <a:stCxn id="28" idx="0"/>
            <a:endCxn id="72" idx="2"/>
          </p:cNvCxnSpPr>
          <p:nvPr/>
        </p:nvCxnSpPr>
        <p:spPr>
          <a:xfrm flipV="1">
            <a:off x="2647775" y="3081174"/>
            <a:ext cx="3161501" cy="5416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F89EF6E-5767-4AA8-BA91-DB7DDFDBF5B4}"/>
              </a:ext>
            </a:extLst>
          </p:cNvPr>
          <p:cNvSpPr txBox="1"/>
          <p:nvPr/>
        </p:nvSpPr>
        <p:spPr>
          <a:xfrm>
            <a:off x="875611" y="2287736"/>
            <a:ext cx="2662332" cy="646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samples </a:t>
            </a:r>
            <a:r>
              <a:rPr lang="en-US" b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/>
              <a:t>∈ R</a:t>
            </a:r>
            <a:r>
              <a:rPr lang="en-GB" i="1" baseline="30000" dirty="0"/>
              <a:t>D</a:t>
            </a:r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n=1,,,N</a:t>
            </a:r>
          </a:p>
        </p:txBody>
      </p:sp>
      <p:cxnSp>
        <p:nvCxnSpPr>
          <p:cNvPr id="70" name="Curved Connector 185">
            <a:extLst>
              <a:ext uri="{FF2B5EF4-FFF2-40B4-BE49-F238E27FC236}">
                <a16:creationId xmlns:a16="http://schemas.microsoft.com/office/drawing/2014/main" id="{F724CAA0-5A84-430E-9B02-E0FBC96B8F2F}"/>
              </a:ext>
            </a:extLst>
          </p:cNvPr>
          <p:cNvCxnSpPr/>
          <p:nvPr/>
        </p:nvCxnSpPr>
        <p:spPr>
          <a:xfrm rot="5400000">
            <a:off x="5688809" y="2706272"/>
            <a:ext cx="850022" cy="2332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503BCC2-68CA-476A-A504-C183678B1D88}"/>
              </a:ext>
            </a:extLst>
          </p:cNvPr>
          <p:cNvSpPr/>
          <p:nvPr/>
        </p:nvSpPr>
        <p:spPr>
          <a:xfrm rot="1539195">
            <a:off x="4390361" y="2294394"/>
            <a:ext cx="2044378" cy="311482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718700-B33E-4F3E-A942-03DFDADF0A1E}"/>
              </a:ext>
            </a:extLst>
          </p:cNvPr>
          <p:cNvSpPr/>
          <p:nvPr/>
        </p:nvSpPr>
        <p:spPr>
          <a:xfrm>
            <a:off x="5809276" y="3027174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F5F5E3-20EC-4A73-A673-30C8B2646484}"/>
              </a:ext>
            </a:extLst>
          </p:cNvPr>
          <p:cNvSpPr/>
          <p:nvPr/>
        </p:nvSpPr>
        <p:spPr>
          <a:xfrm>
            <a:off x="5591605" y="3301788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52C05B-3CF0-447C-BC48-6247D9FB716E}"/>
              </a:ext>
            </a:extLst>
          </p:cNvPr>
          <p:cNvSpPr/>
          <p:nvPr/>
        </p:nvSpPr>
        <p:spPr>
          <a:xfrm>
            <a:off x="6112765" y="3087076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A264E5E-562A-446A-AFD9-2346F4B839BC}"/>
              </a:ext>
            </a:extLst>
          </p:cNvPr>
          <p:cNvSpPr/>
          <p:nvPr/>
        </p:nvSpPr>
        <p:spPr>
          <a:xfrm>
            <a:off x="5893423" y="3279373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510ECA-3D28-457E-BDE1-C89C896E8EEF}"/>
              </a:ext>
            </a:extLst>
          </p:cNvPr>
          <p:cNvSpPr/>
          <p:nvPr/>
        </p:nvSpPr>
        <p:spPr>
          <a:xfrm>
            <a:off x="6281059" y="3288222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5A3C9A4-4589-4948-A744-E922089D6B21}"/>
              </a:ext>
            </a:extLst>
          </p:cNvPr>
          <p:cNvSpPr/>
          <p:nvPr/>
        </p:nvSpPr>
        <p:spPr>
          <a:xfrm>
            <a:off x="6112765" y="351740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3A9675-5CA5-4484-8DC7-FE723DDD291B}"/>
              </a:ext>
            </a:extLst>
          </p:cNvPr>
          <p:cNvSpPr/>
          <p:nvPr/>
        </p:nvSpPr>
        <p:spPr>
          <a:xfrm>
            <a:off x="5965403" y="5300722"/>
            <a:ext cx="2286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sign(y(</a:t>
            </a:r>
            <a:r>
              <a:rPr lang="en-US" sz="2000" b="1" dirty="0"/>
              <a:t>x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  <a:r>
              <a:rPr lang="en-US" sz="2000" dirty="0"/>
              <a:t>= </a:t>
            </a:r>
            <a:r>
              <a:rPr lang="en-US" sz="2000" b="1" dirty="0" err="1"/>
              <a:t>w</a:t>
            </a:r>
            <a:r>
              <a:rPr lang="en-US" sz="2000" baseline="30000" dirty="0" err="1"/>
              <a:t>T</a:t>
            </a:r>
            <a:r>
              <a:rPr lang="en-US" sz="2000" b="1" dirty="0" err="1"/>
              <a:t>x</a:t>
            </a:r>
            <a:r>
              <a:rPr lang="en-US" sz="2000" b="1" dirty="0"/>
              <a:t> </a:t>
            </a:r>
            <a:r>
              <a:rPr lang="en-US" sz="2000" dirty="0"/>
              <a:t>+ </a:t>
            </a:r>
            <a:r>
              <a:rPr lang="en-US" sz="2000" i="1" dirty="0"/>
              <a:t>b</a:t>
            </a:r>
            <a:r>
              <a:rPr lang="en-US" sz="2000" dirty="0"/>
              <a:t>) </a:t>
            </a:r>
            <a:endParaRPr lang="en-GB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213744C-CF9D-47D7-A05F-236DB5A23FF5}"/>
              </a:ext>
            </a:extLst>
          </p:cNvPr>
          <p:cNvSpPr/>
          <p:nvPr/>
        </p:nvSpPr>
        <p:spPr>
          <a:xfrm>
            <a:off x="4403409" y="420960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F3DBF7D-DB73-430D-BACB-472653D71EC0}"/>
              </a:ext>
            </a:extLst>
          </p:cNvPr>
          <p:cNvSpPr/>
          <p:nvPr/>
        </p:nvSpPr>
        <p:spPr>
          <a:xfrm>
            <a:off x="6381035" y="332507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+1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D4791B4-6B80-4931-ADB9-F2FBAC30F712}"/>
              </a:ext>
            </a:extLst>
          </p:cNvPr>
          <p:cNvGrpSpPr/>
          <p:nvPr/>
        </p:nvGrpSpPr>
        <p:grpSpPr>
          <a:xfrm>
            <a:off x="6089603" y="1557278"/>
            <a:ext cx="356228" cy="822156"/>
            <a:chOff x="6035343" y="4191000"/>
            <a:chExt cx="412643" cy="1628923"/>
          </a:xfrm>
        </p:grpSpPr>
        <p:sp>
          <p:nvSpPr>
            <p:cNvPr id="83" name="Double Bracket 82">
              <a:extLst>
                <a:ext uri="{FF2B5EF4-FFF2-40B4-BE49-F238E27FC236}">
                  <a16:creationId xmlns:a16="http://schemas.microsoft.com/office/drawing/2014/main" id="{968E3C8F-2D09-45EB-A84F-8A5D8D95F2C9}"/>
                </a:ext>
              </a:extLst>
            </p:cNvPr>
            <p:cNvSpPr/>
            <p:nvPr/>
          </p:nvSpPr>
          <p:spPr>
            <a:xfrm>
              <a:off x="6035343" y="4191000"/>
              <a:ext cx="304072" cy="1628923"/>
            </a:xfrm>
            <a:prstGeom prst="bracketPair">
              <a:avLst>
                <a:gd name="adj" fmla="val 196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F1A320C-6C99-444A-B415-EC5CA7761D7F}"/>
                </a:ext>
              </a:extLst>
            </p:cNvPr>
            <p:cNvSpPr txBox="1"/>
            <p:nvPr/>
          </p:nvSpPr>
          <p:spPr>
            <a:xfrm rot="5400000">
              <a:off x="5626985" y="4817242"/>
              <a:ext cx="1249832" cy="3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en-GB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E68C622-74C9-42F4-8362-56D651872207}"/>
              </a:ext>
            </a:extLst>
          </p:cNvPr>
          <p:cNvSpPr txBox="1"/>
          <p:nvPr/>
        </p:nvSpPr>
        <p:spPr>
          <a:xfrm>
            <a:off x="1502769" y="4173859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1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C00D68-A8E0-49CF-9C15-0EDF29FA3C23}"/>
              </a:ext>
            </a:extLst>
          </p:cNvPr>
          <p:cNvSpPr txBox="1"/>
          <p:nvPr/>
        </p:nvSpPr>
        <p:spPr>
          <a:xfrm>
            <a:off x="2352768" y="5496027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2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2B711A-F8C4-4381-B7BB-AE7D71DB2498}"/>
              </a:ext>
            </a:extLst>
          </p:cNvPr>
          <p:cNvSpPr txBox="1"/>
          <p:nvPr/>
        </p:nvSpPr>
        <p:spPr>
          <a:xfrm>
            <a:off x="6477469" y="178766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 input </a:t>
            </a:r>
            <a:r>
              <a:rPr lang="en-GB" b="1" dirty="0"/>
              <a:t>x</a:t>
            </a:r>
            <a:r>
              <a:rPr lang="en-GB" baseline="-25000" dirty="0"/>
              <a:t> </a:t>
            </a:r>
            <a:r>
              <a:rPr lang="en-GB" dirty="0"/>
              <a:t>∈ R</a:t>
            </a:r>
            <a:r>
              <a:rPr lang="en-GB" i="1" baseline="30000" dirty="0"/>
              <a:t>D</a:t>
            </a:r>
            <a:endParaRPr lang="en-GB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5FCC85-7731-478E-A1FE-2CCDFA678D45}"/>
              </a:ext>
            </a:extLst>
          </p:cNvPr>
          <p:cNvSpPr/>
          <p:nvPr/>
        </p:nvSpPr>
        <p:spPr>
          <a:xfrm>
            <a:off x="5303213" y="5022434"/>
            <a:ext cx="2188933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1" dirty="0"/>
              <a:t>decision hyperplane: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590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76200"/>
            <a:ext cx="8839200" cy="884238"/>
          </a:xfrm>
        </p:spPr>
        <p:txBody>
          <a:bodyPr>
            <a:noAutofit/>
          </a:bodyPr>
          <a:lstStyle/>
          <a:p>
            <a:r>
              <a:rPr lang="en-GB" sz="2600" dirty="0"/>
              <a:t>Application to face detection </a:t>
            </a:r>
            <a:r>
              <a:rPr lang="en-GB" sz="2600" b="0" dirty="0">
                <a:latin typeface="Arial" panose="020B0604020202020204" pitchFamily="34" charset="0"/>
                <a:cs typeface="Arial" panose="020B0604020202020204" pitchFamily="34" charset="0"/>
              </a:rPr>
              <a:t>by a cascade of classifiers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28601" y="914400"/>
            <a:ext cx="8686800" cy="5273675"/>
          </a:xfrm>
        </p:spPr>
        <p:txBody>
          <a:bodyPr/>
          <a:lstStyle/>
          <a:p>
            <a:pPr lvl="1"/>
            <a:r>
              <a:rPr lang="en-GB" sz="1801" dirty="0"/>
              <a:t>Scanning window method: we scan every scale and every pixel location in the image.</a:t>
            </a:r>
          </a:p>
          <a:p>
            <a:pPr lvl="1"/>
            <a:r>
              <a:rPr lang="en-GB" sz="1801" dirty="0"/>
              <a:t>It applies a cascade of SVM classifiers, from the simpler to the more complex, to speed up.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38F8-9843-4805-BE87-86CF47C3A511}" type="slidenum">
              <a:rPr lang="en-GB" smtClean="0">
                <a:solidFill>
                  <a:schemeClr val="tx1"/>
                </a:solidFill>
              </a:rPr>
              <a:pPr/>
              <a:t>30</a:t>
            </a:fld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802520" y="2365270"/>
            <a:ext cx="4975283" cy="4147568"/>
            <a:chOff x="1383023" y="1141022"/>
            <a:chExt cx="6468080" cy="51715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/>
            <p:cNvSpPr/>
            <p:nvPr/>
          </p:nvSpPr>
          <p:spPr>
            <a:xfrm>
              <a:off x="1383023" y="1142985"/>
              <a:ext cx="6465599" cy="51695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 descr="detection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865" y="1141022"/>
              <a:ext cx="6465238" cy="51693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6" name="Group 10"/>
          <p:cNvGrpSpPr/>
          <p:nvPr/>
        </p:nvGrpSpPr>
        <p:grpSpPr>
          <a:xfrm>
            <a:off x="800240" y="2336695"/>
            <a:ext cx="4986206" cy="4171979"/>
            <a:chOff x="1380743" y="1123934"/>
            <a:chExt cx="6482280" cy="5202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383023" y="1133459"/>
              <a:ext cx="6480000" cy="518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detection2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743" y="1123934"/>
              <a:ext cx="6470077" cy="5202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" name="Group 15"/>
          <p:cNvGrpSpPr/>
          <p:nvPr/>
        </p:nvGrpSpPr>
        <p:grpSpPr>
          <a:xfrm>
            <a:off x="802521" y="2336695"/>
            <a:ext cx="4980702" cy="4174866"/>
            <a:chOff x="1383023" y="1114409"/>
            <a:chExt cx="6475125" cy="5205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>
              <a:off x="1383023" y="1114409"/>
              <a:ext cx="6475125" cy="520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 descr="detection_f2.jpg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1498" y="1123934"/>
              <a:ext cx="6436800" cy="5132134"/>
            </a:xfrm>
            <a:prstGeom prst="rect">
              <a:avLst/>
            </a:prstGeom>
          </p:spPr>
        </p:pic>
      </p:grpSp>
      <p:grpSp>
        <p:nvGrpSpPr>
          <p:cNvPr id="8" name="Group 30"/>
          <p:cNvGrpSpPr/>
          <p:nvPr/>
        </p:nvGrpSpPr>
        <p:grpSpPr>
          <a:xfrm>
            <a:off x="802520" y="2335381"/>
            <a:ext cx="4973375" cy="4171979"/>
            <a:chOff x="1383023" y="1084520"/>
            <a:chExt cx="6465600" cy="5202000"/>
          </a:xfrm>
        </p:grpSpPr>
        <p:sp>
          <p:nvSpPr>
            <p:cNvPr id="32" name="Rectangle 31"/>
            <p:cNvSpPr/>
            <p:nvPr/>
          </p:nvSpPr>
          <p:spPr>
            <a:xfrm>
              <a:off x="1383023" y="1084520"/>
              <a:ext cx="6465600" cy="52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" name="Picture 32" descr="detection_f3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5390" y="1315707"/>
              <a:ext cx="6398329" cy="4870800"/>
            </a:xfrm>
            <a:prstGeom prst="rect">
              <a:avLst/>
            </a:prstGeom>
          </p:spPr>
        </p:pic>
      </p:grpSp>
      <p:grpSp>
        <p:nvGrpSpPr>
          <p:cNvPr id="11" name="Group 33"/>
          <p:cNvGrpSpPr/>
          <p:nvPr/>
        </p:nvGrpSpPr>
        <p:grpSpPr>
          <a:xfrm>
            <a:off x="792995" y="2336695"/>
            <a:ext cx="4988029" cy="4171979"/>
            <a:chOff x="1373498" y="1114409"/>
            <a:chExt cx="6484650" cy="5202000"/>
          </a:xfrm>
        </p:grpSpPr>
        <p:sp>
          <p:nvSpPr>
            <p:cNvPr id="35" name="Rectangle 34"/>
            <p:cNvSpPr/>
            <p:nvPr/>
          </p:nvSpPr>
          <p:spPr>
            <a:xfrm>
              <a:off x="1373498" y="1114409"/>
              <a:ext cx="6484650" cy="52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 descr="detection5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865" y="1457311"/>
              <a:ext cx="6148800" cy="4752000"/>
            </a:xfrm>
            <a:prstGeom prst="rect">
              <a:avLst/>
            </a:prstGeom>
          </p:spPr>
        </p:pic>
      </p:grpSp>
      <p:grpSp>
        <p:nvGrpSpPr>
          <p:cNvPr id="16" name="Group 36"/>
          <p:cNvGrpSpPr/>
          <p:nvPr/>
        </p:nvGrpSpPr>
        <p:grpSpPr>
          <a:xfrm>
            <a:off x="792995" y="2336695"/>
            <a:ext cx="4984452" cy="4171979"/>
            <a:chOff x="1373498" y="1114409"/>
            <a:chExt cx="6480001" cy="5202001"/>
          </a:xfrm>
        </p:grpSpPr>
        <p:sp>
          <p:nvSpPr>
            <p:cNvPr id="38" name="Rectangle 37"/>
            <p:cNvSpPr/>
            <p:nvPr/>
          </p:nvSpPr>
          <p:spPr>
            <a:xfrm>
              <a:off x="1373498" y="1114409"/>
              <a:ext cx="6480001" cy="5202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 descr="detection_f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5918" y="1928802"/>
              <a:ext cx="5724001" cy="2160173"/>
            </a:xfrm>
            <a:prstGeom prst="rect">
              <a:avLst/>
            </a:prstGeom>
          </p:spPr>
        </p:pic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469" y="3606073"/>
            <a:ext cx="2025745" cy="1834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469" y="3606073"/>
            <a:ext cx="2025745" cy="1834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469" y="3606073"/>
            <a:ext cx="2025745" cy="1834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469" y="3606073"/>
            <a:ext cx="2025745" cy="1834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469" y="3606073"/>
            <a:ext cx="2025745" cy="1834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469" y="3602746"/>
            <a:ext cx="2025745" cy="1838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5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Many publicly available SVM packages: http://www.kernel-machines.org/software</a:t>
            </a:r>
          </a:p>
          <a:p>
            <a:pPr lvl="1"/>
            <a:r>
              <a:rPr lang="en-GB" dirty="0"/>
              <a:t>Kernel-based framework is very powerful, flexible</a:t>
            </a:r>
          </a:p>
          <a:p>
            <a:pPr lvl="1"/>
            <a:r>
              <a:rPr lang="en-GB" dirty="0"/>
              <a:t>SVMs work very well in practice, even with small training sample sizes</a:t>
            </a:r>
          </a:p>
          <a:p>
            <a:endParaRPr lang="en-US" dirty="0"/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No direct multi-class SVM, must combine two-class SVMs</a:t>
            </a:r>
          </a:p>
          <a:p>
            <a:pPr lvl="1"/>
            <a:r>
              <a:rPr lang="en-GB" dirty="0"/>
              <a:t>Computation and memory in training</a:t>
            </a:r>
          </a:p>
          <a:p>
            <a:pPr lvl="2"/>
            <a:r>
              <a:rPr lang="en-GB" dirty="0"/>
              <a:t>During training time, must compute matrix of kernel values for every pair of examples</a:t>
            </a:r>
          </a:p>
          <a:p>
            <a:pPr lvl="2"/>
            <a:r>
              <a:rPr lang="en-GB" dirty="0"/>
              <a:t>Learning can take a very long time for large-scale problems</a:t>
            </a:r>
          </a:p>
          <a:p>
            <a:pPr lvl="1"/>
            <a:r>
              <a:rPr lang="en-GB" dirty="0"/>
              <a:t>Computational cost of nonlinear SVM classification is very high: </a:t>
            </a:r>
            <a:r>
              <a:rPr lang="en-GB" dirty="0">
                <a:solidFill>
                  <a:srgbClr val="000000"/>
                </a:solidFill>
              </a:rPr>
              <a:t>O(</a:t>
            </a:r>
            <a:r>
              <a:rPr lang="en-GB" dirty="0" err="1">
                <a:solidFill>
                  <a:srgbClr val="000000"/>
                </a:solidFill>
              </a:rPr>
              <a:t>Kx</a:t>
            </a:r>
            <a:r>
              <a:rPr lang="en-US" dirty="0" err="1"/>
              <a:t>N</a:t>
            </a:r>
            <a:r>
              <a:rPr lang="en-US" altLang="zh-CN" i="1" baseline="-25000" dirty="0" err="1"/>
              <a:t>sv</a:t>
            </a:r>
            <a:r>
              <a:rPr lang="en-US" altLang="zh-CN" i="1" baseline="-25000" dirty="0"/>
              <a:t> 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2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A5A50-FF23-43C0-B6EF-554EF657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F27E7-D65D-4413-A79E-122306968746}"/>
              </a:ext>
            </a:extLst>
          </p:cNvPr>
          <p:cNvSpPr txBox="1"/>
          <p:nvPr/>
        </p:nvSpPr>
        <p:spPr>
          <a:xfrm>
            <a:off x="535559" y="1128069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Unsupervised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57E03-9837-48EB-8E03-5C4899D5EF6E}"/>
              </a:ext>
            </a:extLst>
          </p:cNvPr>
          <p:cNvSpPr txBox="1"/>
          <p:nvPr/>
        </p:nvSpPr>
        <p:spPr>
          <a:xfrm>
            <a:off x="2989151" y="1132043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Supervised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1C010-186A-48DC-96BA-7876E24D1A91}"/>
              </a:ext>
            </a:extLst>
          </p:cNvPr>
          <p:cNvSpPr txBox="1"/>
          <p:nvPr/>
        </p:nvSpPr>
        <p:spPr>
          <a:xfrm>
            <a:off x="764159" y="1890069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Generative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98D03-FE55-437F-83CB-B468CCB58B1C}"/>
              </a:ext>
            </a:extLst>
          </p:cNvPr>
          <p:cNvSpPr txBox="1"/>
          <p:nvPr/>
        </p:nvSpPr>
        <p:spPr>
          <a:xfrm>
            <a:off x="3217751" y="1894043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Discriminative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884FC6-CFAE-4FD8-A4CD-B2E193CC806A}"/>
              </a:ext>
            </a:extLst>
          </p:cNvPr>
          <p:cNvSpPr/>
          <p:nvPr/>
        </p:nvSpPr>
        <p:spPr>
          <a:xfrm>
            <a:off x="7238199" y="1996253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B0ED6-A773-49A0-9304-512B3A8E6066}"/>
              </a:ext>
            </a:extLst>
          </p:cNvPr>
          <p:cNvSpPr/>
          <p:nvPr/>
        </p:nvSpPr>
        <p:spPr>
          <a:xfrm>
            <a:off x="6914953" y="2481254"/>
            <a:ext cx="213552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Committee machine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75BC4-7A1D-46C6-A2A7-CF6C7C79A519}"/>
              </a:ext>
            </a:extLst>
          </p:cNvPr>
          <p:cNvSpPr/>
          <p:nvPr/>
        </p:nvSpPr>
        <p:spPr>
          <a:xfrm>
            <a:off x="6913639" y="1547816"/>
            <a:ext cx="19568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Ensemble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4E766-5439-439A-80B7-A70FA1A962C0}"/>
              </a:ext>
            </a:extLst>
          </p:cNvPr>
          <p:cNvSpPr txBox="1"/>
          <p:nvPr/>
        </p:nvSpPr>
        <p:spPr>
          <a:xfrm>
            <a:off x="5999239" y="785815"/>
            <a:ext cx="2438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Algorithm-independent learning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D54F93-38BD-43C6-AA89-06644CA831D0}"/>
              </a:ext>
            </a:extLst>
          </p:cNvPr>
          <p:cNvSpPr txBox="1"/>
          <p:nvPr/>
        </p:nvSpPr>
        <p:spPr>
          <a:xfrm>
            <a:off x="1040051" y="2368583"/>
            <a:ext cx="64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PCA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830A2E-EDD7-4FA2-AF25-DE3CACEEB71F}"/>
              </a:ext>
            </a:extLst>
          </p:cNvPr>
          <p:cNvSpPr txBox="1"/>
          <p:nvPr/>
        </p:nvSpPr>
        <p:spPr>
          <a:xfrm>
            <a:off x="3550415" y="238483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FLD/LDA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6E4D94-75CC-4BEE-9C0B-A622532AB963}"/>
              </a:ext>
            </a:extLst>
          </p:cNvPr>
          <p:cNvSpPr txBox="1"/>
          <p:nvPr/>
        </p:nvSpPr>
        <p:spPr>
          <a:xfrm>
            <a:off x="3560650" y="2864351"/>
            <a:ext cx="29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 margin classifier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921CD9-0260-434E-B735-333C426F589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88159" y="1451235"/>
            <a:ext cx="700992" cy="3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84CC26-8427-4FBA-AFBF-20D037EE06FA}"/>
              </a:ext>
            </a:extLst>
          </p:cNvPr>
          <p:cNvGrpSpPr/>
          <p:nvPr/>
        </p:nvGrpSpPr>
        <p:grpSpPr>
          <a:xfrm>
            <a:off x="546751" y="3778538"/>
            <a:ext cx="5764499" cy="2752456"/>
            <a:chOff x="200994" y="3693304"/>
            <a:chExt cx="5764499" cy="275245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CFA416-A823-437B-84E8-01AC4591098F}"/>
                </a:ext>
              </a:extLst>
            </p:cNvPr>
            <p:cNvSpPr/>
            <p:nvPr/>
          </p:nvSpPr>
          <p:spPr>
            <a:xfrm>
              <a:off x="528775" y="4161287"/>
              <a:ext cx="19488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Feature extraction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19BA06-E885-4765-B65D-7C18D7EA6875}"/>
                </a:ext>
              </a:extLst>
            </p:cNvPr>
            <p:cNvSpPr/>
            <p:nvPr/>
          </p:nvSpPr>
          <p:spPr>
            <a:xfrm>
              <a:off x="2886557" y="4161287"/>
              <a:ext cx="140532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79DABD-9790-4B85-A973-20D559BF4D33}"/>
                </a:ext>
              </a:extLst>
            </p:cNvPr>
            <p:cNvSpPr txBox="1"/>
            <p:nvPr/>
          </p:nvSpPr>
          <p:spPr>
            <a:xfrm>
              <a:off x="985975" y="4622662"/>
              <a:ext cx="6474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PCA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F20122-0C21-4315-9E51-1372B47A1971}"/>
                </a:ext>
              </a:extLst>
            </p:cNvPr>
            <p:cNvSpPr txBox="1"/>
            <p:nvPr/>
          </p:nvSpPr>
          <p:spPr>
            <a:xfrm>
              <a:off x="985975" y="512013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FLD/LDA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86C9B0-86FF-4492-8152-E05110D8DFB4}"/>
                </a:ext>
              </a:extLst>
            </p:cNvPr>
            <p:cNvSpPr txBox="1"/>
            <p:nvPr/>
          </p:nvSpPr>
          <p:spPr>
            <a:xfrm>
              <a:off x="2993693" y="6076428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Maximum margin classifier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1A9380-7FB2-493D-928D-FB8446488BAA}"/>
                </a:ext>
              </a:extLst>
            </p:cNvPr>
            <p:cNvSpPr/>
            <p:nvPr/>
          </p:nvSpPr>
          <p:spPr>
            <a:xfrm>
              <a:off x="3194687" y="4639299"/>
              <a:ext cx="176522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NN classification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784496-0B91-4AF3-9421-4D6F24CDB190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>
              <a:off x="2477642" y="4345953"/>
              <a:ext cx="408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715225-8E59-468E-99F8-5E96BE27C11E}"/>
                </a:ext>
              </a:extLst>
            </p:cNvPr>
            <p:cNvSpPr/>
            <p:nvPr/>
          </p:nvSpPr>
          <p:spPr>
            <a:xfrm>
              <a:off x="2993693" y="5569353"/>
              <a:ext cx="23906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Discriminant functions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E1E28-638C-4261-B2B7-FF329DB30784}"/>
                </a:ext>
              </a:extLst>
            </p:cNvPr>
            <p:cNvSpPr txBox="1"/>
            <p:nvPr/>
          </p:nvSpPr>
          <p:spPr>
            <a:xfrm>
              <a:off x="2890975" y="3693304"/>
              <a:ext cx="12576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Regression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C2B905-7B97-4C3B-87E3-9C442466D7ED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00994" y="4345953"/>
              <a:ext cx="327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2450654-7F53-427B-83EA-BB82407F6405}"/>
                </a:ext>
              </a:extLst>
            </p:cNvPr>
            <p:cNvCxnSpPr/>
            <p:nvPr/>
          </p:nvCxnSpPr>
          <p:spPr>
            <a:xfrm>
              <a:off x="4291878" y="4345953"/>
              <a:ext cx="408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4ECD7D-A07F-474A-9861-8189596DD29C}"/>
              </a:ext>
            </a:extLst>
          </p:cNvPr>
          <p:cNvSpPr txBox="1"/>
          <p:nvPr/>
        </p:nvSpPr>
        <p:spPr>
          <a:xfrm>
            <a:off x="6913639" y="3116350"/>
            <a:ext cx="176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Online learning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2C6576-0E23-499F-A951-6962D260B845}"/>
              </a:ext>
            </a:extLst>
          </p:cNvPr>
          <p:cNvSpPr/>
          <p:nvPr/>
        </p:nvSpPr>
        <p:spPr>
          <a:xfrm>
            <a:off x="6916314" y="3721345"/>
            <a:ext cx="20154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Probabilistic 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A2CC696-CDAA-4762-8E07-057973D1CB8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745359" y="2074735"/>
            <a:ext cx="472392" cy="3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8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C9DE-EE10-4547-A52F-B72A8FC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5BFE0-566E-4714-91AF-822D0746182B}"/>
              </a:ext>
            </a:extLst>
          </p:cNvPr>
          <p:cNvSpPr/>
          <p:nvPr/>
        </p:nvSpPr>
        <p:spPr>
          <a:xfrm>
            <a:off x="221208" y="1219200"/>
            <a:ext cx="32004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Subspace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D3423-4859-44A6-860C-70FF359BFD1D}"/>
              </a:ext>
            </a:extLst>
          </p:cNvPr>
          <p:cNvSpPr txBox="1"/>
          <p:nvPr/>
        </p:nvSpPr>
        <p:spPr>
          <a:xfrm>
            <a:off x="511467" y="1726910"/>
            <a:ext cx="64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126D-203D-4A0F-B08F-CE6403DC2E0E}"/>
              </a:ext>
            </a:extLst>
          </p:cNvPr>
          <p:cNvSpPr txBox="1"/>
          <p:nvPr/>
        </p:nvSpPr>
        <p:spPr>
          <a:xfrm>
            <a:off x="511467" y="2224384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FLD/LDA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D876BF-7DEB-4D91-BE31-9C5E79739E85}"/>
              </a:ext>
            </a:extLst>
          </p:cNvPr>
          <p:cNvSpPr/>
          <p:nvPr/>
        </p:nvSpPr>
        <p:spPr>
          <a:xfrm>
            <a:off x="2270582" y="7220631"/>
            <a:ext cx="22826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Bayes decision theory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9841C-4362-45E8-81F5-77818B4DFA8E}"/>
              </a:ext>
            </a:extLst>
          </p:cNvPr>
          <p:cNvSpPr/>
          <p:nvPr/>
        </p:nvSpPr>
        <p:spPr>
          <a:xfrm>
            <a:off x="5289163" y="4922290"/>
            <a:ext cx="14462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8DA0ED-9658-48D1-BB4C-3E6B40D103F5}"/>
              </a:ext>
            </a:extLst>
          </p:cNvPr>
          <p:cNvSpPr/>
          <p:nvPr/>
        </p:nvSpPr>
        <p:spPr>
          <a:xfrm>
            <a:off x="7288752" y="4922290"/>
            <a:ext cx="18053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model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2722DC-1EBD-4992-BFCA-367B9ABAF2A1}"/>
              </a:ext>
            </a:extLst>
          </p:cNvPr>
          <p:cNvCxnSpPr>
            <a:cxnSpLocks/>
          </p:cNvCxnSpPr>
          <p:nvPr/>
        </p:nvCxnSpPr>
        <p:spPr>
          <a:xfrm>
            <a:off x="1153590" y="8255828"/>
            <a:ext cx="553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A9A39B-7EF8-4202-A32B-747716F26DA6}"/>
              </a:ext>
            </a:extLst>
          </p:cNvPr>
          <p:cNvSpPr txBox="1"/>
          <p:nvPr/>
        </p:nvSpPr>
        <p:spPr>
          <a:xfrm>
            <a:off x="5567226" y="5414749"/>
            <a:ext cx="1245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Eigenface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AE061B-2F11-4599-B95F-8F1D76A2FF36}"/>
              </a:ext>
            </a:extLst>
          </p:cNvPr>
          <p:cNvSpPr txBox="1"/>
          <p:nvPr/>
        </p:nvSpPr>
        <p:spPr>
          <a:xfrm>
            <a:off x="5567226" y="5879068"/>
            <a:ext cx="1245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Fisherface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33D25B-86C7-47F1-9481-3A34D5AE46C5}"/>
              </a:ext>
            </a:extLst>
          </p:cNvPr>
          <p:cNvSpPr txBox="1"/>
          <p:nvPr/>
        </p:nvSpPr>
        <p:spPr>
          <a:xfrm>
            <a:off x="7517352" y="5412770"/>
            <a:ext cx="12770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Kernel trick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9C113B-B271-485B-B7D2-482DAE0C1EDA}"/>
              </a:ext>
            </a:extLst>
          </p:cNvPr>
          <p:cNvSpPr/>
          <p:nvPr/>
        </p:nvSpPr>
        <p:spPr>
          <a:xfrm>
            <a:off x="1973808" y="2145268"/>
            <a:ext cx="273869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Orthonormal basis vectors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7F2CF4-02F5-4792-8355-0D81A392D9E8}"/>
              </a:ext>
            </a:extLst>
          </p:cNvPr>
          <p:cNvSpPr/>
          <p:nvPr/>
        </p:nvSpPr>
        <p:spPr>
          <a:xfrm>
            <a:off x="1973808" y="1690984"/>
            <a:ext cx="197381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Projection/pooling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2E486-3A94-4F76-AC7A-69D80DD2FB38}"/>
              </a:ext>
            </a:extLst>
          </p:cNvPr>
          <p:cNvSpPr txBox="1"/>
          <p:nvPr/>
        </p:nvSpPr>
        <p:spPr>
          <a:xfrm>
            <a:off x="1990278" y="3472511"/>
            <a:ext cx="2204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Reconstruction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FFED1-EB74-4E04-914B-6E7AEE812F54}"/>
              </a:ext>
            </a:extLst>
          </p:cNvPr>
          <p:cNvSpPr/>
          <p:nvPr/>
        </p:nvSpPr>
        <p:spPr>
          <a:xfrm>
            <a:off x="1986703" y="3026388"/>
            <a:ext cx="18485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visualisation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7D02EF-E34E-44C6-AF0E-40638043585F}"/>
              </a:ext>
            </a:extLst>
          </p:cNvPr>
          <p:cNvSpPr/>
          <p:nvPr/>
        </p:nvSpPr>
        <p:spPr>
          <a:xfrm>
            <a:off x="1982621" y="2590800"/>
            <a:ext cx="21870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 reduction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CD51AA-BFCE-4BB5-9871-132DD39BF9BE}"/>
              </a:ext>
            </a:extLst>
          </p:cNvPr>
          <p:cNvSpPr/>
          <p:nvPr/>
        </p:nvSpPr>
        <p:spPr>
          <a:xfrm>
            <a:off x="7521192" y="5868956"/>
            <a:ext cx="152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space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686BC8-EA5F-4887-9627-3B61B20C8CFF}"/>
              </a:ext>
            </a:extLst>
          </p:cNvPr>
          <p:cNvGrpSpPr/>
          <p:nvPr/>
        </p:nvGrpSpPr>
        <p:grpSpPr>
          <a:xfrm>
            <a:off x="5181600" y="1219200"/>
            <a:ext cx="3674718" cy="2648333"/>
            <a:chOff x="186989" y="4114800"/>
            <a:chExt cx="3674718" cy="26483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0824B0-272E-4BA9-BE76-1298876A7E83}"/>
                </a:ext>
              </a:extLst>
            </p:cNvPr>
            <p:cNvSpPr/>
            <p:nvPr/>
          </p:nvSpPr>
          <p:spPr>
            <a:xfrm>
              <a:off x="186989" y="4114800"/>
              <a:ext cx="14189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Optimisation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6B5FD4-2686-4D0E-A879-BA9509EFEEA2}"/>
                </a:ext>
              </a:extLst>
            </p:cNvPr>
            <p:cNvSpPr/>
            <p:nvPr/>
          </p:nvSpPr>
          <p:spPr>
            <a:xfrm>
              <a:off x="541374" y="5955268"/>
              <a:ext cx="332033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Generalized eigenvalue problem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58D088-990A-4366-B2BB-BD82BA302944}"/>
                </a:ext>
              </a:extLst>
            </p:cNvPr>
            <p:cNvSpPr/>
            <p:nvPr/>
          </p:nvSpPr>
          <p:spPr>
            <a:xfrm>
              <a:off x="505439" y="4612274"/>
              <a:ext cx="168828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Gradient-based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8430F5-A09B-4C6F-A808-6612A9F77D1C}"/>
                </a:ext>
              </a:extLst>
            </p:cNvPr>
            <p:cNvSpPr/>
            <p:nvPr/>
          </p:nvSpPr>
          <p:spPr>
            <a:xfrm>
              <a:off x="532275" y="5056494"/>
              <a:ext cx="214738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Lagrange multipliers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6EEC6D-C56D-4629-AC8F-513A6334E804}"/>
                </a:ext>
              </a:extLst>
            </p:cNvPr>
            <p:cNvSpPr/>
            <p:nvPr/>
          </p:nvSpPr>
          <p:spPr>
            <a:xfrm>
              <a:off x="532275" y="5498068"/>
              <a:ext cx="210365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Eigenvalue problem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6BCE345-6B72-4527-9651-EEF4A27D3D70}"/>
                </a:ext>
              </a:extLst>
            </p:cNvPr>
            <p:cNvSpPr/>
            <p:nvPr/>
          </p:nvSpPr>
          <p:spPr>
            <a:xfrm>
              <a:off x="533400" y="6393801"/>
              <a:ext cx="23407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Gaussian distributions 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17C069-5F90-4821-BC09-313B523EE88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735393" y="5106956"/>
            <a:ext cx="553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C8F7040-2A37-4186-A1F1-EB5DBCE3FE00}"/>
              </a:ext>
            </a:extLst>
          </p:cNvPr>
          <p:cNvSpPr/>
          <p:nvPr/>
        </p:nvSpPr>
        <p:spPr>
          <a:xfrm>
            <a:off x="1892327" y="4925661"/>
            <a:ext cx="157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1C6A19-5ABB-4C39-9C38-7B09CFC79565}"/>
              </a:ext>
            </a:extLst>
          </p:cNvPr>
          <p:cNvSpPr/>
          <p:nvPr/>
        </p:nvSpPr>
        <p:spPr>
          <a:xfrm>
            <a:off x="292127" y="4925661"/>
            <a:ext cx="13644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Underfitting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2EBCC4-C6E0-4906-A2B0-8D6338E71D64}"/>
              </a:ext>
            </a:extLst>
          </p:cNvPr>
          <p:cNvSpPr/>
          <p:nvPr/>
        </p:nvSpPr>
        <p:spPr>
          <a:xfrm>
            <a:off x="3704091" y="4930377"/>
            <a:ext cx="12362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Overfitting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91E20D-484E-4D62-905A-76AE8EB15DF6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1656603" y="5110327"/>
            <a:ext cx="23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6F9263-28F8-475F-88BA-5D795CCD7FEA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3466797" y="5110327"/>
            <a:ext cx="237294" cy="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91DE8CB-E892-420A-B7CA-FB278D16FAC7}"/>
              </a:ext>
            </a:extLst>
          </p:cNvPr>
          <p:cNvSpPr/>
          <p:nvPr/>
        </p:nvSpPr>
        <p:spPr>
          <a:xfrm>
            <a:off x="2140449" y="5387577"/>
            <a:ext cx="135646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loss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4C2BA7-0E5A-4C46-B7B1-2ACDD5B6E699}"/>
              </a:ext>
            </a:extLst>
          </p:cNvPr>
          <p:cNvSpPr/>
          <p:nvPr/>
        </p:nvSpPr>
        <p:spPr>
          <a:xfrm>
            <a:off x="2140449" y="5833109"/>
            <a:ext cx="180927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Testing (real) loss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7CAC628-D717-4509-86A5-BB08C2CD1488}"/>
              </a:ext>
            </a:extLst>
          </p:cNvPr>
          <p:cNvSpPr/>
          <p:nvPr/>
        </p:nvSpPr>
        <p:spPr>
          <a:xfrm>
            <a:off x="7380924" y="1214228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Randomisation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D9079F-B038-41A6-A2F3-148DAC207EB3}"/>
              </a:ext>
            </a:extLst>
          </p:cNvPr>
          <p:cNvCxnSpPr>
            <a:cxnSpLocks/>
            <a:stCxn id="10" idx="3"/>
            <a:endCxn id="90" idx="1"/>
          </p:cNvCxnSpPr>
          <p:nvPr/>
        </p:nvCxnSpPr>
        <p:spPr>
          <a:xfrm flipV="1">
            <a:off x="6600578" y="1398894"/>
            <a:ext cx="780346" cy="4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219206"/>
                <a:ext cx="8305801" cy="5273675"/>
              </a:xfrm>
            </p:spPr>
            <p:txBody>
              <a:bodyPr>
                <a:normAutofit/>
              </a:bodyPr>
              <a:lstStyle/>
              <a:p>
                <a:pPr marL="0" lvl="1" indent="0" algn="just">
                  <a:buNone/>
                </a:pPr>
                <a:r>
                  <a:rPr lang="en-US" sz="1700" b="1" dirty="0"/>
                  <a:t>x </a:t>
                </a:r>
                <a:r>
                  <a:rPr lang="en-US" sz="1700" dirty="0"/>
                  <a:t>:</a:t>
                </a:r>
                <a:r>
                  <a:rPr lang="en-GB" sz="1700" dirty="0"/>
                  <a:t> vector for classification</a:t>
                </a:r>
              </a:p>
              <a:p>
                <a:pPr marL="0" lvl="1" indent="0" algn="just">
                  <a:buNone/>
                </a:pPr>
                <a:r>
                  <a:rPr lang="en-GB" sz="1700" i="1" u="sng" dirty="0"/>
                  <a:t>D </a:t>
                </a:r>
                <a:r>
                  <a:rPr lang="en-GB" sz="1700" u="sng" dirty="0"/>
                  <a:t>: dimension of input vector </a:t>
                </a:r>
                <a:r>
                  <a:rPr lang="en-GB" sz="1700" b="1" u="sng" dirty="0"/>
                  <a:t>x</a:t>
                </a:r>
              </a:p>
              <a:p>
                <a:pPr marL="0" lvl="1" indent="0" algn="just">
                  <a:buNone/>
                </a:pPr>
                <a:r>
                  <a:rPr lang="en-US" sz="1700" i="1" dirty="0"/>
                  <a:t>N</a:t>
                </a:r>
                <a:r>
                  <a:rPr lang="zh-CN" altLang="en-US" sz="1700" dirty="0"/>
                  <a:t> </a:t>
                </a:r>
                <a:r>
                  <a:rPr lang="en-GB" altLang="zh-CN" sz="1700" dirty="0"/>
                  <a:t>: number of </a:t>
                </a:r>
                <a:r>
                  <a:rPr lang="en-US" sz="1700" dirty="0"/>
                  <a:t>training data vectors </a:t>
                </a:r>
                <a:r>
                  <a:rPr lang="en-US" sz="1700" b="1" dirty="0"/>
                  <a:t>x</a:t>
                </a:r>
                <a:endParaRPr lang="en-GB" sz="1700" b="1" dirty="0"/>
              </a:p>
              <a:p>
                <a:pPr marL="0" lvl="1" indent="0" algn="just">
                  <a:buNone/>
                </a:pPr>
                <a:r>
                  <a:rPr lang="en-GB" sz="1700" dirty="0"/>
                  <a:t>M : number of classes </a:t>
                </a:r>
              </a:p>
              <a:p>
                <a:pPr marL="0" lvl="1" indent="0" algn="just">
                  <a:buNone/>
                </a:pPr>
                <a:r>
                  <a:rPr lang="en-US" sz="1700" i="1" dirty="0">
                    <a:latin typeface="Impact" panose="020B0806030902050204" pitchFamily="34" charset="0"/>
                  </a:rPr>
                  <a:t>C</a:t>
                </a:r>
                <a:r>
                  <a:rPr lang="en-US" sz="1700" i="1" baseline="-25000" dirty="0"/>
                  <a:t>m</a:t>
                </a:r>
                <a:r>
                  <a:rPr lang="en-US" sz="1700" dirty="0"/>
                  <a:t> : m-</a:t>
                </a:r>
                <a:r>
                  <a:rPr lang="en-US" sz="1700" dirty="0" err="1"/>
                  <a:t>th</a:t>
                </a:r>
                <a:r>
                  <a:rPr lang="en-US" sz="1700" dirty="0"/>
                  <a:t> class</a:t>
                </a:r>
                <a:endParaRPr lang="en-GB" sz="1700" dirty="0"/>
              </a:p>
              <a:p>
                <a:pPr marL="0" lvl="1" indent="0" algn="just">
                  <a:buNone/>
                </a:pPr>
                <a:r>
                  <a:rPr lang="en-US" sz="1700" dirty="0"/>
                  <a:t>y</a:t>
                </a:r>
                <a:r>
                  <a:rPr lang="en-US" altLang="zh-CN" sz="1700" dirty="0"/>
                  <a:t>(</a:t>
                </a:r>
                <a:r>
                  <a:rPr lang="en-US" altLang="zh-CN" sz="1700" b="1" dirty="0"/>
                  <a:t>x</a:t>
                </a:r>
                <a:r>
                  <a:rPr lang="en-US" altLang="zh-CN" sz="1700" dirty="0"/>
                  <a:t>) : SVM output (before discretization) </a:t>
                </a:r>
                <a:endParaRPr lang="en-US" sz="1700" dirty="0"/>
              </a:p>
              <a:p>
                <a:pPr algn="just"/>
                <a14:m>
                  <m:oMath xmlns:m="http://schemas.openxmlformats.org/officeDocument/2006/math">
                    <m:r>
                      <a:rPr lang="en-GB" sz="1700" i="1" u="sng">
                        <a:latin typeface="Cambria Math"/>
                      </a:rPr>
                      <m:t>𝜙</m:t>
                    </m:r>
                  </m:oMath>
                </a14:m>
                <a:r>
                  <a:rPr lang="en-US" sz="1700" i="1" u="sng" dirty="0"/>
                  <a:t>(</a:t>
                </a:r>
                <a:r>
                  <a:rPr lang="en-US" sz="1700" b="1" u="sng" dirty="0"/>
                  <a:t>x</a:t>
                </a:r>
                <a:r>
                  <a:rPr lang="en-US" sz="1700" u="sng" dirty="0"/>
                  <a:t>) : nonlinear (kernel) mapping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u="sng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700" b="0" i="1" u="sng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1700" u="sng" dirty="0"/>
                  <a:t>: dimension of feature space after kernel mapping</a:t>
                </a:r>
              </a:p>
              <a:p>
                <a:pPr algn="just"/>
                <a:r>
                  <a:rPr lang="en-GB" sz="1700" i="1" u="sng" dirty="0"/>
                  <a:t>k(</a:t>
                </a:r>
                <a:r>
                  <a:rPr lang="en-US" sz="1700" b="1" u="sng" dirty="0"/>
                  <a:t>x</a:t>
                </a:r>
                <a:r>
                  <a:rPr lang="en-US" sz="1700" i="1" u="sng" baseline="-25000" dirty="0"/>
                  <a:t>1</a:t>
                </a:r>
                <a:r>
                  <a:rPr lang="en-US" sz="1700" u="sng" dirty="0"/>
                  <a:t>, </a:t>
                </a:r>
                <a:r>
                  <a:rPr lang="en-US" sz="1700" b="1" u="sng" dirty="0"/>
                  <a:t>x</a:t>
                </a:r>
                <a:r>
                  <a:rPr lang="en-US" sz="1700" i="1" u="sng" baseline="-25000" dirty="0"/>
                  <a:t>2</a:t>
                </a:r>
                <a:r>
                  <a:rPr lang="en-US" sz="1700" u="sng" dirty="0"/>
                  <a:t>)</a:t>
                </a:r>
                <a:r>
                  <a:rPr lang="en-GB" sz="1700" i="1" u="sng" dirty="0"/>
                  <a:t> </a:t>
                </a:r>
                <a:r>
                  <a:rPr lang="en-GB" sz="1700" u="sng" dirty="0"/>
                  <a:t>: kernel function</a:t>
                </a:r>
              </a:p>
              <a:p>
                <a:pPr algn="just"/>
                <a:r>
                  <a:rPr lang="en-US" altLang="zh-CN" sz="1700" i="1" dirty="0" err="1"/>
                  <a:t>t</a:t>
                </a:r>
                <a:r>
                  <a:rPr lang="en-US" altLang="zh-CN" sz="1700" i="1" baseline="-25000" dirty="0" err="1"/>
                  <a:t>n</a:t>
                </a:r>
                <a:r>
                  <a:rPr lang="en-US" altLang="zh-CN" sz="1700" i="1" baseline="-25000" dirty="0"/>
                  <a:t> </a:t>
                </a:r>
                <a:r>
                  <a:rPr lang="en-US" sz="1700" dirty="0"/>
                  <a:t> : binary target variable of </a:t>
                </a:r>
                <a:r>
                  <a:rPr lang="en-US" altLang="zh-CN" sz="1700" b="1" i="1" dirty="0" err="1"/>
                  <a:t>x</a:t>
                </a:r>
                <a:r>
                  <a:rPr lang="en-US" altLang="zh-CN" sz="1700" i="1" baseline="-25000" dirty="0" err="1"/>
                  <a:t>n</a:t>
                </a:r>
                <a:endParaRPr lang="en-US" altLang="zh-CN" sz="1700" i="1" baseline="-25000" dirty="0"/>
              </a:p>
              <a:p>
                <a:pPr algn="just"/>
                <a:r>
                  <a:rPr lang="en-US" sz="1700" dirty="0" err="1"/>
                  <a:t>N</a:t>
                </a:r>
                <a:r>
                  <a:rPr lang="en-US" altLang="zh-CN" sz="1700" i="1" baseline="-25000" dirty="0" err="1"/>
                  <a:t>sv</a:t>
                </a:r>
                <a:r>
                  <a:rPr lang="en-US" altLang="zh-CN" sz="1700" i="1" baseline="-25000" dirty="0"/>
                  <a:t> </a:t>
                </a:r>
                <a:r>
                  <a:rPr lang="en-US" sz="1700" dirty="0"/>
                  <a:t>: number of support vectors</a:t>
                </a:r>
              </a:p>
              <a:p>
                <a:pPr algn="just"/>
                <a:r>
                  <a:rPr lang="en-US" altLang="zh-CN" sz="1700" dirty="0" err="1"/>
                  <a:t>ξ</a:t>
                </a:r>
                <a:r>
                  <a:rPr lang="en-US" altLang="zh-CN" sz="1700" i="1" baseline="-25000" dirty="0" err="1"/>
                  <a:t>n</a:t>
                </a:r>
                <a:r>
                  <a:rPr lang="en-US" sz="1700" dirty="0"/>
                  <a:t> </a:t>
                </a:r>
                <a:r>
                  <a:rPr lang="en-US" altLang="zh-CN" sz="1700" i="1" dirty="0"/>
                  <a:t>: slack variables</a:t>
                </a:r>
              </a:p>
              <a:p>
                <a:pPr algn="just"/>
                <a:r>
                  <a:rPr lang="en-GB" sz="1700" i="1" dirty="0"/>
                  <a:t>C</a:t>
                </a:r>
                <a:r>
                  <a:rPr lang="en-GB" sz="1700" dirty="0"/>
                  <a:t> : trade-off constant for misclassified samples</a:t>
                </a:r>
                <a:endParaRPr lang="en-US" altLang="zh-CN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219206"/>
                <a:ext cx="8305801" cy="5273675"/>
              </a:xfrm>
              <a:blipFill>
                <a:blip r:embed="rId2"/>
                <a:stretch>
                  <a:fillRect l="-440" t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discriminant </a:t>
            </a:r>
            <a:r>
              <a:rPr lang="en-GB" dirty="0"/>
              <a:t>f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8343" y="1496689"/>
            <a:ext cx="4380679" cy="46481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z="1800" dirty="0"/>
              <a:t>A discriminant function maps an input vector </a:t>
            </a:r>
            <a:r>
              <a:rPr lang="en-US" sz="1800" b="1" dirty="0"/>
              <a:t>x</a:t>
            </a:r>
            <a:r>
              <a:rPr lang="en-US" sz="1800" dirty="0"/>
              <a:t> into one of </a:t>
            </a:r>
            <a:r>
              <a:rPr lang="en-US" sz="1800" i="1" dirty="0"/>
              <a:t>M</a:t>
            </a:r>
            <a:r>
              <a:rPr lang="en-US" sz="1800" dirty="0"/>
              <a:t> classes, denoted </a:t>
            </a:r>
            <a:r>
              <a:rPr lang="en-US" sz="1800" i="1" dirty="0">
                <a:latin typeface="Impact" panose="020B0806030902050204" pitchFamily="34" charset="0"/>
              </a:rPr>
              <a:t>C</a:t>
            </a:r>
            <a:r>
              <a:rPr lang="en-US" sz="1800" i="1" baseline="-25000" dirty="0"/>
              <a:t>m</a:t>
            </a:r>
            <a:r>
              <a:rPr lang="en-US" sz="1800" dirty="0"/>
              <a:t>. </a:t>
            </a:r>
          </a:p>
          <a:p>
            <a:r>
              <a:rPr lang="en-US" sz="1800" dirty="0"/>
              <a:t>     For simplicity, consider two classes.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z="1800" i="1" dirty="0"/>
              <a:t>Linear</a:t>
            </a:r>
            <a:r>
              <a:rPr lang="en-US" sz="1800" dirty="0"/>
              <a:t> discriminant function takes the form of </a:t>
            </a:r>
          </a:p>
          <a:p>
            <a:r>
              <a:rPr lang="en-US" sz="1800" dirty="0"/>
              <a:t>      y(</a:t>
            </a:r>
            <a:r>
              <a:rPr lang="en-US" sz="1800" b="1" dirty="0"/>
              <a:t>x</a:t>
            </a:r>
            <a:r>
              <a:rPr lang="en-US" sz="1800" dirty="0"/>
              <a:t>)</a:t>
            </a:r>
            <a:r>
              <a:rPr lang="en-US" sz="1800" b="1" dirty="0"/>
              <a:t> </a:t>
            </a:r>
            <a:r>
              <a:rPr lang="en-US" sz="1800" dirty="0"/>
              <a:t>= </a:t>
            </a:r>
            <a:r>
              <a:rPr lang="en-US" sz="1800" b="1" dirty="0" err="1"/>
              <a:t>w</a:t>
            </a:r>
            <a:r>
              <a:rPr lang="en-US" sz="1800" baseline="30000" dirty="0" err="1"/>
              <a:t>T</a:t>
            </a:r>
            <a:r>
              <a:rPr lang="en-US" sz="1800" b="1" dirty="0" err="1"/>
              <a:t>x</a:t>
            </a:r>
            <a:r>
              <a:rPr lang="en-US" sz="1800" b="1" dirty="0"/>
              <a:t> </a:t>
            </a:r>
            <a:r>
              <a:rPr lang="en-US" sz="1800" dirty="0"/>
              <a:t>+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</a:p>
          <a:p>
            <a:r>
              <a:rPr lang="en-US" sz="1800" dirty="0"/>
              <a:t>      where </a:t>
            </a:r>
            <a:r>
              <a:rPr lang="en-US" sz="1800" b="1" dirty="0"/>
              <a:t>w</a:t>
            </a:r>
            <a:r>
              <a:rPr lang="en-US" sz="1800" dirty="0"/>
              <a:t> is a</a:t>
            </a:r>
            <a:r>
              <a:rPr lang="en-US" sz="1800" i="1" dirty="0"/>
              <a:t> weight vector</a:t>
            </a:r>
            <a:r>
              <a:rPr lang="en-US" sz="1800" dirty="0"/>
              <a:t> and </a:t>
            </a:r>
            <a:r>
              <a:rPr lang="en-US" sz="1800" i="1" dirty="0"/>
              <a:t>b</a:t>
            </a:r>
            <a:r>
              <a:rPr lang="en-US" sz="1800" dirty="0"/>
              <a:t> a </a:t>
            </a:r>
            <a:r>
              <a:rPr lang="en-US" sz="1800" i="1" dirty="0"/>
              <a:t>bias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z="1800" dirty="0"/>
              <a:t>A vector </a:t>
            </a:r>
            <a:r>
              <a:rPr lang="en-US" sz="1800" b="1" dirty="0"/>
              <a:t>x</a:t>
            </a:r>
            <a:r>
              <a:rPr lang="en-US" sz="1800" dirty="0"/>
              <a:t> is assigned to </a:t>
            </a:r>
            <a:r>
              <a:rPr lang="en-US" sz="1800" i="1" dirty="0">
                <a:latin typeface="Impact" panose="020B0806030902050204" pitchFamily="34" charset="0"/>
              </a:rPr>
              <a:t>C</a:t>
            </a:r>
            <a:r>
              <a:rPr lang="en-US" sz="1800" i="1" baseline="-25000" dirty="0"/>
              <a:t>1</a:t>
            </a:r>
            <a:r>
              <a:rPr lang="en-US" sz="1800" dirty="0"/>
              <a:t> if y(</a:t>
            </a:r>
            <a:r>
              <a:rPr lang="en-US" sz="1800" b="1" dirty="0"/>
              <a:t>x</a:t>
            </a:r>
            <a:r>
              <a:rPr lang="en-US" sz="1800" dirty="0"/>
              <a:t>) ≥ 0, and </a:t>
            </a:r>
            <a:r>
              <a:rPr lang="en-US" sz="1800" i="1" dirty="0">
                <a:latin typeface="Impact" panose="020B0806030902050204" pitchFamily="34" charset="0"/>
              </a:rPr>
              <a:t>C</a:t>
            </a:r>
            <a:r>
              <a:rPr lang="en-US" sz="1800" i="1" baseline="-25000" dirty="0"/>
              <a:t>2</a:t>
            </a:r>
            <a:r>
              <a:rPr lang="en-US" sz="1800" dirty="0"/>
              <a:t> otherwise.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4503003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08119" y="4994297"/>
            <a:ext cx="26953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4772687" y="3654567"/>
            <a:ext cx="26794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33748" y="4983614"/>
            <a:ext cx="358414" cy="341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758302" y="2305884"/>
            <a:ext cx="358414" cy="341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38802" y="3186381"/>
            <a:ext cx="2591821" cy="1923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60353" y="2999914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Impact" panose="020B0806030902050204" pitchFamily="34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578997" y="3355011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Impact" panose="020B0806030902050204" pitchFamily="34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043628" y="2949973"/>
            <a:ext cx="643413" cy="341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5238724" y="2685934"/>
            <a:ext cx="643413" cy="341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en-GB" sz="1600" dirty="0"/>
          </a:p>
        </p:txBody>
      </p:sp>
      <p:sp>
        <p:nvSpPr>
          <p:cNvPr id="23" name="Rectangle 22"/>
          <p:cNvSpPr/>
          <p:nvPr/>
        </p:nvSpPr>
        <p:spPr>
          <a:xfrm>
            <a:off x="4900111" y="3222571"/>
            <a:ext cx="643413" cy="341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0</a:t>
            </a:r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7537970" y="4136971"/>
            <a:ext cx="6206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 flipH="1">
            <a:off x="7372324" y="4321637"/>
            <a:ext cx="165646" cy="15709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6613589" y="3175571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465813" y="3609854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73714" y="3373809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329811" y="4004009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7065677" y="3163230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638819" y="3591246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053211" y="3704888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740735" y="3704888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145395" y="3882774"/>
            <a:ext cx="67021" cy="66626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611607" y="4104983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6239276" y="4609196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671732" y="4303220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422283" y="5240115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063695" y="4092642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5636837" y="4520658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5735145" y="3754160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6738753" y="4634300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7143414" y="4812186"/>
            <a:ext cx="67021" cy="66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0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/>
          <a:lstStyle/>
          <a:p>
            <a:pPr lvl="1"/>
            <a:r>
              <a:rPr lang="en-US" sz="1801" dirty="0"/>
              <a:t>The </a:t>
            </a:r>
            <a:r>
              <a:rPr lang="en-US" sz="1801" dirty="0">
                <a:solidFill>
                  <a:srgbClr val="C00000"/>
                </a:solidFill>
              </a:rPr>
              <a:t>decision boundary </a:t>
            </a:r>
            <a:r>
              <a:rPr lang="en-US" sz="1801" dirty="0"/>
              <a:t>is defined by </a:t>
            </a:r>
            <a:r>
              <a:rPr lang="en-US" sz="1801" i="1" dirty="0"/>
              <a:t>y</a:t>
            </a:r>
            <a:r>
              <a:rPr lang="en-US" sz="1801" dirty="0"/>
              <a:t>(</a:t>
            </a:r>
            <a:r>
              <a:rPr lang="en-US" sz="1801" b="1" dirty="0"/>
              <a:t>x</a:t>
            </a:r>
            <a:r>
              <a:rPr lang="en-US" sz="1801" dirty="0"/>
              <a:t>) = 0, which is a (</a:t>
            </a:r>
            <a:r>
              <a:rPr lang="en-US" sz="1801" i="1" dirty="0"/>
              <a:t>K-1</a:t>
            </a:r>
            <a:r>
              <a:rPr lang="en-US" sz="1801" dirty="0"/>
              <a:t>)-dimensional hyperplane in the </a:t>
            </a:r>
            <a:r>
              <a:rPr lang="en-US" sz="1801" i="1" dirty="0"/>
              <a:t>K</a:t>
            </a:r>
            <a:r>
              <a:rPr lang="en-US" sz="1801" dirty="0"/>
              <a:t>-dimensional input space.</a:t>
            </a:r>
          </a:p>
          <a:p>
            <a:pPr lvl="1"/>
            <a:r>
              <a:rPr lang="en-US" sz="1801" dirty="0"/>
              <a:t>Consider </a:t>
            </a:r>
            <a:r>
              <a:rPr lang="en-US" sz="1801" b="1" dirty="0" err="1"/>
              <a:t>x</a:t>
            </a:r>
            <a:r>
              <a:rPr lang="en-US" sz="1801" baseline="-25000" dirty="0" err="1"/>
              <a:t>A</a:t>
            </a:r>
            <a:r>
              <a:rPr lang="en-US" sz="1801" i="1" dirty="0"/>
              <a:t> </a:t>
            </a:r>
            <a:r>
              <a:rPr lang="en-US" sz="1801" dirty="0"/>
              <a:t>and </a:t>
            </a:r>
            <a:r>
              <a:rPr lang="en-US" sz="1801" b="1" dirty="0" err="1"/>
              <a:t>x</a:t>
            </a:r>
            <a:r>
              <a:rPr lang="en-US" sz="1801" baseline="-25000" dirty="0" err="1"/>
              <a:t>B</a:t>
            </a:r>
            <a:r>
              <a:rPr lang="en-US" sz="1801" dirty="0"/>
              <a:t> on the decision surface:</a:t>
            </a:r>
          </a:p>
          <a:p>
            <a:pPr marL="457198" lvl="1" indent="0">
              <a:buNone/>
            </a:pPr>
            <a:r>
              <a:rPr lang="en-US" sz="1801" i="1" dirty="0"/>
              <a:t>		y</a:t>
            </a:r>
            <a:r>
              <a:rPr lang="en-US" sz="1801" dirty="0"/>
              <a:t>(</a:t>
            </a:r>
            <a:r>
              <a:rPr lang="en-US" sz="1801" b="1" dirty="0" err="1"/>
              <a:t>x</a:t>
            </a:r>
            <a:r>
              <a:rPr lang="en-US" sz="1801" baseline="-25000" dirty="0" err="1"/>
              <a:t>A</a:t>
            </a:r>
            <a:r>
              <a:rPr lang="en-US" sz="1801" dirty="0"/>
              <a:t>) = </a:t>
            </a:r>
            <a:r>
              <a:rPr lang="en-US" sz="1801" i="1" dirty="0"/>
              <a:t>y</a:t>
            </a:r>
            <a:r>
              <a:rPr lang="en-US" sz="1801" dirty="0"/>
              <a:t>(</a:t>
            </a:r>
            <a:r>
              <a:rPr lang="en-US" sz="1801" b="1" dirty="0" err="1"/>
              <a:t>x</a:t>
            </a:r>
            <a:r>
              <a:rPr lang="en-US" sz="1801" baseline="-25000" dirty="0" err="1"/>
              <a:t>B</a:t>
            </a:r>
            <a:r>
              <a:rPr lang="en-US" sz="1801" dirty="0"/>
              <a:t>) = 0</a:t>
            </a:r>
          </a:p>
          <a:p>
            <a:pPr marL="457198" lvl="1" indent="0">
              <a:lnSpc>
                <a:spcPct val="150000"/>
              </a:lnSpc>
              <a:buNone/>
            </a:pPr>
            <a:r>
              <a:rPr lang="en-US" sz="1801" b="1" dirty="0"/>
              <a:t>		</a:t>
            </a:r>
            <a:r>
              <a:rPr lang="en-US" sz="1801" b="1" dirty="0" err="1"/>
              <a:t>w</a:t>
            </a:r>
            <a:r>
              <a:rPr lang="en-US" sz="1801" baseline="30000" dirty="0" err="1"/>
              <a:t>T</a:t>
            </a:r>
            <a:r>
              <a:rPr lang="en-US" sz="1801" dirty="0"/>
              <a:t>(</a:t>
            </a:r>
            <a:r>
              <a:rPr lang="en-US" sz="1801" b="1" dirty="0" err="1"/>
              <a:t>x</a:t>
            </a:r>
            <a:r>
              <a:rPr lang="en-US" sz="1801" baseline="-25000" dirty="0" err="1"/>
              <a:t>A</a:t>
            </a:r>
            <a:r>
              <a:rPr lang="en-US" sz="1801" dirty="0" err="1"/>
              <a:t>-</a:t>
            </a:r>
            <a:r>
              <a:rPr lang="en-US" sz="1801" b="1" dirty="0" err="1"/>
              <a:t>x</a:t>
            </a:r>
            <a:r>
              <a:rPr lang="en-US" sz="1801" baseline="-25000" dirty="0" err="1"/>
              <a:t>B</a:t>
            </a:r>
            <a:r>
              <a:rPr lang="en-US" sz="1801" dirty="0"/>
              <a:t>) = 0</a:t>
            </a:r>
          </a:p>
          <a:p>
            <a:pPr lvl="1"/>
            <a:endParaRPr lang="en-US" sz="18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371600" y="2362200"/>
            <a:ext cx="609599" cy="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 type="triangle" w="med" len="med"/>
            <a:tailEnd type="none" w="sm" len="med"/>
          </a:ln>
          <a:effectLst/>
        </p:spPr>
        <p:txBody>
          <a:bodyPr/>
          <a:lstStyle/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1371600" y="2743200"/>
            <a:ext cx="609599" cy="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 type="triangle" w="med" len="med"/>
            <a:tailEnd type="none" w="sm" len="med"/>
          </a:ln>
          <a:effectLst/>
        </p:spPr>
        <p:txBody>
          <a:bodyPr/>
          <a:lstStyle/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01020" y="5015912"/>
                <a:ext cx="2046360" cy="636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2000" baseline="30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x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20" y="5015912"/>
                <a:ext cx="2046360" cy="636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E60D90-E45D-4743-900D-66FBEAC5F7CC}"/>
              </a:ext>
            </a:extLst>
          </p:cNvPr>
          <p:cNvSpPr txBox="1">
            <a:spLocks/>
          </p:cNvSpPr>
          <p:nvPr/>
        </p:nvSpPr>
        <p:spPr>
          <a:xfrm>
            <a:off x="229455" y="2743200"/>
            <a:ext cx="5104545" cy="527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48" indent="-28575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97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95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91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89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98" lvl="1" indent="0">
              <a:buNone/>
            </a:pPr>
            <a:endParaRPr lang="en-US" sz="1801" dirty="0"/>
          </a:p>
          <a:p>
            <a:pPr lvl="1"/>
            <a:r>
              <a:rPr lang="en-US" sz="1801" dirty="0"/>
              <a:t>The vector </a:t>
            </a:r>
            <a:r>
              <a:rPr lang="en-US" sz="1801" b="1" dirty="0"/>
              <a:t>w</a:t>
            </a:r>
            <a:r>
              <a:rPr lang="en-US" sz="1801" dirty="0"/>
              <a:t> is orthogonal to the decision surface. </a:t>
            </a:r>
            <a:r>
              <a:rPr lang="en-US" sz="1801" b="1" dirty="0"/>
              <a:t>w </a:t>
            </a:r>
            <a:r>
              <a:rPr lang="en-US" sz="1801" dirty="0"/>
              <a:t>determines the </a:t>
            </a:r>
            <a:r>
              <a:rPr lang="en-US" sz="1801" dirty="0">
                <a:solidFill>
                  <a:srgbClr val="C00000"/>
                </a:solidFill>
              </a:rPr>
              <a:t>direction</a:t>
            </a:r>
            <a:r>
              <a:rPr lang="en-US" sz="180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1" dirty="0"/>
              <a:t>of the decision surface.</a:t>
            </a:r>
          </a:p>
          <a:p>
            <a:pPr lvl="1"/>
            <a:r>
              <a:rPr lang="en-US" sz="1801" dirty="0"/>
              <a:t>For </a:t>
            </a:r>
            <a:r>
              <a:rPr lang="en-US" sz="1801" b="1" dirty="0"/>
              <a:t>x </a:t>
            </a:r>
            <a:r>
              <a:rPr lang="en-US" sz="1801" dirty="0"/>
              <a:t>on the decision surface, </a:t>
            </a:r>
            <a:r>
              <a:rPr lang="en-US" sz="1801" i="1" dirty="0"/>
              <a:t>y</a:t>
            </a:r>
            <a:r>
              <a:rPr lang="en-US" sz="1801" dirty="0"/>
              <a:t>(</a:t>
            </a:r>
            <a:r>
              <a:rPr lang="en-US" sz="1801" b="1" dirty="0"/>
              <a:t>x</a:t>
            </a:r>
            <a:r>
              <a:rPr lang="en-US" sz="1801" dirty="0"/>
              <a:t>) = 0, so the normal distance from the origin to the decision surface is</a:t>
            </a:r>
          </a:p>
          <a:p>
            <a:pPr lvl="1"/>
            <a:endParaRPr lang="en-US" sz="1801" b="1" dirty="0"/>
          </a:p>
          <a:p>
            <a:pPr lvl="1"/>
            <a:endParaRPr lang="en-GB" dirty="0"/>
          </a:p>
          <a:p>
            <a:pPr lvl="1"/>
            <a:endParaRPr lang="en-US" sz="1801" dirty="0"/>
          </a:p>
          <a:p>
            <a:pPr lvl="1"/>
            <a:r>
              <a:rPr lang="en-US" sz="1801" dirty="0"/>
              <a:t>Thus, </a:t>
            </a:r>
            <a:r>
              <a:rPr lang="en-US" sz="1801" i="1" dirty="0"/>
              <a:t>b</a:t>
            </a:r>
            <a:r>
              <a:rPr lang="en-US" sz="1801" baseline="-25000" dirty="0"/>
              <a:t> </a:t>
            </a:r>
            <a:r>
              <a:rPr lang="en-US" sz="1801" b="1" dirty="0"/>
              <a:t> </a:t>
            </a:r>
            <a:r>
              <a:rPr lang="en-US" sz="1801" dirty="0"/>
              <a:t>determines the </a:t>
            </a:r>
            <a:r>
              <a:rPr lang="en-US" sz="1801" dirty="0">
                <a:solidFill>
                  <a:srgbClr val="C00000"/>
                </a:solidFill>
              </a:rPr>
              <a:t>location</a:t>
            </a:r>
            <a:r>
              <a:rPr lang="en-US" sz="180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1" dirty="0"/>
              <a:t>of the decision surface.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79A11D-134C-4B43-BA29-2B8BE18E51A2}"/>
              </a:ext>
            </a:extLst>
          </p:cNvPr>
          <p:cNvGrpSpPr/>
          <p:nvPr/>
        </p:nvGrpSpPr>
        <p:grpSpPr>
          <a:xfrm>
            <a:off x="4953000" y="1981200"/>
            <a:ext cx="3903357" cy="3559953"/>
            <a:chOff x="4953000" y="1981200"/>
            <a:chExt cx="3903357" cy="355995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414F9D-10E9-4F0B-90C8-F3BDACDD6A2B}"/>
                </a:ext>
              </a:extLst>
            </p:cNvPr>
            <p:cNvCxnSpPr/>
            <p:nvPr/>
          </p:nvCxnSpPr>
          <p:spPr>
            <a:xfrm>
              <a:off x="6161008" y="4669613"/>
              <a:ext cx="26953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536D75-DB37-49CE-8C14-11B900FEFEB0}"/>
                </a:ext>
              </a:extLst>
            </p:cNvPr>
            <p:cNvCxnSpPr/>
            <p:nvPr/>
          </p:nvCxnSpPr>
          <p:spPr>
            <a:xfrm rot="16200000">
              <a:off x="4825576" y="3329883"/>
              <a:ext cx="2679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CC93AC-C60E-4432-B928-C2F5F903D827}"/>
                </a:ext>
              </a:extLst>
            </p:cNvPr>
            <p:cNvSpPr/>
            <p:nvPr/>
          </p:nvSpPr>
          <p:spPr>
            <a:xfrm>
              <a:off x="8486637" y="4658930"/>
              <a:ext cx="358414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BEE1E9-C99B-41E3-9627-B287837774CB}"/>
                </a:ext>
              </a:extLst>
            </p:cNvPr>
            <p:cNvSpPr/>
            <p:nvPr/>
          </p:nvSpPr>
          <p:spPr>
            <a:xfrm>
              <a:off x="5811191" y="1981200"/>
              <a:ext cx="358414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D39CC3-A56C-4E7E-AE0D-D4C0115442CF}"/>
                </a:ext>
              </a:extLst>
            </p:cNvPr>
            <p:cNvCxnSpPr/>
            <p:nvPr/>
          </p:nvCxnSpPr>
          <p:spPr>
            <a:xfrm>
              <a:off x="5691691" y="2861697"/>
              <a:ext cx="2591821" cy="19238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946053-AECE-4C18-A106-7187D36127A4}"/>
                </a:ext>
              </a:extLst>
            </p:cNvPr>
            <p:cNvSpPr/>
            <p:nvPr/>
          </p:nvSpPr>
          <p:spPr>
            <a:xfrm>
              <a:off x="5813242" y="2675230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Impact" panose="020B0806030902050204" pitchFamily="34" charset="0"/>
                  <a:cs typeface="Arial" panose="020B0604020202020204" pitchFamily="34" charset="0"/>
                </a:rPr>
                <a:t>C</a:t>
              </a:r>
              <a:r>
                <a:rPr lang="en-US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8690BE-3718-45C7-931B-E50DFAC32A8A}"/>
                </a:ext>
              </a:extLst>
            </p:cNvPr>
            <p:cNvSpPr/>
            <p:nvPr/>
          </p:nvSpPr>
          <p:spPr>
            <a:xfrm>
              <a:off x="5631886" y="3030327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Impact" panose="020B0806030902050204" pitchFamily="34" charset="0"/>
                  <a:cs typeface="Arial" panose="020B0604020202020204" pitchFamily="34" charset="0"/>
                </a:rPr>
                <a:t>C</a:t>
              </a:r>
              <a:r>
                <a:rPr lang="en-US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F9148-ABAF-42F2-9AA3-B163346BD2CC}"/>
                </a:ext>
              </a:extLst>
            </p:cNvPr>
            <p:cNvSpPr/>
            <p:nvPr/>
          </p:nvSpPr>
          <p:spPr>
            <a:xfrm>
              <a:off x="5096517" y="2625289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  <a:endParaRPr lang="en-GB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DBA9DC-7CB7-4DE8-BD14-9B96FD6F0DBF}"/>
                </a:ext>
              </a:extLst>
            </p:cNvPr>
            <p:cNvSpPr/>
            <p:nvPr/>
          </p:nvSpPr>
          <p:spPr>
            <a:xfrm>
              <a:off x="5291613" y="2361250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&gt; 0</a:t>
              </a:r>
              <a:endParaRPr lang="en-GB" sz="1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D5F428-1023-4734-A4BB-1610568F5DEF}"/>
                </a:ext>
              </a:extLst>
            </p:cNvPr>
            <p:cNvSpPr/>
            <p:nvPr/>
          </p:nvSpPr>
          <p:spPr>
            <a:xfrm>
              <a:off x="4953000" y="2897887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&lt; 0</a:t>
              </a:r>
              <a:endParaRPr lang="en-GB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4C0FD9-AD3B-47E5-A0B9-298BB055B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7930" y="4154778"/>
              <a:ext cx="1263094" cy="51028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DBC5C39-1502-4894-813F-5D879FEAE86B}"/>
                </a:ext>
              </a:extLst>
            </p:cNvPr>
            <p:cNvCxnSpPr/>
            <p:nvPr/>
          </p:nvCxnSpPr>
          <p:spPr>
            <a:xfrm flipV="1">
              <a:off x="6165306" y="3734017"/>
              <a:ext cx="726507" cy="924915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585B37-1C57-403A-B9F7-F774193FFC36}"/>
                </a:ext>
              </a:extLst>
            </p:cNvPr>
            <p:cNvCxnSpPr/>
            <p:nvPr/>
          </p:nvCxnSpPr>
          <p:spPr>
            <a:xfrm flipV="1">
              <a:off x="7214689" y="4538236"/>
              <a:ext cx="726507" cy="9249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264367-D89B-4719-BF57-3B170595D779}"/>
                </a:ext>
              </a:extLst>
            </p:cNvPr>
            <p:cNvCxnSpPr/>
            <p:nvPr/>
          </p:nvCxnSpPr>
          <p:spPr>
            <a:xfrm>
              <a:off x="6152406" y="4669040"/>
              <a:ext cx="1110129" cy="824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F4639A-D6AA-4783-B841-F0F283401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7930" y="4053772"/>
              <a:ext cx="470427" cy="598899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CC8FE5-520C-4BB8-AC1C-FDDBCC57F082}"/>
                </a:ext>
              </a:extLst>
            </p:cNvPr>
            <p:cNvSpPr/>
            <p:nvPr/>
          </p:nvSpPr>
          <p:spPr>
            <a:xfrm>
              <a:off x="6287218" y="3823639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34C51E-E842-4BDA-8BC5-ABCF480C2944}"/>
                    </a:ext>
                  </a:extLst>
                </p:cNvPr>
                <p:cNvSpPr txBox="1"/>
                <p:nvPr/>
              </p:nvSpPr>
              <p:spPr>
                <a:xfrm>
                  <a:off x="7599713" y="5100904"/>
                  <a:ext cx="917815" cy="440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x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0" dirty="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34C51E-E842-4BDA-8BC5-ABCF480C2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713" y="5100904"/>
                  <a:ext cx="917815" cy="440249"/>
                </a:xfrm>
                <a:prstGeom prst="rect">
                  <a:avLst/>
                </a:prstGeom>
                <a:blipFill>
                  <a:blip r:embed="rId4"/>
                  <a:stretch>
                    <a:fillRect l="-7333" t="-12500" r="-9333" b="-180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C5C68D-66F4-4282-8909-375863A980A4}"/>
                </a:ext>
              </a:extLst>
            </p:cNvPr>
            <p:cNvSpPr/>
            <p:nvPr/>
          </p:nvSpPr>
          <p:spPr>
            <a:xfrm>
              <a:off x="7385648" y="385595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71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69" y="1546520"/>
            <a:ext cx="4966247" cy="44195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z="1800" dirty="0"/>
              <a:t>For an arbitrary point </a:t>
            </a:r>
            <a:r>
              <a:rPr lang="en-US" sz="1800" b="1" dirty="0"/>
              <a:t>x</a:t>
            </a:r>
            <a:r>
              <a:rPr lang="en-US" sz="1800" dirty="0"/>
              <a:t>, its orthogonal projection onto the decision surface </a:t>
            </a:r>
            <a:r>
              <a:rPr lang="en-US" sz="1800" b="1" dirty="0"/>
              <a:t>x</a:t>
            </a:r>
            <a:r>
              <a:rPr lang="en-US" sz="1800" baseline="-25000" dirty="0"/>
              <a:t>⊥ </a:t>
            </a:r>
            <a:r>
              <a:rPr lang="en-US" sz="1800" dirty="0"/>
              <a:t>is such that</a:t>
            </a:r>
            <a:endParaRPr lang="en-US" sz="1800" baseline="-250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baseline="-250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baseline="-250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baseline="-250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baseline="-250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baseline="-25000" dirty="0"/>
          </a:p>
          <a:p>
            <a:pPr marL="342900" indent="-342900">
              <a:buFont typeface="Arial" panose="020B0604020202020204" pitchFamily="34" charset="0"/>
              <a:buChar char="─"/>
            </a:pPr>
            <a:endParaRPr lang="en-US" sz="1800" baseline="-25000" dirty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sz="1800" dirty="0"/>
              <a:t>Multiply both sides by </a:t>
            </a:r>
            <a:r>
              <a:rPr lang="en-US" sz="1800" b="1" dirty="0" err="1"/>
              <a:t>w</a:t>
            </a:r>
            <a:r>
              <a:rPr lang="en-US" sz="1800" baseline="30000" dirty="0" err="1"/>
              <a:t>T</a:t>
            </a:r>
            <a:r>
              <a:rPr lang="en-US" sz="1800" dirty="0"/>
              <a:t> and add </a:t>
            </a:r>
            <a:r>
              <a:rPr lang="en-US" sz="1800" i="1" dirty="0"/>
              <a:t>b</a:t>
            </a:r>
            <a:r>
              <a:rPr lang="en-US" sz="1800" dirty="0"/>
              <a:t>, and use </a:t>
            </a:r>
            <a:r>
              <a:rPr lang="en-US" sz="1800" i="1" dirty="0"/>
              <a:t>y</a:t>
            </a:r>
            <a:r>
              <a:rPr lang="en-US" sz="1800" dirty="0"/>
              <a:t>(</a:t>
            </a:r>
            <a:r>
              <a:rPr lang="en-US" sz="1800" b="1" dirty="0"/>
              <a:t>x</a:t>
            </a:r>
            <a:r>
              <a:rPr lang="en-US" sz="1800" dirty="0"/>
              <a:t>) = </a:t>
            </a:r>
            <a:r>
              <a:rPr lang="en-US" sz="1800" b="1" dirty="0" err="1"/>
              <a:t>w</a:t>
            </a:r>
            <a:r>
              <a:rPr lang="en-US" sz="1800" baseline="30000" dirty="0" err="1"/>
              <a:t>T</a:t>
            </a:r>
            <a:r>
              <a:rPr lang="en-US" sz="1800" b="1" dirty="0" err="1"/>
              <a:t>x</a:t>
            </a:r>
            <a:r>
              <a:rPr lang="en-US" sz="1800" b="1" dirty="0"/>
              <a:t> </a:t>
            </a:r>
            <a:r>
              <a:rPr lang="en-US" sz="1800" dirty="0"/>
              <a:t>+ </a:t>
            </a:r>
            <a:r>
              <a:rPr lang="en-US" sz="1800" i="1" dirty="0"/>
              <a:t>b</a:t>
            </a:r>
            <a:r>
              <a:rPr lang="en-US" sz="1800" dirty="0"/>
              <a:t> and </a:t>
            </a:r>
            <a:r>
              <a:rPr lang="en-US" sz="1800" i="1" dirty="0"/>
              <a:t>y</a:t>
            </a:r>
            <a:r>
              <a:rPr lang="en-US" sz="1800" dirty="0"/>
              <a:t>(</a:t>
            </a:r>
            <a:r>
              <a:rPr lang="en-US" sz="1800" b="1" dirty="0"/>
              <a:t>x</a:t>
            </a:r>
            <a:r>
              <a:rPr lang="en-US" sz="1800" baseline="-25000" dirty="0"/>
              <a:t>⊥</a:t>
            </a:r>
            <a:r>
              <a:rPr lang="en-US" sz="1800" dirty="0"/>
              <a:t>) = </a:t>
            </a:r>
            <a:r>
              <a:rPr lang="en-US" sz="1800" b="1" dirty="0" err="1"/>
              <a:t>w</a:t>
            </a:r>
            <a:r>
              <a:rPr lang="en-US" sz="1800" baseline="30000" dirty="0" err="1"/>
              <a:t>T</a:t>
            </a:r>
            <a:r>
              <a:rPr lang="en-US" sz="1800" b="1" dirty="0" err="1"/>
              <a:t>x</a:t>
            </a:r>
            <a:r>
              <a:rPr lang="en-US" sz="1800" baseline="-25000" dirty="0"/>
              <a:t>⊥</a:t>
            </a:r>
            <a:r>
              <a:rPr lang="en-US" sz="1800" dirty="0"/>
              <a:t>+ </a:t>
            </a:r>
            <a:r>
              <a:rPr lang="en-US" sz="1800" i="1" dirty="0"/>
              <a:t>b</a:t>
            </a:r>
            <a:r>
              <a:rPr lang="en-US" sz="1800" i="1" baseline="-25000" dirty="0"/>
              <a:t> </a:t>
            </a:r>
            <a:r>
              <a:rPr lang="en-US" sz="1800" i="1" dirty="0"/>
              <a:t>= 0</a:t>
            </a:r>
            <a:r>
              <a:rPr lang="en-US" sz="1800" dirty="0"/>
              <a:t>, we have</a:t>
            </a:r>
            <a:endParaRPr lang="en-US" sz="18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9145" y="2518129"/>
            <a:ext cx="2300067" cy="8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0969" y="4741636"/>
            <a:ext cx="1407209" cy="96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4953000" y="1981200"/>
            <a:ext cx="3903357" cy="3585602"/>
            <a:chOff x="5147787" y="2436113"/>
            <a:chExt cx="3903357" cy="358560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355795" y="5124526"/>
              <a:ext cx="26953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>
              <a:off x="5020363" y="3784796"/>
              <a:ext cx="2679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681424" y="5113843"/>
              <a:ext cx="358414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05978" y="2436113"/>
              <a:ext cx="358414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886478" y="3316610"/>
              <a:ext cx="2591821" cy="19238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008029" y="3130143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Impact" panose="020B0806030902050204" pitchFamily="34" charset="0"/>
                  <a:cs typeface="Arial" panose="020B0604020202020204" pitchFamily="34" charset="0"/>
                </a:rPr>
                <a:t>C</a:t>
              </a:r>
              <a:r>
                <a:rPr lang="en-US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26673" y="3485240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Impact" panose="020B0806030902050204" pitchFamily="34" charset="0"/>
                  <a:cs typeface="Arial" panose="020B0604020202020204" pitchFamily="34" charset="0"/>
                </a:rPr>
                <a:t>C</a:t>
              </a:r>
              <a:r>
                <a:rPr lang="en-US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1304" y="3080202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  <a:endParaRPr lang="en-GB" sz="1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86400" y="2816163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&gt; 0</a:t>
              </a:r>
              <a:endParaRPr lang="en-GB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47787" y="3352800"/>
              <a:ext cx="643413" cy="341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&lt; 0</a:t>
              </a:r>
              <a:endParaRPr lang="en-GB" sz="16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6362717" y="4035902"/>
              <a:ext cx="1790683" cy="108407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360093" y="4188930"/>
              <a:ext cx="726507" cy="924915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409476" y="4993149"/>
              <a:ext cx="726507" cy="9249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347193" y="5123953"/>
              <a:ext cx="1110129" cy="824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362717" y="4508685"/>
              <a:ext cx="470427" cy="598899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7681774" y="4056270"/>
              <a:ext cx="445501" cy="567166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482005" y="4278552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920885" y="4251459"/>
                  <a:ext cx="532389" cy="574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885" y="4251459"/>
                  <a:ext cx="532389" cy="5742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778033" y="5449122"/>
                  <a:ext cx="532390" cy="572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033" y="5449122"/>
                  <a:ext cx="532390" cy="57259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7386200" y="45264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⊥</a:t>
              </a:r>
              <a:endParaRPr lang="en-GB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109943" y="378479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36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Linear discriminant functions separate data linearly: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GB" dirty="0"/>
              <a:t>Dataset is often not linearly separable: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GB" dirty="0"/>
              <a:t>We can map it to a higher-dimensional space, then separate it linearly: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70" y="1838212"/>
            <a:ext cx="4572000" cy="728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56" y="3344180"/>
            <a:ext cx="4427444" cy="688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88" y="4495800"/>
            <a:ext cx="402426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1801" dirty="0"/>
                  <a:t>The input space is transformed into a </a:t>
                </a:r>
                <a:r>
                  <a:rPr lang="en-US" sz="1801" dirty="0">
                    <a:solidFill>
                      <a:srgbClr val="C00000"/>
                    </a:solidFill>
                  </a:rPr>
                  <a:t>higher-dimensional feature space </a:t>
                </a:r>
                <a:r>
                  <a:rPr lang="en-US" sz="1801" dirty="0"/>
                  <a:t>by a nonlinear </a:t>
                </a:r>
                <a:r>
                  <a:rPr lang="en-US" sz="1801" dirty="0">
                    <a:solidFill>
                      <a:srgbClr val="C00000"/>
                    </a:solidFill>
                  </a:rPr>
                  <a:t>mapping </a:t>
                </a:r>
                <a14:m>
                  <m:oMath xmlns:m="http://schemas.openxmlformats.org/officeDocument/2006/math">
                    <m:r>
                      <a:rPr lang="en-GB" sz="1801" i="1" smtClean="0">
                        <a:solidFill>
                          <a:srgbClr val="C0000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en-US" sz="1801" i="1" dirty="0">
                    <a:solidFill>
                      <a:srgbClr val="C00000"/>
                    </a:solidFill>
                  </a:rPr>
                  <a:t> : </a:t>
                </a:r>
                <a:r>
                  <a:rPr lang="en-US" sz="1801" b="1" dirty="0">
                    <a:solidFill>
                      <a:srgbClr val="C00000"/>
                    </a:solidFill>
                  </a:rPr>
                  <a:t>x </a:t>
                </a:r>
                <a:r>
                  <a:rPr lang="en-US" sz="1801" dirty="0">
                    <a:solidFill>
                      <a:srgbClr val="C00000"/>
                    </a:solidFill>
                  </a:rPr>
                  <a:t>→ </a:t>
                </a:r>
                <a14:m>
                  <m:oMath xmlns:m="http://schemas.openxmlformats.org/officeDocument/2006/math">
                    <m:r>
                      <a:rPr lang="en-GB" sz="1801" i="1">
                        <a:solidFill>
                          <a:srgbClr val="C0000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en-US" sz="1801" i="1" dirty="0">
                    <a:solidFill>
                      <a:srgbClr val="C00000"/>
                    </a:solidFill>
                  </a:rPr>
                  <a:t>(</a:t>
                </a:r>
                <a:r>
                  <a:rPr lang="en-US" sz="1801" b="1" dirty="0">
                    <a:solidFill>
                      <a:srgbClr val="C00000"/>
                    </a:solidFill>
                  </a:rPr>
                  <a:t>x</a:t>
                </a:r>
                <a:r>
                  <a:rPr lang="en-US" sz="1801" dirty="0">
                    <a:solidFill>
                      <a:srgbClr val="C00000"/>
                    </a:solidFill>
                  </a:rPr>
                  <a:t>), </a:t>
                </a:r>
                <a:r>
                  <a:rPr lang="en-US" sz="1801" dirty="0"/>
                  <a:t>where a linear decision boundary can separate all data points.</a:t>
                </a:r>
              </a:p>
              <a:p>
                <a:pPr lvl="1"/>
                <a:r>
                  <a:rPr lang="en-GB" dirty="0"/>
                  <a:t>This second feature space may have a high or even infinite dimension. </a:t>
                </a:r>
              </a:p>
              <a:p>
                <a:pPr lvl="1"/>
                <a:endParaRPr lang="en-US" sz="1801" dirty="0"/>
              </a:p>
              <a:p>
                <a:endParaRPr lang="en-US" sz="2000" dirty="0"/>
              </a:p>
              <a:p>
                <a:endParaRPr lang="en-US" sz="2000" baseline="-25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578" r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479586" y="2899800"/>
            <a:ext cx="2847747" cy="2883889"/>
            <a:chOff x="754867" y="2899800"/>
            <a:chExt cx="2847747" cy="288388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754867" y="4423800"/>
              <a:ext cx="28477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002415" y="2899800"/>
              <a:ext cx="0" cy="2883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407218" y="4111096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2034887" y="4615309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2467343" y="4309333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2130627" y="4954076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1859306" y="4098755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1432448" y="4526771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1530756" y="3760273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655048" y="4854137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2246398" y="3860212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2880399" y="4745170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866742" y="4178554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116993" y="3644173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1003292" y="4820824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2697393" y="5136802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2164137" y="5249006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1335704" y="5249006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1271468" y="3391798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2227349" y="3416902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116993" y="3594788"/>
              <a:ext cx="1600200" cy="15038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781127" y="3965034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773633" y="3508156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481305" y="2932869"/>
            <a:ext cx="3205495" cy="2850820"/>
            <a:chOff x="5765055" y="3212080"/>
            <a:chExt cx="3205495" cy="2850820"/>
          </a:xfrm>
        </p:grpSpPr>
        <p:grpSp>
          <p:nvGrpSpPr>
            <p:cNvPr id="82" name="Group 81"/>
            <p:cNvGrpSpPr/>
            <p:nvPr/>
          </p:nvGrpSpPr>
          <p:grpSpPr>
            <a:xfrm>
              <a:off x="5890104" y="3212080"/>
              <a:ext cx="2836049" cy="2850820"/>
              <a:chOff x="5731543" y="2441960"/>
              <a:chExt cx="2836049" cy="2850820"/>
            </a:xfrm>
          </p:grpSpPr>
          <p:sp>
            <p:nvSpPr>
              <p:cNvPr id="6" name="Line 37"/>
              <p:cNvSpPr>
                <a:spLocks noChangeShapeType="1"/>
              </p:cNvSpPr>
              <p:nvPr/>
            </p:nvSpPr>
            <p:spPr bwMode="auto">
              <a:xfrm flipV="1">
                <a:off x="6733748" y="2441960"/>
                <a:ext cx="0" cy="1752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/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Line 36"/>
              <p:cNvSpPr>
                <a:spLocks noChangeShapeType="1"/>
              </p:cNvSpPr>
              <p:nvPr/>
            </p:nvSpPr>
            <p:spPr bwMode="auto">
              <a:xfrm>
                <a:off x="6715276" y="4194560"/>
                <a:ext cx="1852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/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Line 36"/>
              <p:cNvSpPr>
                <a:spLocks noChangeShapeType="1"/>
              </p:cNvSpPr>
              <p:nvPr/>
            </p:nvSpPr>
            <p:spPr bwMode="auto">
              <a:xfrm flipH="1">
                <a:off x="5731543" y="4194559"/>
                <a:ext cx="1002206" cy="1098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/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7371723" y="3554755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223947" y="3989038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8431848" y="3752993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8087945" y="4383193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7823811" y="3542414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7396953" y="3970430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7811345" y="4084072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8498869" y="4084072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8903529" y="4261958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369741" y="4484167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997410" y="4988380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7429866" y="4682404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7216029" y="5414453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21829" y="4471826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394971" y="4899842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493279" y="4133344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7496887" y="5013484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7901548" y="5191370"/>
              <a:ext cx="67021" cy="666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8566779" y="4414358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8804558" y="4734556"/>
              <a:ext cx="67021" cy="6662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765055" y="3684618"/>
              <a:ext cx="2331144" cy="2312863"/>
              <a:chOff x="4606881" y="3554537"/>
              <a:chExt cx="2331144" cy="231286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5731703" y="3554537"/>
                <a:ext cx="1202497" cy="12800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614528" y="4422066"/>
                <a:ext cx="1400666" cy="14453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606881" y="3554537"/>
                <a:ext cx="1124822" cy="8675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6022843" y="4827449"/>
                <a:ext cx="915182" cy="1039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3356144" y="3687647"/>
                <a:ext cx="19836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𝜙</m:t>
                    </m:r>
                  </m:oMath>
                </a14:m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𝜙</m:t>
                    </m:r>
                  </m:oMath>
                </a14:m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endParaRPr lang="en-GB" sz="24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44" y="3687647"/>
                <a:ext cx="198362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462" t="-11842" r="-3692" b="-27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/>
          <p:nvPr/>
        </p:nvCxnSpPr>
        <p:spPr>
          <a:xfrm>
            <a:off x="3920319" y="4379138"/>
            <a:ext cx="685800" cy="1587"/>
          </a:xfrm>
          <a:prstGeom prst="straightConnector1">
            <a:avLst/>
          </a:prstGeom>
          <a:ln w="603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432324" y="4574955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nonlinear mapping </a:t>
            </a:r>
            <a:endParaRPr lang="en-GB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902915" y="6000690"/>
            <a:ext cx="1651643" cy="400110"/>
            <a:chOff x="7064431" y="6138973"/>
            <a:chExt cx="1651643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7692332" y="6138973"/>
                  <a:ext cx="10237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2332" y="6138973"/>
                  <a:ext cx="1023742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Rectangle 110"/>
            <p:cNvSpPr/>
            <p:nvPr/>
          </p:nvSpPr>
          <p:spPr>
            <a:xfrm>
              <a:off x="7064431" y="6154362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20E735A-0B53-4F1B-A438-551CC44BEB9A}"/>
              </a:ext>
            </a:extLst>
          </p:cNvPr>
          <p:cNvSpPr/>
          <p:nvPr/>
        </p:nvSpPr>
        <p:spPr>
          <a:xfrm>
            <a:off x="1465040" y="5790744"/>
            <a:ext cx="549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R</a:t>
            </a:r>
            <a:r>
              <a:rPr lang="en-GB" sz="2800" i="1" baseline="30000" dirty="0"/>
              <a:t>D</a:t>
            </a:r>
            <a:r>
              <a:rPr lang="en-GB" sz="2000" i="1" baseline="30000" dirty="0"/>
              <a:t> </a:t>
            </a:r>
            <a:endParaRPr lang="en-GB" sz="2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84BA6-7263-42BF-93B1-F0767DD5CACF}"/>
              </a:ext>
            </a:extLst>
          </p:cNvPr>
          <p:cNvSpPr/>
          <p:nvPr/>
        </p:nvSpPr>
        <p:spPr>
          <a:xfrm>
            <a:off x="6371455" y="5944283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R</a:t>
            </a:r>
            <a:r>
              <a:rPr lang="en-GB" sz="2800" i="1" baseline="30000" dirty="0"/>
              <a:t>D’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154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50146</TotalTime>
  <Words>2760</Words>
  <Application>Microsoft Office PowerPoint</Application>
  <PresentationFormat>On-screen Show (4:3)</PresentationFormat>
  <Paragraphs>607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宋体</vt:lpstr>
      <vt:lpstr>Arial</vt:lpstr>
      <vt:lpstr>Calibri</vt:lpstr>
      <vt:lpstr>Cambria Math</vt:lpstr>
      <vt:lpstr>Impact</vt:lpstr>
      <vt:lpstr>Segoe UI Light</vt:lpstr>
      <vt:lpstr>Times New Roman</vt:lpstr>
      <vt:lpstr>Office Theme</vt:lpstr>
      <vt:lpstr>Maximum Margin Classifier / Kernel Machine / Support Vector Machine</vt:lpstr>
      <vt:lpstr>Some references on Kernel</vt:lpstr>
      <vt:lpstr>Discriminative linear classifier</vt:lpstr>
      <vt:lpstr>Notations</vt:lpstr>
      <vt:lpstr>Linear discriminant function</vt:lpstr>
      <vt:lpstr>Linear discriminant function</vt:lpstr>
      <vt:lpstr>Linear discriminant function</vt:lpstr>
      <vt:lpstr>Kernel trick</vt:lpstr>
      <vt:lpstr>Kernel trick</vt:lpstr>
      <vt:lpstr>Kernel trick</vt:lpstr>
      <vt:lpstr>Maximum margin classifier / Sparse kernel machine / Support vector machine</vt:lpstr>
      <vt:lpstr>Maximum margin classifier</vt:lpstr>
      <vt:lpstr>Maximum margin classifier</vt:lpstr>
      <vt:lpstr>Maximum margin classifier</vt:lpstr>
      <vt:lpstr>Canonical representation of decision hyperplane</vt:lpstr>
      <vt:lpstr>Optimisation</vt:lpstr>
      <vt:lpstr>Optimisation</vt:lpstr>
      <vt:lpstr>Optimisation</vt:lpstr>
      <vt:lpstr>Optimisation</vt:lpstr>
      <vt:lpstr>Optimisation</vt:lpstr>
      <vt:lpstr>Overlapping class distributions (soft margin)</vt:lpstr>
      <vt:lpstr>Overfitting</vt:lpstr>
      <vt:lpstr>Overfitting</vt:lpstr>
      <vt:lpstr>Application to face recognition</vt:lpstr>
      <vt:lpstr>Application to face recognition</vt:lpstr>
      <vt:lpstr>Application to face recognition</vt:lpstr>
      <vt:lpstr>Application to face recognition</vt:lpstr>
      <vt:lpstr>Multi-class SVM</vt:lpstr>
      <vt:lpstr>Multi-class SVM</vt:lpstr>
      <vt:lpstr>Application to face detection by a cascade of classifiers</vt:lpstr>
      <vt:lpstr>SVM pros and cons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2824</cp:revision>
  <cp:lastPrinted>2016-01-15T11:56:49Z</cp:lastPrinted>
  <dcterms:created xsi:type="dcterms:W3CDTF">2006-08-16T00:00:00Z</dcterms:created>
  <dcterms:modified xsi:type="dcterms:W3CDTF">2018-11-06T00:01:08Z</dcterms:modified>
</cp:coreProperties>
</file>