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653" r:id="rId2"/>
    <p:sldId id="686" r:id="rId3"/>
    <p:sldId id="643" r:id="rId4"/>
    <p:sldId id="644" r:id="rId5"/>
    <p:sldId id="645" r:id="rId6"/>
    <p:sldId id="646" r:id="rId7"/>
    <p:sldId id="647" r:id="rId8"/>
    <p:sldId id="648" r:id="rId9"/>
    <p:sldId id="658" r:id="rId10"/>
    <p:sldId id="671" r:id="rId11"/>
    <p:sldId id="672" r:id="rId12"/>
    <p:sldId id="673" r:id="rId13"/>
    <p:sldId id="655" r:id="rId14"/>
    <p:sldId id="687" r:id="rId15"/>
    <p:sldId id="663" r:id="rId16"/>
    <p:sldId id="667" r:id="rId17"/>
    <p:sldId id="668" r:id="rId18"/>
    <p:sldId id="669" r:id="rId19"/>
    <p:sldId id="678" r:id="rId20"/>
    <p:sldId id="679" r:id="rId21"/>
    <p:sldId id="680" r:id="rId22"/>
    <p:sldId id="688" r:id="rId23"/>
    <p:sldId id="670" r:id="rId24"/>
    <p:sldId id="661" r:id="rId25"/>
    <p:sldId id="662" r:id="rId26"/>
    <p:sldId id="682" r:id="rId27"/>
    <p:sldId id="665" r:id="rId28"/>
    <p:sldId id="666" r:id="rId29"/>
    <p:sldId id="683" r:id="rId30"/>
    <p:sldId id="685" r:id="rId31"/>
    <p:sldId id="674" r:id="rId32"/>
  </p:sldIdLst>
  <p:sldSz cx="9144000" cy="6858000" type="screen4x3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>
      <p:cViewPr varScale="1">
        <p:scale>
          <a:sx n="105" d="100"/>
          <a:sy n="105" d="100"/>
        </p:scale>
        <p:origin x="5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0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2AE8-139E-4AEA-88C7-AF96004D35CB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F8D6B-E591-46EC-9E13-40795B847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6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28C2F-F7D9-4581-8D7A-570EDC2AE0F3}" type="datetimeFigureOut">
              <a:rPr lang="en-GB" smtClean="0"/>
              <a:pPr/>
              <a:t>26/10/2018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6CF66-E571-42F4-8FE2-4F782FBD66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1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69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6Mnov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905002"/>
            <a:ext cx="7772401" cy="1817132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4038600"/>
            <a:ext cx="6400801" cy="1371600"/>
          </a:xfrm>
        </p:spPr>
        <p:txBody>
          <a:bodyPr>
            <a:normAutofit/>
          </a:bodyPr>
          <a:lstStyle>
            <a:lvl1pPr marL="0" indent="0" algn="ctr">
              <a:buNone/>
              <a:defRPr sz="240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1" y="6477006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971340" y="0"/>
            <a:ext cx="31726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6128-84DC-4975-B26E-9EDA0A76C890}" type="datetime1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C92-A50E-48DE-8BF3-EE818C6533F8}" type="datetime1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>
            <a:normAutofit/>
          </a:bodyPr>
          <a:lstStyle>
            <a:lvl1pPr>
              <a:defRPr sz="28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19206"/>
            <a:ext cx="8686800" cy="5273675"/>
          </a:xfrm>
        </p:spPr>
        <p:txBody>
          <a:bodyPr>
            <a:normAutofit/>
          </a:bodyPr>
          <a:lstStyle>
            <a:lvl1pPr marL="0" indent="0">
              <a:buNone/>
              <a:defRPr sz="1999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894396" y="0"/>
            <a:ext cx="3249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50A29-8CE3-423B-8B39-01FCB63110EF}"/>
              </a:ext>
            </a:extLst>
          </p:cNvPr>
          <p:cNvSpPr txBox="1"/>
          <p:nvPr userDrawn="1"/>
        </p:nvSpPr>
        <p:spPr>
          <a:xfrm>
            <a:off x="6096000" y="6477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https://goo.gl/m6Mnov </a:t>
            </a:r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questions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6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9"/>
            <a:ext cx="7772401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3564-D817-4936-8439-3AC34A2731F2}" type="datetime1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484-52E1-49FB-BFC6-DE98103422E7}" type="datetime1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5"/>
            <a:ext cx="4040188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7"/>
            <a:ext cx="4040188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7"/>
            <a:ext cx="4041775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8C21-4769-447C-A589-594451640D05}" type="datetime1">
              <a:rPr lang="en-US" smtClean="0"/>
              <a:pPr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D280-EE50-4D6A-AF37-51CED0C529FF}" type="datetime1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D23-9074-4A6C-BA1C-63F80BEE6B81}" type="datetime1">
              <a:rPr lang="en-US" smtClean="0"/>
              <a:pPr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2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9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58E3-1C5D-4C97-9EBF-B795A4614E14}" type="datetime1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1" y="4800602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1" y="612777"/>
            <a:ext cx="5486400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198" indent="0">
              <a:buNone/>
              <a:defRPr sz="2801"/>
            </a:lvl2pPr>
            <a:lvl3pPr marL="914397" indent="0">
              <a:buNone/>
              <a:defRPr sz="2401"/>
            </a:lvl3pPr>
            <a:lvl4pPr marL="1371595" indent="0">
              <a:buNone/>
              <a:defRPr sz="1999"/>
            </a:lvl4pPr>
            <a:lvl5pPr marL="1828792" indent="0">
              <a:buNone/>
              <a:defRPr sz="1999"/>
            </a:lvl5pPr>
            <a:lvl6pPr marL="2285990" indent="0">
              <a:buNone/>
              <a:defRPr sz="1999"/>
            </a:lvl6pPr>
            <a:lvl7pPr marL="2743189" indent="0">
              <a:buNone/>
              <a:defRPr sz="1999"/>
            </a:lvl7pPr>
            <a:lvl8pPr marL="3200387" indent="0">
              <a:buNone/>
              <a:defRPr sz="1999"/>
            </a:lvl8pPr>
            <a:lvl9pPr marL="3657586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44A9-52F7-4941-9ED0-8746DFFAFAAA}" type="datetime1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7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3387-DB8F-42CC-8E70-D1A887F73C41}" type="datetime1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9" indent="-342899" algn="l" defTabSz="914397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48" indent="-285750" algn="l" defTabSz="914397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5" indent="-228600" algn="l" defTabSz="914397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1" indent="-228600" algn="l" defTabSz="914397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9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2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4.wmf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0.wmf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" Type="http://schemas.openxmlformats.org/officeDocument/2006/relationships/image" Target="../media/image24.wmf"/><Relationship Id="rId21" Type="http://schemas.openxmlformats.org/officeDocument/2006/relationships/image" Target="../media/image53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17" Type="http://schemas.openxmlformats.org/officeDocument/2006/relationships/image" Target="../media/image37.png"/><Relationship Id="rId2" Type="http://schemas.openxmlformats.org/officeDocument/2006/relationships/image" Target="../media/image35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30.wmf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29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8.png"/><Relationship Id="rId3" Type="http://schemas.openxmlformats.org/officeDocument/2006/relationships/image" Target="../media/image24.wmf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17" Type="http://schemas.openxmlformats.org/officeDocument/2006/relationships/image" Target="../media/image57.png"/><Relationship Id="rId2" Type="http://schemas.openxmlformats.org/officeDocument/2006/relationships/image" Target="../media/image49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55.png"/><Relationship Id="rId10" Type="http://schemas.openxmlformats.org/officeDocument/2006/relationships/image" Target="../media/image43.png"/><Relationship Id="rId19" Type="http://schemas.openxmlformats.org/officeDocument/2006/relationships/image" Target="../media/image59.png"/><Relationship Id="rId4" Type="http://schemas.openxmlformats.org/officeDocument/2006/relationships/image" Target="../media/image38.png"/><Relationship Id="rId9" Type="http://schemas.openxmlformats.org/officeDocument/2006/relationships/image" Target="../media/image29.pn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696204" cy="1817132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solidFill>
                  <a:srgbClr val="C00000"/>
                </a:solidFill>
              </a:rPr>
              <a:t>Discriminant Analysis</a:t>
            </a:r>
            <a:r>
              <a:rPr lang="en-GB" dirty="0"/>
              <a:t>	</a:t>
            </a:r>
            <a:br>
              <a:rPr lang="en-GB" sz="2800" dirty="0"/>
            </a:br>
            <a:r>
              <a:rPr lang="en-GB" sz="2800" dirty="0"/>
              <a:t>	</a:t>
            </a:r>
            <a:r>
              <a:rPr lang="en-GB" sz="3200" dirty="0" err="1"/>
              <a:t>Fisherfaces</a:t>
            </a:r>
            <a:endParaRPr lang="en-GB" sz="320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3810000"/>
            <a:ext cx="6400801" cy="1371600"/>
          </a:xfrm>
        </p:spPr>
        <p:txBody>
          <a:bodyPr>
            <a:normAutofit/>
          </a:bodyPr>
          <a:lstStyle/>
          <a:p>
            <a:r>
              <a:rPr lang="en-GB" sz="2000" dirty="0"/>
              <a:t>Tae-Kyun Kim</a:t>
            </a:r>
          </a:p>
          <a:p>
            <a:r>
              <a:rPr lang="en-GB" sz="2000" dirty="0"/>
              <a:t>Senior Lecturer</a:t>
            </a:r>
          </a:p>
          <a:p>
            <a:r>
              <a:rPr lang="en-GB" sz="2000" dirty="0"/>
              <a:t>https://labicvl.github.io/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9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9DA7-7D72-48DD-81AB-2F927B8F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Criterion function in terms of scatter matrices </a:t>
            </a:r>
            <a:br>
              <a:rPr lang="en-GB" dirty="0"/>
            </a:br>
            <a:r>
              <a:rPr lang="en-GB" dirty="0"/>
              <a:t>and optimisation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CC0E6-6547-4CC5-844E-32D7CC596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GB" dirty="0"/>
                  <a:t>The criterion function is written as </a:t>
                </a:r>
              </a:p>
              <a:p>
                <a:pPr lvl="1"/>
                <a:endParaRPr lang="en-GB" dirty="0"/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num>
                        <m:den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This is well known the generalised Rayleigh quotient.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Maximizing the ratio is equivalent to maximizing the numerator while keeping the denominator constant, i.e. </a:t>
                </a:r>
              </a:p>
              <a:p>
                <a:pPr lvl="1"/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457198" lvl="1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func>
                  </m:oMath>
                </a14:m>
                <a:r>
                  <a:rPr lang="en-GB" dirty="0"/>
                  <a:t>	   subject to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GB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This can be accomplished using Lagrange multipliers as</a:t>
                </a:r>
              </a:p>
              <a:p>
                <a:pPr lvl="1"/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maximize </a:t>
                </a:r>
                <a:r>
                  <a:rPr lang="en-GB" i="1" dirty="0"/>
                  <a:t>L</a:t>
                </a:r>
                <a:r>
                  <a:rPr lang="en-GB" dirty="0"/>
                  <a:t> with respect to both </a:t>
                </a:r>
                <a:r>
                  <a:rPr lang="en-GB" b="1" dirty="0"/>
                  <a:t>w</a:t>
                </a:r>
                <a:r>
                  <a:rPr lang="en-GB" dirty="0"/>
                  <a:t> and λ.</a:t>
                </a:r>
              </a:p>
              <a:p>
                <a:pPr marL="457198" lvl="1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CC0E6-6547-4CC5-844E-32D7CC596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40" r="-1263" b="-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A8BA8-2A8F-4D56-B93E-6624A296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7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1856-2890-47BE-8BE6-8F7FD4B3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for Fisher Discriminant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0368C-293B-4EBD-985E-8DBA8411D4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Setting the gradient of </a:t>
                </a: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with respect to </a:t>
                </a:r>
                <a:r>
                  <a:rPr lang="en-GB" b="1" dirty="0"/>
                  <a:t>w</a:t>
                </a:r>
                <a:r>
                  <a:rPr lang="en-GB" dirty="0"/>
                  <a:t> to zero, we get</a:t>
                </a:r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r>
                  <a:rPr lang="en-GB" b="0" i="0" dirty="0"/>
                  <a:t>then</a:t>
                </a:r>
              </a:p>
              <a:p>
                <a:pPr marL="45719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b="1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This is a generalized eigenvalue problem. </a:t>
                </a:r>
              </a:p>
              <a:p>
                <a:pPr lvl="1"/>
                <a:r>
                  <a:rPr lang="en-GB" dirty="0"/>
                  <a:t>The solution is easy,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 is </a:t>
                </a:r>
                <a:r>
                  <a:rPr lang="en-GB" i="1" dirty="0" err="1"/>
                  <a:t>nonsingular</a:t>
                </a:r>
                <a:r>
                  <a:rPr lang="en-GB" dirty="0"/>
                  <a:t>:</a:t>
                </a:r>
              </a:p>
              <a:p>
                <a:pPr lvl="1"/>
                <a:endParaRPr lang="en-GB" dirty="0"/>
              </a:p>
              <a:p>
                <a:pPr marL="45719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dirty="0"/>
              </a:p>
              <a:p>
                <a:pPr marL="457198" lvl="1" indent="0" algn="ctr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are the eigenvector and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0368C-293B-4EBD-985E-8DBA8411D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CE78B-4ADC-46D8-B69F-B48A0579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3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AA6F-6E4F-490C-99B8-FE24DA0F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for Fisher Discriminant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F2B82-04CB-42AE-83A5-07E6AD1A7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dirty="0"/>
                  <a:t>In our particular case i.e. 2 class problem, using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  <a:p>
                <a:pPr marL="457198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GB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Noting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GB" dirty="0"/>
                  <a:t> is a scalar. This can be written as </a:t>
                </a:r>
              </a:p>
              <a:p>
                <a:pPr lvl="1"/>
                <a:endParaRPr lang="en-GB" dirty="0"/>
              </a:p>
              <a:p>
                <a:pPr marL="45719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α</m:t>
                          </m:r>
                        </m:den>
                      </m:f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Since we don’t care about the magnitude of </a:t>
                </a:r>
                <a:r>
                  <a:rPr lang="en-GB" b="1" dirty="0"/>
                  <a:t>w</a:t>
                </a:r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  <a:p>
                <a:pPr marL="45719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F2B82-04CB-42AE-83A5-07E6AD1A7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12868-3892-4B6E-9B06-2370954A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1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Multiple Discriminant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Generalization of Fisher’s Linear Discriminant, for multiple </a:t>
                </a:r>
                <a:r>
                  <a:rPr lang="en-GB" i="1" dirty="0"/>
                  <a:t>c</a:t>
                </a:r>
                <a:r>
                  <a:rPr lang="en-GB" dirty="0"/>
                  <a:t> classes, involves M discriminant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GB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GB" i="1" dirty="0"/>
                  <a:t>. </a:t>
                </a:r>
              </a:p>
              <a:p>
                <a:pPr lvl="1"/>
                <a:r>
                  <a:rPr lang="en-GB" dirty="0"/>
                  <a:t>Projection is from a D-dimensional space to a M-dimensional subspace.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The Within-class and Between-class scatter matrices are defined as</a:t>
                </a: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457198" lvl="1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dirty="0"/>
                  <a:t>, </a:t>
                </a:r>
                <a:endParaRPr lang="en-GB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d>
                          <m:d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</m:d>
                        <m:sSup>
                          <m:sSup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pPr lvl="1"/>
                <a:r>
                  <a:rPr lang="en-GB" dirty="0"/>
                  <a:t>The desired projections are found as generalised eigenvectors: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1" i="0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GB" i="1" dirty="0"/>
              </a:p>
              <a:p>
                <a:pPr marL="457198" lvl="1" indent="0">
                  <a:buNone/>
                </a:pPr>
                <a:r>
                  <a:rPr lang="en-GB" dirty="0"/>
                  <a:t>for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 has full rank, the solutions are generalized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with largest M eigenvalues.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5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165E1A-CB60-4409-8BC7-2E663555D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7772401" cy="914398"/>
          </a:xfrm>
        </p:spPr>
        <p:txBody>
          <a:bodyPr/>
          <a:lstStyle/>
          <a:p>
            <a:r>
              <a:rPr lang="en-GB" dirty="0" err="1"/>
              <a:t>Fisherfaces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A67C4-082C-49B3-A9FB-63141F33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679F5-CD42-43D8-872A-84B5527E5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9" t="5723" r="59748" b="77632"/>
          <a:stretch/>
        </p:blipFill>
        <p:spPr>
          <a:xfrm>
            <a:off x="6694791" y="2891452"/>
            <a:ext cx="1462022" cy="198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77AE32-06DE-4D99-8E6E-92C539C4C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9" t="5723" r="75533" b="77632"/>
          <a:stretch/>
        </p:blipFill>
        <p:spPr>
          <a:xfrm>
            <a:off x="5029200" y="2891452"/>
            <a:ext cx="1615297" cy="1981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B4B8E2-D9D4-4D75-BE75-7818A124DE3C}"/>
              </a:ext>
            </a:extLst>
          </p:cNvPr>
          <p:cNvSpPr/>
          <p:nvPr/>
        </p:nvSpPr>
        <p:spPr>
          <a:xfrm>
            <a:off x="381000" y="5867400"/>
            <a:ext cx="441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Belhumeur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J.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Hespanha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D.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Kriegman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Eigenfaces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vs.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Fisherfaces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recognition using class specific linear projection, TPAMI, 1997.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FE290180-CE27-4CA8-BDF3-05AFF81F2B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8" t="6372" r="75291" b="78427"/>
          <a:stretch/>
        </p:blipFill>
        <p:spPr>
          <a:xfrm>
            <a:off x="990600" y="2965063"/>
            <a:ext cx="1676400" cy="1833979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35B63B82-7A19-4CB7-908E-3189595753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5" t="6372" r="58946" b="78427"/>
          <a:stretch/>
        </p:blipFill>
        <p:spPr>
          <a:xfrm>
            <a:off x="2743200" y="2970038"/>
            <a:ext cx="1549461" cy="1829004"/>
          </a:xfrm>
          <a:prstGeom prst="rect">
            <a:avLst/>
          </a:prstGeom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AC1728BB-2601-4839-87DB-92544F36E6E5}"/>
              </a:ext>
            </a:extLst>
          </p:cNvPr>
          <p:cNvSpPr txBox="1">
            <a:spLocks/>
          </p:cNvSpPr>
          <p:nvPr/>
        </p:nvSpPr>
        <p:spPr>
          <a:xfrm>
            <a:off x="5276435" y="2590800"/>
            <a:ext cx="2743200" cy="43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9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dirty="0" err="1"/>
              <a:t>Fisherfaces</a:t>
            </a:r>
            <a:endParaRPr lang="en-GB" sz="1800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E5CA591-0A43-4E44-B284-AB7F4F8CD4CA}"/>
              </a:ext>
            </a:extLst>
          </p:cNvPr>
          <p:cNvSpPr txBox="1">
            <a:spLocks/>
          </p:cNvSpPr>
          <p:nvPr/>
        </p:nvSpPr>
        <p:spPr>
          <a:xfrm>
            <a:off x="152400" y="3639612"/>
            <a:ext cx="8839200" cy="43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39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400" dirty="0"/>
              <a:t>vs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24EE9F8E-043A-4E21-9C8C-4AF86EEAC56A}"/>
              </a:ext>
            </a:extLst>
          </p:cNvPr>
          <p:cNvSpPr txBox="1">
            <a:spLocks/>
          </p:cNvSpPr>
          <p:nvPr/>
        </p:nvSpPr>
        <p:spPr>
          <a:xfrm>
            <a:off x="1963701" y="2600080"/>
            <a:ext cx="1439838" cy="438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9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1800" dirty="0"/>
              <a:t>Eigenfaces</a:t>
            </a:r>
          </a:p>
        </p:txBody>
      </p:sp>
    </p:spTree>
    <p:extLst>
      <p:ext uri="{BB962C8B-B14F-4D97-AF65-F5344CB8AC3E}">
        <p14:creationId xmlns:p14="http://schemas.microsoft.com/office/powerpoint/2010/main" val="2849059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C646-6EE1-47A8-ABEA-BECAC731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44548"/>
            <a:ext cx="8839200" cy="884238"/>
          </a:xfrm>
        </p:spPr>
        <p:txBody>
          <a:bodyPr>
            <a:normAutofit/>
          </a:bodyPr>
          <a:lstStyle/>
          <a:p>
            <a:r>
              <a:rPr lang="en-GB" dirty="0"/>
              <a:t>Recognition using class specific linear projection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2F9AD-8922-4416-858B-A762E8962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dirty="0"/>
                  <a:t>Let us consider N sample images {</a:t>
                </a:r>
                <a:r>
                  <a:rPr lang="en-GB" b="1" dirty="0" err="1"/>
                  <a:t>x</a:t>
                </a:r>
                <a:r>
                  <a:rPr lang="en-GB" baseline="-25000" dirty="0" err="1"/>
                  <a:t>n</a:t>
                </a:r>
                <a:r>
                  <a:rPr lang="en-GB" dirty="0"/>
                  <a:t>}, n = 1,...,</a:t>
                </a:r>
                <a:r>
                  <a:rPr lang="en-GB" i="1" dirty="0"/>
                  <a:t>N</a:t>
                </a:r>
                <a:r>
                  <a:rPr lang="en-GB" dirty="0"/>
                  <a:t> and </a:t>
                </a:r>
                <a:r>
                  <a:rPr lang="en-GB" b="1" dirty="0" err="1"/>
                  <a:t>x</a:t>
                </a:r>
                <a:r>
                  <a:rPr lang="en-GB" baseline="-25000" dirty="0" err="1"/>
                  <a:t>n</a:t>
                </a:r>
                <a:r>
                  <a:rPr lang="en-GB" baseline="-25000" dirty="0"/>
                  <a:t> </a:t>
                </a:r>
                <a:r>
                  <a:rPr lang="en-GB" dirty="0"/>
                  <a:t>∈ R</a:t>
                </a:r>
                <a:r>
                  <a:rPr lang="en-GB" i="1" baseline="30000" dirty="0"/>
                  <a:t>D  </a:t>
                </a:r>
                <a:r>
                  <a:rPr lang="en-GB" dirty="0"/>
                  <a:t>in an D-dimensional image space, and assume that each image belongs to one of c classes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}, i = 1,...,c</a:t>
                </a:r>
                <a:r>
                  <a:rPr lang="en-GB" i="1" dirty="0"/>
                  <a:t>.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We consider a linear transformation mapping the D-dimensional image space into an M-dimensional feature space, where M &lt; D. </a:t>
                </a:r>
              </a:p>
              <a:p>
                <a:pPr lvl="1"/>
                <a:r>
                  <a:rPr lang="en-GB" dirty="0"/>
                  <a:t>The feature vectors </a:t>
                </a:r>
                <a:r>
                  <a:rPr lang="en-GB" b="1" dirty="0" err="1"/>
                  <a:t>y</a:t>
                </a:r>
                <a:r>
                  <a:rPr lang="en-GB" baseline="-25000" dirty="0" err="1"/>
                  <a:t>n</a:t>
                </a:r>
                <a:r>
                  <a:rPr lang="en-GB" baseline="-25000" dirty="0"/>
                  <a:t> </a:t>
                </a:r>
                <a:r>
                  <a:rPr lang="en-GB" dirty="0"/>
                  <a:t>∈ R</a:t>
                </a:r>
                <a:r>
                  <a:rPr lang="en-GB" i="1" baseline="30000" dirty="0"/>
                  <a:t>M</a:t>
                </a:r>
                <a:r>
                  <a:rPr lang="en-GB" dirty="0"/>
                  <a:t> are defined by the following linear transformation:</a:t>
                </a: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1" dirty="0"/>
                        <m:t>y</m:t>
                      </m:r>
                      <m:r>
                        <m:rPr>
                          <m:nor/>
                        </m:rPr>
                        <a:rPr lang="en-GB" baseline="-25000" dirty="0"/>
                        <m:t>n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GB" b="1" dirty="0"/>
                        <m:t>x</m:t>
                      </m:r>
                      <m:r>
                        <m:rPr>
                          <m:nor/>
                        </m:rPr>
                        <a:rPr lang="en-GB" baseline="-25000" dirty="0"/>
                        <m:t>n</m:t>
                      </m:r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where </a:t>
                </a:r>
                <a:r>
                  <a:rPr lang="en-GB" b="1" dirty="0"/>
                  <a:t>W</a:t>
                </a:r>
                <a:r>
                  <a:rPr lang="en-GB" baseline="-25000" dirty="0"/>
                  <a:t> </a:t>
                </a:r>
                <a:r>
                  <a:rPr lang="en-GB" dirty="0"/>
                  <a:t>∈ </a:t>
                </a:r>
                <a:r>
                  <a:rPr lang="en-GB" dirty="0" err="1"/>
                  <a:t>R</a:t>
                </a:r>
                <a:r>
                  <a:rPr lang="en-GB" i="1" baseline="30000" dirty="0" err="1"/>
                  <a:t>DxM</a:t>
                </a:r>
                <a:r>
                  <a:rPr lang="en-GB" i="1" baseline="30000" dirty="0"/>
                  <a:t>  </a:t>
                </a:r>
                <a:r>
                  <a:rPr lang="en-GB" dirty="0"/>
                  <a:t>is a matrix with orthonormal columns. </a:t>
                </a:r>
              </a:p>
              <a:p>
                <a:pPr marL="457198" lvl="1" indent="0">
                  <a:buNone/>
                </a:pPr>
                <a:endParaRPr lang="en-GB" dirty="0"/>
              </a:p>
              <a:p>
                <a:pPr indent="-285750"/>
                <a:r>
                  <a:rPr lang="en-GB" sz="1800" b="1" dirty="0"/>
                  <a:t>Eigenfaces</a:t>
                </a:r>
                <a:endParaRPr lang="en-GB" b="1" dirty="0"/>
              </a:p>
              <a:p>
                <a:pPr lvl="1"/>
                <a:r>
                  <a:rPr lang="en-GB" dirty="0"/>
                  <a:t>The total 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(or the covariance matrix) is defined as</a:t>
                </a: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where </a:t>
                </a:r>
                <a:r>
                  <a:rPr lang="en-GB" b="1" dirty="0"/>
                  <a:t>m</a:t>
                </a:r>
                <a:r>
                  <a:rPr lang="en-GB" dirty="0"/>
                  <a:t> ∈ R</a:t>
                </a:r>
                <a:r>
                  <a:rPr lang="en-GB" i="1" baseline="30000" dirty="0"/>
                  <a:t>D</a:t>
                </a:r>
                <a:r>
                  <a:rPr lang="en-GB" dirty="0"/>
                  <a:t> is the mean of all samples.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2F9AD-8922-4416-858B-A762E8962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6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42ADE-D519-415C-95C4-42058020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D4E1-831F-4754-8148-36DF73AC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Recognition using class specific linear projection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58326-A77E-4231-9E6F-AB39275097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After applying the linear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, the scatter matrix of the feature vectors </a:t>
                </a:r>
                <a:r>
                  <a:rPr lang="en-GB" b="1" dirty="0" err="1"/>
                  <a:t>y</a:t>
                </a:r>
                <a:r>
                  <a:rPr lang="en-GB" baseline="-25000" dirty="0" err="1"/>
                  <a:t>n</a:t>
                </a:r>
                <a:r>
                  <a:rPr lang="en-GB" baseline="-25000" dirty="0"/>
                  <a:t> </a:t>
                </a:r>
                <a:r>
                  <a:rPr lang="en-GB" dirty="0"/>
                  <a:t>∈ R</a:t>
                </a:r>
                <a:r>
                  <a:rPr lang="en-GB" i="1" baseline="30000" dirty="0"/>
                  <a:t>M</a:t>
                </a:r>
                <a:r>
                  <a:rPr lang="en-GB" dirty="0"/>
                  <a:t> , n = 1,...,</a:t>
                </a:r>
                <a:r>
                  <a:rPr lang="en-GB" i="1" dirty="0"/>
                  <a:t>N</a:t>
                </a:r>
                <a:r>
                  <a:rPr lang="en-GB" dirty="0"/>
                  <a:t>,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b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In PCA, the projection </a:t>
                </a:r>
                <a:r>
                  <a:rPr lang="en-GB" b="1" dirty="0" err="1"/>
                  <a:t>W</a:t>
                </a:r>
                <a:r>
                  <a:rPr lang="en-GB" sz="1200" dirty="0" err="1"/>
                  <a:t>opt</a:t>
                </a:r>
                <a:r>
                  <a:rPr lang="en-GB" dirty="0"/>
                  <a:t> is chosen to maximize the determinant of the total scatter matrix of the projected samples, i.e.,</a:t>
                </a:r>
              </a:p>
              <a:p>
                <a:pPr lvl="1"/>
                <a:endParaRPr lang="en-GB" dirty="0"/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GB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dirty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GB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𝐖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GB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d>
                      <m:r>
                        <a:rPr lang="en-GB" b="1" i="1" dirty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GB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b="1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dirty="0"/>
                  <a:t> , i = 1,...,M</a:t>
                </a:r>
                <a:r>
                  <a:rPr lang="en-GB" i="1" dirty="0"/>
                  <a:t> </a:t>
                </a:r>
                <a:r>
                  <a:rPr lang="en-GB" dirty="0"/>
                  <a:t>is the set of D-dimensional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corresponding to the M largest eigenvalues.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A drawback of this approach is that both the between-class and within-class scatter are maximized,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=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58326-A77E-4231-9E6F-AB3927509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61C65-BC04-4724-B195-F2A296CB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4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6BFD-8E88-4DBC-9FD0-03065285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Recognition using class specific linear projection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2BEAB-C82D-44A8-8815-D2FDE0B2F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/>
                  <a:t>Fisherfaces</a:t>
                </a:r>
              </a:p>
              <a:p>
                <a:pPr lvl="1"/>
                <a:r>
                  <a:rPr lang="en-GB" dirty="0"/>
                  <a:t>Since the learning set is class-labelled, we use this information to build a more discriminative method for reducing the feature space dimensionality. </a:t>
                </a:r>
              </a:p>
              <a:p>
                <a:pPr lvl="1"/>
                <a:r>
                  <a:rPr lang="en-GB" dirty="0"/>
                  <a:t>Using class specific linear methods for dimensionality reduction and NN classifiers in the reduced feature space, we may get better recognition rates than with the Eigenface method.</a:t>
                </a:r>
              </a:p>
              <a:p>
                <a:pPr lvl="1"/>
                <a:r>
                  <a:rPr lang="en-GB" dirty="0"/>
                  <a:t>FLD is a class specific method that selects </a:t>
                </a:r>
                <a:r>
                  <a:rPr lang="en-GB" b="1" dirty="0"/>
                  <a:t>W</a:t>
                </a:r>
                <a:r>
                  <a:rPr lang="en-GB" dirty="0"/>
                  <a:t> in such a way that the ratio of the between-class scatter and the within-class scatter is maximized.</a:t>
                </a:r>
              </a:p>
              <a:p>
                <a:pPr lvl="1"/>
                <a:r>
                  <a:rPr lang="en-GB" dirty="0"/>
                  <a:t>Let the between-class scatter matrix be defined as</a:t>
                </a: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</m:d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b="0" dirty="0"/>
              </a:p>
              <a:p>
                <a:pPr marL="457198" lvl="1" indent="0">
                  <a:buNone/>
                </a:pPr>
                <a:r>
                  <a:rPr lang="en-GB" dirty="0"/>
                  <a:t>the within-class scatter matrix be defined as</a:t>
                </a: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>
                                              <a:latin typeface="Cambria Math" panose="02040503050406030204" pitchFamily="18" charset="0"/>
                                            </a:rPr>
                                            <m:t>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>
                                              <a:latin typeface="Cambria Math" panose="02040503050406030204" pitchFamily="18" charset="0"/>
                                            </a:rPr>
                                            <m:t>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the mean image of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the number of samples in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2BEAB-C82D-44A8-8815-D2FDE0B2F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462" r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E53C8-2063-4520-9A0A-952663B5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BE6D-981F-4F5E-B6C9-7D70C815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Fisherfaces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52323-79C5-4DA9-9750-DB3045E99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 is </a:t>
                </a:r>
                <a:r>
                  <a:rPr lang="en-GB" dirty="0" err="1"/>
                  <a:t>nonsingular</a:t>
                </a:r>
                <a:r>
                  <a:rPr lang="en-GB" dirty="0"/>
                  <a:t>, the optimal projection </a:t>
                </a:r>
                <a:r>
                  <a:rPr lang="en-GB" b="1" dirty="0" err="1"/>
                  <a:t>W</a:t>
                </a:r>
                <a:r>
                  <a:rPr lang="en-GB" sz="1200" dirty="0" err="1"/>
                  <a:t>opt</a:t>
                </a:r>
                <a:r>
                  <a:rPr lang="en-GB" dirty="0"/>
                  <a:t> is chosen as the matrix with orthonormal columns which maximizes the ratio of the determinant of the between-class scatter matrix to the determinant of the within-class scatter matrix of the projected samples, i.e.,</a:t>
                </a:r>
              </a:p>
              <a:p>
                <a:pPr lvl="1"/>
                <a:endParaRPr lang="en-GB" dirty="0"/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GB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dirty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GB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𝐖</m:t>
                          </m:r>
                        </m:sub>
                      </m:sSub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</m:d>
                        </m:den>
                      </m:f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dirty="0"/>
                  <a:t> is the set of generalized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 corresponding to the M largest eigenvalues: </a:t>
                </a:r>
              </a:p>
              <a:p>
                <a:pPr marL="45719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1">
                        <a:latin typeface="Cambria Math" panose="02040503050406030204" pitchFamily="18" charset="0"/>
                      </a:rPr>
                      <m:t>,    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52323-79C5-4DA9-9750-DB3045E99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1F768-3456-405B-A4F4-D670F8F3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3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434C-A7D0-45B3-9D11-A1F74C86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Procedures: </a:t>
            </a:r>
            <a:r>
              <a:rPr lang="en-GB" dirty="0" err="1"/>
              <a:t>Fisherfaces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E40F5-26E6-496E-AC1A-64D69E937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sz="1801" dirty="0"/>
                  <a:t>Collect training images </a:t>
                </a:r>
                <a:r>
                  <a:rPr lang="en-GB" sz="1801" b="1" dirty="0" err="1"/>
                  <a:t>x</a:t>
                </a:r>
                <a:r>
                  <a:rPr lang="en-GB" sz="1801" baseline="-25000" dirty="0" err="1"/>
                  <a:t>n</a:t>
                </a:r>
                <a:r>
                  <a:rPr lang="en-GB" sz="1801" dirty="0"/>
                  <a:t> of c classes (c=26, N=208, D=2576)</a:t>
                </a:r>
              </a:p>
              <a:p>
                <a:pPr lvl="1"/>
                <a:r>
                  <a:rPr lang="en-GB" sz="1801" dirty="0"/>
                  <a:t>Compute the class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1" dirty="0"/>
                  <a:t>, </a:t>
                </a:r>
                <a:r>
                  <a:rPr lang="en-GB" sz="1801" i="1" dirty="0" err="1"/>
                  <a:t>i</a:t>
                </a:r>
                <a:r>
                  <a:rPr lang="en-GB" sz="1801" i="1" dirty="0"/>
                  <a:t> </a:t>
                </a:r>
                <a:r>
                  <a:rPr lang="en-GB" sz="1801" dirty="0"/>
                  <a:t>= 1,…,c, and the global mean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E40F5-26E6-496E-AC1A-64D69E937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85372-37D5-48FB-AB5C-3E9FA029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69F87-67C3-4816-9C0F-4F470F4F3B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8095" r="9354" b="11173"/>
          <a:stretch/>
        </p:blipFill>
        <p:spPr>
          <a:xfrm>
            <a:off x="486545" y="2743200"/>
            <a:ext cx="3505905" cy="272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59E7C4-1424-4C14-A8DD-E2AFA48CB682}"/>
              </a:ext>
            </a:extLst>
          </p:cNvPr>
          <p:cNvSpPr txBox="1"/>
          <p:nvPr/>
        </p:nvSpPr>
        <p:spPr>
          <a:xfrm>
            <a:off x="474895" y="2456724"/>
            <a:ext cx="229717" cy="32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GB" sz="15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7B48C-1FE6-4A1E-9E19-7078F5AA90FD}"/>
              </a:ext>
            </a:extLst>
          </p:cNvPr>
          <p:cNvSpPr txBox="1"/>
          <p:nvPr/>
        </p:nvSpPr>
        <p:spPr>
          <a:xfrm>
            <a:off x="202020" y="2800565"/>
            <a:ext cx="208833" cy="32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GB" sz="15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E494FB-06E1-4E30-816B-F1DCB2523EB5}"/>
                  </a:ext>
                </a:extLst>
              </p:cNvPr>
              <p:cNvSpPr/>
              <p:nvPr/>
            </p:nvSpPr>
            <p:spPr>
              <a:xfrm>
                <a:off x="4032700" y="2749577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E494FB-06E1-4E30-816B-F1DCB2523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700" y="2749577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A26F3-B279-438C-BF59-6AA3FB4FFD5B}"/>
                  </a:ext>
                </a:extLst>
              </p:cNvPr>
              <p:cNvSpPr/>
              <p:nvPr/>
            </p:nvSpPr>
            <p:spPr>
              <a:xfrm>
                <a:off x="4027378" y="3294040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A26F3-B279-438C-BF59-6AA3FB4FF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378" y="3294040"/>
                <a:ext cx="4450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8CEEE2-0F1B-4FD7-808C-59CE0B33DDA8}"/>
                  </a:ext>
                </a:extLst>
              </p:cNvPr>
              <p:cNvSpPr/>
              <p:nvPr/>
            </p:nvSpPr>
            <p:spPr>
              <a:xfrm>
                <a:off x="4039952" y="3905267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8CEEE2-0F1B-4FD7-808C-59CE0B33D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952" y="3905267"/>
                <a:ext cx="4450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D13AB5-CA8D-43F3-A054-E78B4BA65F92}"/>
                  </a:ext>
                </a:extLst>
              </p:cNvPr>
              <p:cNvSpPr/>
              <p:nvPr/>
            </p:nvSpPr>
            <p:spPr>
              <a:xfrm>
                <a:off x="4045633" y="4475500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D13AB5-CA8D-43F3-A054-E78B4BA65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633" y="4475500"/>
                <a:ext cx="4450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5CA4E4-F4E5-461D-98D4-BAAB02BD55FB}"/>
                  </a:ext>
                </a:extLst>
              </p:cNvPr>
              <p:cNvSpPr/>
              <p:nvPr/>
            </p:nvSpPr>
            <p:spPr>
              <a:xfrm>
                <a:off x="4053507" y="5063680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5CA4E4-F4E5-461D-98D4-BAAB02BD5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07" y="5063680"/>
                <a:ext cx="4450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84801C5-8CF5-41F7-B994-2ADB278EF3B2}"/>
              </a:ext>
            </a:extLst>
          </p:cNvPr>
          <p:cNvSpPr txBox="1"/>
          <p:nvPr/>
        </p:nvSpPr>
        <p:spPr>
          <a:xfrm>
            <a:off x="4135607" y="5391481"/>
            <a:ext cx="2371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6909CF-56C9-49DD-9A6B-0DE4B0FA88E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3" t="6185" r="42856" b="9995"/>
          <a:stretch/>
        </p:blipFill>
        <p:spPr>
          <a:xfrm>
            <a:off x="4753745" y="2408243"/>
            <a:ext cx="533400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55FE58-0036-4FAD-9D70-7B971B80BF7B}"/>
                  </a:ext>
                </a:extLst>
              </p:cNvPr>
              <p:cNvSpPr/>
              <p:nvPr/>
            </p:nvSpPr>
            <p:spPr>
              <a:xfrm>
                <a:off x="5176010" y="2558534"/>
                <a:ext cx="547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55FE58-0036-4FAD-9D70-7B971B80B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010" y="2558534"/>
                <a:ext cx="5479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4D0E09-36FC-4E2C-9043-2E8C15503234}"/>
                  </a:ext>
                </a:extLst>
              </p:cNvPr>
              <p:cNvSpPr/>
              <p:nvPr/>
            </p:nvSpPr>
            <p:spPr>
              <a:xfrm>
                <a:off x="5173348" y="3225058"/>
                <a:ext cx="553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4D0E09-36FC-4E2C-9043-2E8C15503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348" y="3225058"/>
                <a:ext cx="5532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3BE4EFE-D862-43E2-9811-6635B17073DE}"/>
                  </a:ext>
                </a:extLst>
              </p:cNvPr>
              <p:cNvSpPr/>
              <p:nvPr/>
            </p:nvSpPr>
            <p:spPr>
              <a:xfrm>
                <a:off x="5173348" y="3937413"/>
                <a:ext cx="55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3BE4EFE-D862-43E2-9811-6635B1707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348" y="3937413"/>
                <a:ext cx="5532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3ECEE9-E00A-4356-A8CE-A17F49B0439D}"/>
                  </a:ext>
                </a:extLst>
              </p:cNvPr>
              <p:cNvSpPr/>
              <p:nvPr/>
            </p:nvSpPr>
            <p:spPr>
              <a:xfrm>
                <a:off x="5170689" y="4597043"/>
                <a:ext cx="55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3ECEE9-E00A-4356-A8CE-A17F49B0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689" y="4597043"/>
                <a:ext cx="5532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B0D007-9F07-465C-9274-A7E263449B37}"/>
                  </a:ext>
                </a:extLst>
              </p:cNvPr>
              <p:cNvSpPr/>
              <p:nvPr/>
            </p:nvSpPr>
            <p:spPr>
              <a:xfrm>
                <a:off x="5173348" y="5267182"/>
                <a:ext cx="556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B0D007-9F07-465C-9274-A7E263449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348" y="5267182"/>
                <a:ext cx="55649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938DBF3B-E4EF-4A99-9A45-68A4977FE5FB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2" t="8095" r="22857" b="11906"/>
          <a:stretch/>
        </p:blipFill>
        <p:spPr>
          <a:xfrm>
            <a:off x="6138043" y="3585498"/>
            <a:ext cx="825502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ED872B-33B3-4987-8C56-2E14126559EA}"/>
                  </a:ext>
                </a:extLst>
              </p:cNvPr>
              <p:cNvSpPr/>
              <p:nvPr/>
            </p:nvSpPr>
            <p:spPr>
              <a:xfrm>
                <a:off x="6926867" y="3896132"/>
                <a:ext cx="4459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ED872B-33B3-4987-8C56-2E1412655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67" y="3896132"/>
                <a:ext cx="44595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A91BEC-DD73-4D3E-B6E8-E435D28426D6}"/>
              </a:ext>
            </a:extLst>
          </p:cNvPr>
          <p:cNvCxnSpPr>
            <a:stCxn id="8" idx="3"/>
          </p:cNvCxnSpPr>
          <p:nvPr/>
        </p:nvCxnSpPr>
        <p:spPr>
          <a:xfrm flipV="1">
            <a:off x="4472436" y="2743200"/>
            <a:ext cx="357509" cy="191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42E79C-976B-4256-BBFE-635E2FDFE53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472436" y="3409724"/>
            <a:ext cx="342900" cy="68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BEF116-35EF-4ACE-8F0C-E499735C867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485010" y="4084643"/>
            <a:ext cx="268735" cy="5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5CEFF3-3331-4988-A129-E523A8F3577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498565" y="5248346"/>
            <a:ext cx="282709" cy="260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500BD4-00B1-4C74-91C0-B7185C88C99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90691" y="4660166"/>
            <a:ext cx="290583" cy="13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2A36-1167-467B-9E50-AFFCABED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2620-667E-469F-954E-567AD125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990600"/>
            <a:ext cx="8686800" cy="5502281"/>
          </a:xfrm>
        </p:spPr>
        <p:txBody>
          <a:bodyPr>
            <a:normAutofit fontScale="92500" lnSpcReduction="20000"/>
          </a:bodyPr>
          <a:lstStyle/>
          <a:p>
            <a:r>
              <a:rPr lang="en-GB" sz="1600" dirty="0"/>
              <a:t>ICML 2018</a:t>
            </a:r>
          </a:p>
          <a:p>
            <a:r>
              <a:rPr lang="en-GB" sz="1200" b="1" i="1" dirty="0"/>
              <a:t>Max-</a:t>
            </a:r>
            <a:r>
              <a:rPr lang="en-GB" sz="1200" b="1" i="1" dirty="0" err="1"/>
              <a:t>Mahalanobis</a:t>
            </a:r>
            <a:r>
              <a:rPr lang="en-GB" sz="1200" b="1" i="1" dirty="0"/>
              <a:t> Linear Discriminant Analysis Networks, </a:t>
            </a:r>
            <a:r>
              <a:rPr lang="en-GB" sz="1200" dirty="0" err="1"/>
              <a:t>Tianyu</a:t>
            </a:r>
            <a:r>
              <a:rPr lang="en-GB" sz="1200" dirty="0"/>
              <a:t> Pang · Chao Du · Jun Zhu</a:t>
            </a:r>
          </a:p>
          <a:p>
            <a:r>
              <a:rPr lang="en-GB" sz="1200" b="1" i="1" dirty="0"/>
              <a:t>Discovering Interpretable Representations for Both Deep Generative and Discriminative Models, </a:t>
            </a:r>
            <a:r>
              <a:rPr lang="en-GB" sz="1200" dirty="0" err="1"/>
              <a:t>Tameem</a:t>
            </a:r>
            <a:r>
              <a:rPr lang="en-GB" sz="1200" dirty="0"/>
              <a:t> Adel · </a:t>
            </a:r>
            <a:r>
              <a:rPr lang="en-GB" sz="1200" dirty="0" err="1"/>
              <a:t>Zoubin</a:t>
            </a:r>
            <a:r>
              <a:rPr lang="en-GB" sz="1200" dirty="0"/>
              <a:t> </a:t>
            </a:r>
            <a:r>
              <a:rPr lang="en-GB" sz="1200" dirty="0" err="1"/>
              <a:t>Ghahramani</a:t>
            </a:r>
            <a:r>
              <a:rPr lang="en-GB" sz="1200" dirty="0"/>
              <a:t> · Adrian Weller</a:t>
            </a:r>
          </a:p>
          <a:p>
            <a:r>
              <a:rPr lang="en-GB" sz="1200" b="1" i="1" dirty="0"/>
              <a:t>Mixed batches and symmetric discriminators for GAN training, </a:t>
            </a:r>
            <a:r>
              <a:rPr lang="en-GB" sz="1200" dirty="0"/>
              <a:t>Thomas LUCAS · </a:t>
            </a:r>
            <a:r>
              <a:rPr lang="en-GB" sz="1200" dirty="0" err="1"/>
              <a:t>Corentin</a:t>
            </a:r>
            <a:r>
              <a:rPr lang="en-GB" sz="1200" dirty="0"/>
              <a:t> </a:t>
            </a:r>
            <a:r>
              <a:rPr lang="en-GB" sz="1200" dirty="0" err="1"/>
              <a:t>Tallec</a:t>
            </a:r>
            <a:r>
              <a:rPr lang="en-GB" sz="1200" dirty="0"/>
              <a:t> · Yann </a:t>
            </a:r>
            <a:r>
              <a:rPr lang="en-GB" sz="1200" dirty="0" err="1"/>
              <a:t>Ollivier</a:t>
            </a:r>
            <a:r>
              <a:rPr lang="en-GB" sz="1200" dirty="0"/>
              <a:t> · Jakob Verbeek</a:t>
            </a:r>
          </a:p>
          <a:p>
            <a:r>
              <a:rPr lang="en-GB" sz="1200" b="1" i="1" dirty="0"/>
              <a:t>Batch Bayesian Optimization via Multi-objective Acquisition Ensemble for Automated Analog Circuit Design, </a:t>
            </a:r>
            <a:r>
              <a:rPr lang="en-GB" sz="1200" dirty="0" err="1"/>
              <a:t>Wenlong</a:t>
            </a:r>
            <a:r>
              <a:rPr lang="en-GB" sz="1200" dirty="0"/>
              <a:t> </a:t>
            </a:r>
            <a:r>
              <a:rPr lang="en-GB" sz="1200" dirty="0" err="1"/>
              <a:t>Lyu</a:t>
            </a:r>
            <a:r>
              <a:rPr lang="en-GB" sz="1200" dirty="0"/>
              <a:t> · Fan Yang · </a:t>
            </a:r>
            <a:r>
              <a:rPr lang="en-GB" sz="1200" dirty="0" err="1"/>
              <a:t>Changhao</a:t>
            </a:r>
            <a:r>
              <a:rPr lang="en-GB" sz="1200" dirty="0"/>
              <a:t> Yan · Dian Zhou · Xuan Zeng</a:t>
            </a:r>
          </a:p>
          <a:p>
            <a:r>
              <a:rPr lang="en-GB" sz="1200" b="1" i="1" dirty="0"/>
              <a:t>High-Quality Prediction Intervals for Deep Learning: A Distribution-Free, Ensembled Approach, </a:t>
            </a:r>
            <a:r>
              <a:rPr lang="en-GB" sz="1200" dirty="0"/>
              <a:t>Tim Pearce · Alexandra </a:t>
            </a:r>
            <a:r>
              <a:rPr lang="en-GB" sz="1200" dirty="0" err="1"/>
              <a:t>Brintrup</a:t>
            </a:r>
            <a:r>
              <a:rPr lang="en-GB" sz="1200" dirty="0"/>
              <a:t> · Mohamed </a:t>
            </a:r>
            <a:r>
              <a:rPr lang="en-GB" sz="1200" dirty="0" err="1"/>
              <a:t>Zaki</a:t>
            </a:r>
            <a:r>
              <a:rPr lang="en-GB" sz="1200" dirty="0"/>
              <a:t> · Andy Neely</a:t>
            </a:r>
          </a:p>
          <a:p>
            <a:r>
              <a:rPr lang="en-GB" sz="1200" b="1" i="1" dirty="0"/>
              <a:t>Generalized Robust Bayesian Committee Machine for Large-scale Gaussian Process Regression, </a:t>
            </a:r>
            <a:r>
              <a:rPr lang="en-GB" sz="1200" dirty="0" err="1"/>
              <a:t>Haitao</a:t>
            </a:r>
            <a:r>
              <a:rPr lang="en-GB" sz="1200" dirty="0"/>
              <a:t> Liu · </a:t>
            </a:r>
            <a:r>
              <a:rPr lang="en-GB" sz="1200" dirty="0" err="1"/>
              <a:t>Jianfei</a:t>
            </a:r>
            <a:r>
              <a:rPr lang="en-GB" sz="1200" dirty="0"/>
              <a:t> Cai · Yi Wang · Yew Soon ONG</a:t>
            </a:r>
          </a:p>
          <a:p>
            <a:endParaRPr lang="en-GB" sz="1600" dirty="0"/>
          </a:p>
          <a:p>
            <a:r>
              <a:rPr lang="en-GB" sz="1600" dirty="0"/>
              <a:t>NIPS 2018</a:t>
            </a:r>
          </a:p>
          <a:p>
            <a:r>
              <a:rPr lang="en-GB" sz="1200" b="1" i="1" dirty="0"/>
              <a:t>Discrimination-aware Channel Pruning for Deep Neural Networks, </a:t>
            </a:r>
            <a:r>
              <a:rPr lang="en-GB" sz="1200" dirty="0" err="1"/>
              <a:t>Zhuangwei</a:t>
            </a:r>
            <a:r>
              <a:rPr lang="en-GB" sz="1200" dirty="0"/>
              <a:t> Zhuang · </a:t>
            </a:r>
            <a:r>
              <a:rPr lang="en-GB" sz="1200" dirty="0" err="1"/>
              <a:t>Mingkui</a:t>
            </a:r>
            <a:r>
              <a:rPr lang="en-GB" sz="1200" dirty="0"/>
              <a:t> Tan · </a:t>
            </a:r>
            <a:r>
              <a:rPr lang="en-GB" sz="1200" dirty="0" err="1"/>
              <a:t>Bohan</a:t>
            </a:r>
            <a:r>
              <a:rPr lang="en-GB" sz="1200" dirty="0"/>
              <a:t> Zhuang · Jing Liu · Yong Guo · </a:t>
            </a:r>
            <a:r>
              <a:rPr lang="en-GB" sz="1200" dirty="0" err="1"/>
              <a:t>Qingyao</a:t>
            </a:r>
            <a:r>
              <a:rPr lang="en-GB" sz="1200" dirty="0"/>
              <a:t> Wu · </a:t>
            </a:r>
            <a:r>
              <a:rPr lang="en-GB" sz="1200" dirty="0" err="1"/>
              <a:t>Junzhou</a:t>
            </a:r>
            <a:r>
              <a:rPr lang="en-GB" sz="1200" dirty="0"/>
              <a:t> Huang · </a:t>
            </a:r>
            <a:r>
              <a:rPr lang="en-GB" sz="1200" dirty="0" err="1"/>
              <a:t>Jinhui</a:t>
            </a:r>
            <a:r>
              <a:rPr lang="en-GB" sz="1200" dirty="0"/>
              <a:t> Zhu</a:t>
            </a:r>
          </a:p>
          <a:p>
            <a:r>
              <a:rPr lang="en-GB" sz="1200" b="1" i="1" dirty="0"/>
              <a:t>Hunting for Discriminatory Proxies in Linear Regression Models, </a:t>
            </a:r>
            <a:r>
              <a:rPr lang="en-GB" sz="1200" dirty="0"/>
              <a:t>Samuel </a:t>
            </a:r>
            <a:r>
              <a:rPr lang="en-GB" sz="1200" dirty="0" err="1"/>
              <a:t>Yeom</a:t>
            </a:r>
            <a:r>
              <a:rPr lang="en-GB" sz="1200" dirty="0"/>
              <a:t> · Anupam </a:t>
            </a:r>
            <a:r>
              <a:rPr lang="en-GB" sz="1200" dirty="0" err="1"/>
              <a:t>Datta</a:t>
            </a:r>
            <a:r>
              <a:rPr lang="en-GB" sz="1200" dirty="0"/>
              <a:t> · Matt </a:t>
            </a:r>
            <a:r>
              <a:rPr lang="en-GB" sz="1200" dirty="0" err="1"/>
              <a:t>Fredrikson</a:t>
            </a:r>
            <a:endParaRPr lang="en-GB" sz="1200" dirty="0"/>
          </a:p>
          <a:p>
            <a:r>
              <a:rPr lang="en-GB" sz="1200" b="1" i="1" dirty="0"/>
              <a:t>Virtual Class Enhanced Discriminative Embedding Learning, </a:t>
            </a:r>
            <a:r>
              <a:rPr lang="en-GB" sz="1200" dirty="0" err="1"/>
              <a:t>Binghui</a:t>
            </a:r>
            <a:r>
              <a:rPr lang="en-GB" sz="1200" dirty="0"/>
              <a:t> Chen · </a:t>
            </a:r>
            <a:r>
              <a:rPr lang="en-GB" sz="1200" dirty="0" err="1"/>
              <a:t>Weihong</a:t>
            </a:r>
            <a:r>
              <a:rPr lang="en-GB" sz="1200" dirty="0"/>
              <a:t> Deng · Haifeng Shen</a:t>
            </a:r>
          </a:p>
          <a:p>
            <a:r>
              <a:rPr lang="en-GB" sz="1200" b="1" i="1" dirty="0"/>
              <a:t>Power-law efficient neural codes provide general link between perceptual bias and discriminability, </a:t>
            </a:r>
            <a:r>
              <a:rPr lang="en-GB" sz="1200" dirty="0"/>
              <a:t>Michael </a:t>
            </a:r>
            <a:r>
              <a:rPr lang="en-GB" sz="1200" dirty="0" err="1"/>
              <a:t>Morais</a:t>
            </a:r>
            <a:r>
              <a:rPr lang="en-GB" sz="1200" dirty="0"/>
              <a:t> · Jonathan W Pillow</a:t>
            </a:r>
          </a:p>
          <a:p>
            <a:r>
              <a:rPr lang="en-GB" sz="1200" b="1" i="1" dirty="0"/>
              <a:t>Unsupervised Text Style Transfer using Language Models as Discriminators, </a:t>
            </a:r>
            <a:r>
              <a:rPr lang="en-GB" sz="1200" dirty="0" err="1"/>
              <a:t>Zichao</a:t>
            </a:r>
            <a:r>
              <a:rPr lang="en-GB" sz="1200" dirty="0"/>
              <a:t> Yang · </a:t>
            </a:r>
            <a:r>
              <a:rPr lang="en-GB" sz="1200" dirty="0" err="1"/>
              <a:t>Zhiting</a:t>
            </a:r>
            <a:r>
              <a:rPr lang="en-GB" sz="1200" dirty="0"/>
              <a:t> Hu · Chris Dyer · Eric Xing · Taylor Berg-Kirkpatrick</a:t>
            </a:r>
          </a:p>
          <a:p>
            <a:r>
              <a:rPr lang="en-GB" sz="1200" b="1" i="1" dirty="0"/>
              <a:t>Why Is My Classifier Discriminatory?, </a:t>
            </a:r>
            <a:r>
              <a:rPr lang="en-GB" sz="1200" dirty="0"/>
              <a:t>Irene Chen · Fredrik Johansson · David Sontag</a:t>
            </a:r>
          </a:p>
          <a:p>
            <a:r>
              <a:rPr lang="en-GB" sz="1200" b="1" i="1" dirty="0"/>
              <a:t>Learning from discriminative feature feedback, </a:t>
            </a:r>
            <a:r>
              <a:rPr lang="en-GB" sz="1200" dirty="0"/>
              <a:t>Sanjoy Dasgupta · Sivan Sabato · Nicholas Roberts · </a:t>
            </a:r>
            <a:r>
              <a:rPr lang="en-GB" sz="1200" dirty="0" err="1"/>
              <a:t>Akansha</a:t>
            </a:r>
            <a:r>
              <a:rPr lang="en-GB" sz="1200" dirty="0"/>
              <a:t> </a:t>
            </a:r>
            <a:r>
              <a:rPr lang="en-GB" sz="1200" dirty="0" err="1"/>
              <a:t>Dey</a:t>
            </a:r>
            <a:endParaRPr lang="en-GB" sz="1200" dirty="0"/>
          </a:p>
          <a:p>
            <a:r>
              <a:rPr lang="en-GB" sz="1200" b="1" i="1" dirty="0"/>
              <a:t>On preserving non-discrimination when combining expert advice, </a:t>
            </a:r>
            <a:r>
              <a:rPr lang="en-GB" sz="1200" dirty="0" err="1"/>
              <a:t>Avrim</a:t>
            </a:r>
            <a:r>
              <a:rPr lang="en-GB" sz="1200" dirty="0"/>
              <a:t> Blum · </a:t>
            </a:r>
            <a:r>
              <a:rPr lang="en-GB" sz="1200" dirty="0" err="1"/>
              <a:t>Suriya</a:t>
            </a:r>
            <a:r>
              <a:rPr lang="en-GB" sz="1200" dirty="0"/>
              <a:t> </a:t>
            </a:r>
            <a:r>
              <a:rPr lang="en-GB" sz="1200" dirty="0" err="1"/>
              <a:t>Gunasekar</a:t>
            </a:r>
            <a:r>
              <a:rPr lang="en-GB" sz="1200" dirty="0"/>
              <a:t> · </a:t>
            </a:r>
            <a:r>
              <a:rPr lang="en-GB" sz="1200" dirty="0" err="1"/>
              <a:t>Thodoris</a:t>
            </a:r>
            <a:r>
              <a:rPr lang="en-GB" sz="1200" dirty="0"/>
              <a:t> </a:t>
            </a:r>
            <a:r>
              <a:rPr lang="en-GB" sz="1200" dirty="0" err="1"/>
              <a:t>Lykouris</a:t>
            </a:r>
            <a:r>
              <a:rPr lang="en-GB" sz="1200" dirty="0"/>
              <a:t> · </a:t>
            </a:r>
            <a:r>
              <a:rPr lang="en-GB" sz="1200" dirty="0" err="1"/>
              <a:t>Nati</a:t>
            </a:r>
            <a:r>
              <a:rPr lang="en-GB" sz="1200" dirty="0"/>
              <a:t> </a:t>
            </a:r>
            <a:r>
              <a:rPr lang="en-GB" sz="1200" dirty="0" err="1"/>
              <a:t>Srebro</a:t>
            </a:r>
            <a:endParaRPr lang="en-GB" sz="1200" dirty="0"/>
          </a:p>
          <a:p>
            <a:r>
              <a:rPr lang="en-GB" sz="1200" b="1" i="1" dirty="0"/>
              <a:t>Sample-Efficient Reinforcement Learning with Stochastic Ensemble Value Expansion</a:t>
            </a:r>
          </a:p>
          <a:p>
            <a:r>
              <a:rPr lang="en-GB" sz="1200" dirty="0"/>
              <a:t>Jacob Buckman · </a:t>
            </a:r>
            <a:r>
              <a:rPr lang="en-GB" sz="1200" dirty="0" err="1"/>
              <a:t>Danijar</a:t>
            </a:r>
            <a:r>
              <a:rPr lang="en-GB" sz="1200" dirty="0"/>
              <a:t> Hafner · George Tucker · Eugene </a:t>
            </a:r>
            <a:r>
              <a:rPr lang="en-GB" sz="1200" dirty="0" err="1"/>
              <a:t>Brevdo</a:t>
            </a:r>
            <a:r>
              <a:rPr lang="en-GB" sz="1200" dirty="0"/>
              <a:t> · </a:t>
            </a:r>
            <a:r>
              <a:rPr lang="en-GB" sz="1200" dirty="0" err="1"/>
              <a:t>Honglak</a:t>
            </a:r>
            <a:r>
              <a:rPr lang="en-GB" sz="1200" dirty="0"/>
              <a:t> Lee</a:t>
            </a:r>
          </a:p>
          <a:p>
            <a:r>
              <a:rPr lang="en-GB" sz="1200" b="1" i="1" dirty="0"/>
              <a:t>Diverse Ensemble Evolution: Curriculum based Data-Model Marriage</a:t>
            </a:r>
          </a:p>
          <a:p>
            <a:r>
              <a:rPr lang="en-GB" sz="1200" dirty="0" err="1"/>
              <a:t>Tianyi</a:t>
            </a:r>
            <a:r>
              <a:rPr lang="en-GB" sz="1200" dirty="0"/>
              <a:t> Zhou · </a:t>
            </a:r>
            <a:r>
              <a:rPr lang="en-GB" sz="1200" dirty="0" err="1"/>
              <a:t>Shengjie</a:t>
            </a:r>
            <a:r>
              <a:rPr lang="en-GB" sz="1200" dirty="0"/>
              <a:t> Wang · Jeff </a:t>
            </a:r>
            <a:r>
              <a:rPr lang="en-GB" sz="1200" dirty="0" err="1"/>
              <a:t>Bilmes</a:t>
            </a:r>
            <a:endParaRPr lang="en-GB" sz="1200" dirty="0"/>
          </a:p>
          <a:p>
            <a:r>
              <a:rPr lang="en-GB" sz="1200" b="1" i="1" dirty="0"/>
              <a:t>Knowledge Distillation by On-the-Fly Native Ensemble</a:t>
            </a:r>
          </a:p>
          <a:p>
            <a:r>
              <a:rPr lang="en-GB" sz="1200" dirty="0" err="1"/>
              <a:t>xu</a:t>
            </a:r>
            <a:r>
              <a:rPr lang="en-GB" sz="1200" dirty="0"/>
              <a:t> </a:t>
            </a:r>
            <a:r>
              <a:rPr lang="en-GB" sz="1200" dirty="0" err="1"/>
              <a:t>lan</a:t>
            </a:r>
            <a:r>
              <a:rPr lang="en-GB" sz="1200" dirty="0"/>
              <a:t> · </a:t>
            </a:r>
            <a:r>
              <a:rPr lang="en-GB" sz="1200" dirty="0" err="1"/>
              <a:t>Xiatian</a:t>
            </a:r>
            <a:r>
              <a:rPr lang="en-GB" sz="1200" dirty="0"/>
              <a:t> Zhu · </a:t>
            </a:r>
            <a:r>
              <a:rPr lang="en-GB" sz="1200" dirty="0" err="1"/>
              <a:t>Shaogang</a:t>
            </a:r>
            <a:r>
              <a:rPr lang="en-GB" sz="1200" dirty="0"/>
              <a:t> Gong</a:t>
            </a:r>
          </a:p>
          <a:p>
            <a:r>
              <a:rPr lang="en-GB" sz="1200" b="1" i="1" dirty="0"/>
              <a:t>Using Large Ensembles of Control Variates for Variational Inference</a:t>
            </a:r>
          </a:p>
          <a:p>
            <a:r>
              <a:rPr lang="en-GB" sz="1200" dirty="0"/>
              <a:t>Tomas </a:t>
            </a:r>
            <a:r>
              <a:rPr lang="en-GB" sz="1200" dirty="0" err="1"/>
              <a:t>Geffner</a:t>
            </a:r>
            <a:r>
              <a:rPr lang="en-GB" sz="1200" dirty="0"/>
              <a:t> · Justin </a:t>
            </a:r>
            <a:r>
              <a:rPr lang="en-GB" sz="1200" dirty="0" err="1"/>
              <a:t>Domke</a:t>
            </a: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108A2-9CC7-44C7-8A01-FCCEC942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16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434C-A7D0-45B3-9D11-A1F74C86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Procedures: </a:t>
            </a:r>
            <a:r>
              <a:rPr lang="en-GB" dirty="0" err="1"/>
              <a:t>Fisherfaces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E40F5-26E6-496E-AC1A-64D69E937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sz="1801" dirty="0"/>
                  <a:t>Compute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, where r</a:t>
                </a:r>
                <a:r>
                  <a:rPr lang="fr-FR" dirty="0" err="1"/>
                  <a:t>ank</a:t>
                </a:r>
                <a:r>
                  <a:rPr lang="fr-F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) = c -1.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E40F5-26E6-496E-AC1A-64D69E937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85372-37D5-48FB-AB5C-3E9FA029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69F87-67C3-4816-9C0F-4F470F4F3B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8095" r="9354" b="11173"/>
          <a:stretch/>
        </p:blipFill>
        <p:spPr>
          <a:xfrm>
            <a:off x="475912" y="2718238"/>
            <a:ext cx="3505905" cy="272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59E7C4-1424-4C14-A8DD-E2AFA48CB682}"/>
              </a:ext>
            </a:extLst>
          </p:cNvPr>
          <p:cNvSpPr txBox="1"/>
          <p:nvPr/>
        </p:nvSpPr>
        <p:spPr>
          <a:xfrm>
            <a:off x="464262" y="2431762"/>
            <a:ext cx="229717" cy="32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GB" sz="15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7B48C-1FE6-4A1E-9E19-7078F5AA90FD}"/>
              </a:ext>
            </a:extLst>
          </p:cNvPr>
          <p:cNvSpPr txBox="1"/>
          <p:nvPr/>
        </p:nvSpPr>
        <p:spPr>
          <a:xfrm>
            <a:off x="191387" y="2775603"/>
            <a:ext cx="208833" cy="32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GB" sz="15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E494FB-06E1-4E30-816B-F1DCB2523EB5}"/>
                  </a:ext>
                </a:extLst>
              </p:cNvPr>
              <p:cNvSpPr/>
              <p:nvPr/>
            </p:nvSpPr>
            <p:spPr>
              <a:xfrm>
                <a:off x="4022067" y="2724615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E494FB-06E1-4E30-816B-F1DCB2523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067" y="2724615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A26F3-B279-438C-BF59-6AA3FB4FFD5B}"/>
                  </a:ext>
                </a:extLst>
              </p:cNvPr>
              <p:cNvSpPr/>
              <p:nvPr/>
            </p:nvSpPr>
            <p:spPr>
              <a:xfrm>
                <a:off x="4016745" y="3269078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A26F3-B279-438C-BF59-6AA3FB4FF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745" y="3269078"/>
                <a:ext cx="4450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8CEEE2-0F1B-4FD7-808C-59CE0B33DDA8}"/>
                  </a:ext>
                </a:extLst>
              </p:cNvPr>
              <p:cNvSpPr/>
              <p:nvPr/>
            </p:nvSpPr>
            <p:spPr>
              <a:xfrm>
                <a:off x="4029319" y="3880305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8CEEE2-0F1B-4FD7-808C-59CE0B33D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19" y="3880305"/>
                <a:ext cx="4450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D13AB5-CA8D-43F3-A054-E78B4BA65F92}"/>
                  </a:ext>
                </a:extLst>
              </p:cNvPr>
              <p:cNvSpPr/>
              <p:nvPr/>
            </p:nvSpPr>
            <p:spPr>
              <a:xfrm>
                <a:off x="4035000" y="4450538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D13AB5-CA8D-43F3-A054-E78B4BA65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000" y="4450538"/>
                <a:ext cx="4450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5CA4E4-F4E5-461D-98D4-BAAB02BD55FB}"/>
                  </a:ext>
                </a:extLst>
              </p:cNvPr>
              <p:cNvSpPr/>
              <p:nvPr/>
            </p:nvSpPr>
            <p:spPr>
              <a:xfrm>
                <a:off x="4042874" y="5038718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5CA4E4-F4E5-461D-98D4-BAAB02BD5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74" y="5038718"/>
                <a:ext cx="4450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84801C5-8CF5-41F7-B994-2ADB278EF3B2}"/>
              </a:ext>
            </a:extLst>
          </p:cNvPr>
          <p:cNvSpPr txBox="1"/>
          <p:nvPr/>
        </p:nvSpPr>
        <p:spPr>
          <a:xfrm>
            <a:off x="4124974" y="5366519"/>
            <a:ext cx="2371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6909CF-56C9-49DD-9A6B-0DE4B0FA88E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3" t="6185" r="42856" b="9995"/>
          <a:stretch/>
        </p:blipFill>
        <p:spPr>
          <a:xfrm>
            <a:off x="4743112" y="2383281"/>
            <a:ext cx="533400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55FE58-0036-4FAD-9D70-7B971B80BF7B}"/>
                  </a:ext>
                </a:extLst>
              </p:cNvPr>
              <p:cNvSpPr/>
              <p:nvPr/>
            </p:nvSpPr>
            <p:spPr>
              <a:xfrm>
                <a:off x="5165377" y="2533572"/>
                <a:ext cx="547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55FE58-0036-4FAD-9D70-7B971B80B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377" y="2533572"/>
                <a:ext cx="5479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4D0E09-36FC-4E2C-9043-2E8C15503234}"/>
                  </a:ext>
                </a:extLst>
              </p:cNvPr>
              <p:cNvSpPr/>
              <p:nvPr/>
            </p:nvSpPr>
            <p:spPr>
              <a:xfrm>
                <a:off x="5162715" y="3200096"/>
                <a:ext cx="553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4D0E09-36FC-4E2C-9043-2E8C15503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15" y="3200096"/>
                <a:ext cx="5532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3BE4EFE-D862-43E2-9811-6635B17073DE}"/>
                  </a:ext>
                </a:extLst>
              </p:cNvPr>
              <p:cNvSpPr/>
              <p:nvPr/>
            </p:nvSpPr>
            <p:spPr>
              <a:xfrm>
                <a:off x="5162715" y="3912451"/>
                <a:ext cx="55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3BE4EFE-D862-43E2-9811-6635B1707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15" y="3912451"/>
                <a:ext cx="5532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3ECEE9-E00A-4356-A8CE-A17F49B0439D}"/>
                  </a:ext>
                </a:extLst>
              </p:cNvPr>
              <p:cNvSpPr/>
              <p:nvPr/>
            </p:nvSpPr>
            <p:spPr>
              <a:xfrm>
                <a:off x="5160056" y="4572081"/>
                <a:ext cx="55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3ECEE9-E00A-4356-A8CE-A17F49B0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056" y="4572081"/>
                <a:ext cx="5532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B0D007-9F07-465C-9274-A7E263449B37}"/>
                  </a:ext>
                </a:extLst>
              </p:cNvPr>
              <p:cNvSpPr/>
              <p:nvPr/>
            </p:nvSpPr>
            <p:spPr>
              <a:xfrm>
                <a:off x="5162715" y="5242220"/>
                <a:ext cx="556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B0D007-9F07-465C-9274-A7E263449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15" y="5242220"/>
                <a:ext cx="55649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938DBF3B-E4EF-4A99-9A45-68A4977FE5FB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2" t="8095" r="22857" b="11906"/>
          <a:stretch/>
        </p:blipFill>
        <p:spPr>
          <a:xfrm>
            <a:off x="6127410" y="3560536"/>
            <a:ext cx="825502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ED872B-33B3-4987-8C56-2E14126559EA}"/>
                  </a:ext>
                </a:extLst>
              </p:cNvPr>
              <p:cNvSpPr/>
              <p:nvPr/>
            </p:nvSpPr>
            <p:spPr>
              <a:xfrm>
                <a:off x="6916234" y="3871170"/>
                <a:ext cx="4459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ED872B-33B3-4987-8C56-2E1412655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234" y="3871170"/>
                <a:ext cx="44595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A91BEC-DD73-4D3E-B6E8-E435D28426D6}"/>
              </a:ext>
            </a:extLst>
          </p:cNvPr>
          <p:cNvCxnSpPr>
            <a:stCxn id="8" idx="3"/>
          </p:cNvCxnSpPr>
          <p:nvPr/>
        </p:nvCxnSpPr>
        <p:spPr>
          <a:xfrm flipV="1">
            <a:off x="4461803" y="2718238"/>
            <a:ext cx="357509" cy="19104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BEF116-35EF-4ACE-8F0C-E499735C867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474377" y="4059681"/>
            <a:ext cx="268735" cy="52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5CEFF3-3331-4988-A129-E523A8F3577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487932" y="5223384"/>
            <a:ext cx="282709" cy="2608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500BD4-00B1-4C74-91C0-B7185C88C99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80058" y="4635204"/>
            <a:ext cx="290583" cy="1327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12AF2A-630F-40B0-98D5-044947B7BE6D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5713348" y="2718238"/>
            <a:ext cx="414062" cy="1337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1715C8-97D5-4889-8645-0E41F9C843C5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5716008" y="3384762"/>
            <a:ext cx="411402" cy="6710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1281AD-92BF-4180-B0D1-A59B2624ED35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5716007" y="4055836"/>
            <a:ext cx="411403" cy="412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408D59-30F0-4E3F-94E6-F5CA95CB51E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5713348" y="4055836"/>
            <a:ext cx="414062" cy="7009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236F9D-29DB-4F18-A1BC-CFDAE4FAC48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5719213" y="4055836"/>
            <a:ext cx="408197" cy="13710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5AF46B8-3028-49AE-B81A-7BB5652B2BB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3" t="6185" r="42856" b="9641"/>
          <a:stretch/>
        </p:blipFill>
        <p:spPr>
          <a:xfrm>
            <a:off x="7617613" y="2372353"/>
            <a:ext cx="533400" cy="336696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E56714-73CC-4BE7-BF32-7CE3DB65187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362189" y="2693055"/>
            <a:ext cx="301681" cy="13627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74F4EA-F0E7-478F-9078-DACAA68D582B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362189" y="3384762"/>
            <a:ext cx="280112" cy="6710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3A1EEC-0471-46F3-ABE9-03830BD6230E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7362189" y="4055836"/>
            <a:ext cx="25542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9A62D5-446A-4640-B74A-91A5C95D548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362189" y="4055836"/>
            <a:ext cx="301681" cy="7121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FCCE74-214A-45F0-85DA-3A2A27EC72B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362189" y="4055836"/>
            <a:ext cx="301681" cy="14284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C4EF3B2-A7B6-4870-AF5F-A8FC7558BA0A}"/>
                  </a:ext>
                </a:extLst>
              </p:cNvPr>
              <p:cNvSpPr/>
              <p:nvPr/>
            </p:nvSpPr>
            <p:spPr>
              <a:xfrm>
                <a:off x="8005261" y="2508389"/>
                <a:ext cx="10320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C4EF3B2-A7B6-4870-AF5F-A8FC7558B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61" y="2508389"/>
                <a:ext cx="103207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9F8F574-166E-49B7-92C9-6CDF02D07002}"/>
                  </a:ext>
                </a:extLst>
              </p:cNvPr>
              <p:cNvSpPr/>
              <p:nvPr/>
            </p:nvSpPr>
            <p:spPr>
              <a:xfrm>
                <a:off x="8014180" y="3200096"/>
                <a:ext cx="1037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9F8F574-166E-49B7-92C9-6CDF02D07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180" y="3200096"/>
                <a:ext cx="103739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AEC576-56E7-488D-AE51-41F0A4DCC641}"/>
                  </a:ext>
                </a:extLst>
              </p:cNvPr>
              <p:cNvSpPr/>
              <p:nvPr/>
            </p:nvSpPr>
            <p:spPr>
              <a:xfrm>
                <a:off x="8005261" y="3867680"/>
                <a:ext cx="1037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AEC576-56E7-488D-AE51-41F0A4DCC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61" y="3867680"/>
                <a:ext cx="103739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A6BD60B-36C6-4ED2-89BE-43C95AEDE130}"/>
                  </a:ext>
                </a:extLst>
              </p:cNvPr>
              <p:cNvSpPr/>
              <p:nvPr/>
            </p:nvSpPr>
            <p:spPr>
              <a:xfrm>
                <a:off x="8014180" y="4572081"/>
                <a:ext cx="1037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A6BD60B-36C6-4ED2-89BE-43C95AEDE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180" y="4572081"/>
                <a:ext cx="103740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DC6524-22B7-468C-9F32-384322D448DC}"/>
                  </a:ext>
                </a:extLst>
              </p:cNvPr>
              <p:cNvSpPr/>
              <p:nvPr/>
            </p:nvSpPr>
            <p:spPr>
              <a:xfrm>
                <a:off x="8005261" y="5242220"/>
                <a:ext cx="1037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DC6524-22B7-468C-9F32-384322D44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61" y="5242220"/>
                <a:ext cx="103739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48646A-0F46-436A-ABD6-4D816EAF126B}"/>
              </a:ext>
            </a:extLst>
          </p:cNvPr>
          <p:cNvCxnSpPr>
            <a:cxnSpLocks/>
          </p:cNvCxnSpPr>
          <p:nvPr/>
        </p:nvCxnSpPr>
        <p:spPr>
          <a:xfrm flipV="1">
            <a:off x="4472436" y="3409724"/>
            <a:ext cx="342900" cy="689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01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434C-A7D0-45B3-9D11-A1F74C86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Procedures: </a:t>
            </a:r>
            <a:r>
              <a:rPr lang="en-GB" dirty="0" err="1"/>
              <a:t>Fisherfaces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E40F5-26E6-496E-AC1A-64D69E937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sz="1801" dirty="0"/>
                  <a:t>Compute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, where rank(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) is N – 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E40F5-26E6-496E-AC1A-64D69E937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85372-37D5-48FB-AB5C-3E9FA029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69F87-67C3-4816-9C0F-4F470F4F3B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8095" r="9354" b="11173"/>
          <a:stretch/>
        </p:blipFill>
        <p:spPr>
          <a:xfrm>
            <a:off x="475912" y="2718238"/>
            <a:ext cx="3505905" cy="272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59E7C4-1424-4C14-A8DD-E2AFA48CB682}"/>
              </a:ext>
            </a:extLst>
          </p:cNvPr>
          <p:cNvSpPr txBox="1"/>
          <p:nvPr/>
        </p:nvSpPr>
        <p:spPr>
          <a:xfrm>
            <a:off x="464262" y="2431762"/>
            <a:ext cx="229717" cy="32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GB" sz="15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7B48C-1FE6-4A1E-9E19-7078F5AA90FD}"/>
              </a:ext>
            </a:extLst>
          </p:cNvPr>
          <p:cNvSpPr txBox="1"/>
          <p:nvPr/>
        </p:nvSpPr>
        <p:spPr>
          <a:xfrm>
            <a:off x="191387" y="2775603"/>
            <a:ext cx="208833" cy="32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GB" sz="15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E494FB-06E1-4E30-816B-F1DCB2523EB5}"/>
                  </a:ext>
                </a:extLst>
              </p:cNvPr>
              <p:cNvSpPr/>
              <p:nvPr/>
            </p:nvSpPr>
            <p:spPr>
              <a:xfrm>
                <a:off x="4022067" y="2724615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E494FB-06E1-4E30-816B-F1DCB2523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067" y="2724615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A26F3-B279-438C-BF59-6AA3FB4FFD5B}"/>
                  </a:ext>
                </a:extLst>
              </p:cNvPr>
              <p:cNvSpPr/>
              <p:nvPr/>
            </p:nvSpPr>
            <p:spPr>
              <a:xfrm>
                <a:off x="4016745" y="3269078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A26F3-B279-438C-BF59-6AA3FB4FF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745" y="3269078"/>
                <a:ext cx="4450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8CEEE2-0F1B-4FD7-808C-59CE0B33DDA8}"/>
                  </a:ext>
                </a:extLst>
              </p:cNvPr>
              <p:cNvSpPr/>
              <p:nvPr/>
            </p:nvSpPr>
            <p:spPr>
              <a:xfrm>
                <a:off x="4029319" y="3880305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8CEEE2-0F1B-4FD7-808C-59CE0B33D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19" y="3880305"/>
                <a:ext cx="4450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D13AB5-CA8D-43F3-A054-E78B4BA65F92}"/>
                  </a:ext>
                </a:extLst>
              </p:cNvPr>
              <p:cNvSpPr/>
              <p:nvPr/>
            </p:nvSpPr>
            <p:spPr>
              <a:xfrm>
                <a:off x="4035000" y="4450538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D13AB5-CA8D-43F3-A054-E78B4BA65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000" y="4450538"/>
                <a:ext cx="4450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5CA4E4-F4E5-461D-98D4-BAAB02BD55FB}"/>
                  </a:ext>
                </a:extLst>
              </p:cNvPr>
              <p:cNvSpPr/>
              <p:nvPr/>
            </p:nvSpPr>
            <p:spPr>
              <a:xfrm>
                <a:off x="4042874" y="5038718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5CA4E4-F4E5-461D-98D4-BAAB02BD5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74" y="5038718"/>
                <a:ext cx="4450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84801C5-8CF5-41F7-B994-2ADB278EF3B2}"/>
              </a:ext>
            </a:extLst>
          </p:cNvPr>
          <p:cNvSpPr txBox="1"/>
          <p:nvPr/>
        </p:nvSpPr>
        <p:spPr>
          <a:xfrm>
            <a:off x="4124974" y="5366519"/>
            <a:ext cx="2371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6909CF-56C9-49DD-9A6B-0DE4B0FA88E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3" t="6185" r="42856" b="9995"/>
          <a:stretch/>
        </p:blipFill>
        <p:spPr>
          <a:xfrm>
            <a:off x="4743112" y="2383281"/>
            <a:ext cx="533400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55FE58-0036-4FAD-9D70-7B971B80BF7B}"/>
                  </a:ext>
                </a:extLst>
              </p:cNvPr>
              <p:cNvSpPr/>
              <p:nvPr/>
            </p:nvSpPr>
            <p:spPr>
              <a:xfrm>
                <a:off x="5165377" y="2533572"/>
                <a:ext cx="547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55FE58-0036-4FAD-9D70-7B971B80B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377" y="2533572"/>
                <a:ext cx="5479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4D0E09-36FC-4E2C-9043-2E8C15503234}"/>
                  </a:ext>
                </a:extLst>
              </p:cNvPr>
              <p:cNvSpPr/>
              <p:nvPr/>
            </p:nvSpPr>
            <p:spPr>
              <a:xfrm>
                <a:off x="5162715" y="3200096"/>
                <a:ext cx="553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4D0E09-36FC-4E2C-9043-2E8C15503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15" y="3200096"/>
                <a:ext cx="5532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3BE4EFE-D862-43E2-9811-6635B17073DE}"/>
                  </a:ext>
                </a:extLst>
              </p:cNvPr>
              <p:cNvSpPr/>
              <p:nvPr/>
            </p:nvSpPr>
            <p:spPr>
              <a:xfrm>
                <a:off x="5162715" y="3912451"/>
                <a:ext cx="55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3BE4EFE-D862-43E2-9811-6635B1707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15" y="3912451"/>
                <a:ext cx="5532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3ECEE9-E00A-4356-A8CE-A17F49B0439D}"/>
                  </a:ext>
                </a:extLst>
              </p:cNvPr>
              <p:cNvSpPr/>
              <p:nvPr/>
            </p:nvSpPr>
            <p:spPr>
              <a:xfrm>
                <a:off x="5160056" y="4572081"/>
                <a:ext cx="55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3ECEE9-E00A-4356-A8CE-A17F49B0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056" y="4572081"/>
                <a:ext cx="5532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B0D007-9F07-465C-9274-A7E263449B37}"/>
                  </a:ext>
                </a:extLst>
              </p:cNvPr>
              <p:cNvSpPr/>
              <p:nvPr/>
            </p:nvSpPr>
            <p:spPr>
              <a:xfrm>
                <a:off x="5162715" y="5242220"/>
                <a:ext cx="556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B0D007-9F07-465C-9274-A7E263449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15" y="5242220"/>
                <a:ext cx="55649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A91BEC-DD73-4D3E-B6E8-E435D28426D6}"/>
              </a:ext>
            </a:extLst>
          </p:cNvPr>
          <p:cNvCxnSpPr>
            <a:stCxn id="8" idx="3"/>
          </p:cNvCxnSpPr>
          <p:nvPr/>
        </p:nvCxnSpPr>
        <p:spPr>
          <a:xfrm flipV="1">
            <a:off x="4461803" y="2718238"/>
            <a:ext cx="357509" cy="19104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BEF116-35EF-4ACE-8F0C-E499735C867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474377" y="4059681"/>
            <a:ext cx="268735" cy="52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5CEFF3-3331-4988-A129-E523A8F3577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487932" y="5223384"/>
            <a:ext cx="282709" cy="2608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500BD4-00B1-4C74-91C0-B7185C88C99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80058" y="4635204"/>
            <a:ext cx="290583" cy="1327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73F448-AD64-4CE3-8166-0E261ED78E14}"/>
              </a:ext>
            </a:extLst>
          </p:cNvPr>
          <p:cNvCxnSpPr>
            <a:cxnSpLocks/>
          </p:cNvCxnSpPr>
          <p:nvPr/>
        </p:nvCxnSpPr>
        <p:spPr>
          <a:xfrm flipV="1">
            <a:off x="4472436" y="3409724"/>
            <a:ext cx="342900" cy="689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54CD25-CA33-4FBD-AF97-C902F20405B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t="41427" r="8047" b="44438"/>
          <a:stretch/>
        </p:blipFill>
        <p:spPr>
          <a:xfrm>
            <a:off x="5928884" y="2676284"/>
            <a:ext cx="3172653" cy="41766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85BB10F-B3FA-46B9-913E-A6D26DFB69F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8" t="40535" r="8521" b="44312"/>
          <a:stretch/>
        </p:blipFill>
        <p:spPr>
          <a:xfrm>
            <a:off x="5920157" y="3241684"/>
            <a:ext cx="3152196" cy="4477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D263CA5-5E2B-4AC1-8BDE-1722FF93311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3" t="40595" r="8476" b="44122"/>
          <a:stretch/>
        </p:blipFill>
        <p:spPr>
          <a:xfrm>
            <a:off x="5920157" y="3847790"/>
            <a:ext cx="3152196" cy="45158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1AA0000-D5C5-445D-98AB-EC94CB1E70E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9" t="40655" r="8438" b="44869"/>
          <a:stretch/>
        </p:blipFill>
        <p:spPr>
          <a:xfrm>
            <a:off x="5920491" y="4413190"/>
            <a:ext cx="3151949" cy="42773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013B4B-195C-4F06-B9BD-723BA758B0E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5" t="40715" r="8437" b="44045"/>
          <a:stretch/>
        </p:blipFill>
        <p:spPr>
          <a:xfrm>
            <a:off x="5928884" y="5046549"/>
            <a:ext cx="3150176" cy="450314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AE36E7-07BC-49D8-BC06-030F6CB03FC5}"/>
              </a:ext>
            </a:extLst>
          </p:cNvPr>
          <p:cNvCxnSpPr>
            <a:cxnSpLocks/>
            <a:stCxn id="15" idx="3"/>
            <a:endCxn id="49" idx="1"/>
          </p:cNvCxnSpPr>
          <p:nvPr/>
        </p:nvCxnSpPr>
        <p:spPr>
          <a:xfrm>
            <a:off x="5713348" y="2718238"/>
            <a:ext cx="215536" cy="166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2736A0-D84A-4BD9-B6BE-036CBB49F516}"/>
              </a:ext>
            </a:extLst>
          </p:cNvPr>
          <p:cNvCxnSpPr>
            <a:cxnSpLocks/>
            <a:stCxn id="16" idx="3"/>
            <a:endCxn id="50" idx="1"/>
          </p:cNvCxnSpPr>
          <p:nvPr/>
        </p:nvCxnSpPr>
        <p:spPr>
          <a:xfrm>
            <a:off x="5716008" y="3384762"/>
            <a:ext cx="204149" cy="807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26D496-47E9-405C-8D40-4A1B1D3F4EF3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 flipV="1">
            <a:off x="5716007" y="4073581"/>
            <a:ext cx="204150" cy="23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738389-4CE1-4EFD-89E3-C74510991A79}"/>
              </a:ext>
            </a:extLst>
          </p:cNvPr>
          <p:cNvCxnSpPr>
            <a:cxnSpLocks/>
            <a:stCxn id="18" idx="3"/>
            <a:endCxn id="52" idx="1"/>
          </p:cNvCxnSpPr>
          <p:nvPr/>
        </p:nvCxnSpPr>
        <p:spPr>
          <a:xfrm flipV="1">
            <a:off x="5713348" y="4627058"/>
            <a:ext cx="207143" cy="1296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A0615B-CCF8-45CE-876A-851FE4C191BF}"/>
              </a:ext>
            </a:extLst>
          </p:cNvPr>
          <p:cNvCxnSpPr>
            <a:cxnSpLocks/>
            <a:stCxn id="19" idx="3"/>
            <a:endCxn id="53" idx="1"/>
          </p:cNvCxnSpPr>
          <p:nvPr/>
        </p:nvCxnSpPr>
        <p:spPr>
          <a:xfrm flipV="1">
            <a:off x="5719213" y="5271706"/>
            <a:ext cx="209671" cy="1551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36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BE6D-981F-4F5E-B6C9-7D70C815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Fisherfaces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52323-79C5-4DA9-9750-DB3045E99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Given the generalized eigenvalue/vector problem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</a:p>
              <a:p>
                <a:pPr marL="45719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1">
                        <a:latin typeface="Cambria Math" panose="02040503050406030204" pitchFamily="18" charset="0"/>
                      </a:rPr>
                      <m:t>,    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Note that there are at most c - 1 nonzero generalized eigenvalues i.e. the </a:t>
                </a:r>
                <a:r>
                  <a:rPr lang="fr-FR" dirty="0" err="1"/>
                  <a:t>rank</a:t>
                </a:r>
                <a:r>
                  <a:rPr lang="fr-FR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, and so an upper bound on M is c - 1.</a:t>
                </a:r>
              </a:p>
              <a:p>
                <a:pPr lvl="1"/>
                <a:r>
                  <a:rPr lang="en-GB" dirty="0"/>
                  <a:t>The within-class 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∈</a:t>
                </a:r>
                <a:r>
                  <a:rPr lang="en-GB" dirty="0" err="1"/>
                  <a:t>R</a:t>
                </a:r>
                <a:r>
                  <a:rPr lang="en-GB" i="1" baseline="30000" dirty="0" err="1"/>
                  <a:t>DxD</a:t>
                </a:r>
                <a:r>
                  <a:rPr lang="en-GB" i="1" baseline="30000" dirty="0"/>
                  <a:t> </a:t>
                </a:r>
                <a:r>
                  <a:rPr lang="en-GB" i="1" dirty="0"/>
                  <a:t> </a:t>
                </a:r>
                <a:r>
                  <a:rPr lang="en-GB" dirty="0"/>
                  <a:t>is often singular, since the rank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 is at most N - c, and, in general, N is smaller than D.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52323-79C5-4DA9-9750-DB3045E99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1F768-3456-405B-A4F4-D670F8F3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6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5D54-587F-4849-B305-BBA9B1A7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Fisherfaces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CC11E-3AE8-4041-AE82-63A3C0192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GB" dirty="0"/>
                  <a:t>In order to overcome the singular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/>
                  <a:t>, we propose an alternative to the criterion. </a:t>
                </a:r>
              </a:p>
              <a:p>
                <a:pPr lvl="1"/>
                <a:r>
                  <a:rPr lang="en-GB" dirty="0"/>
                  <a:t>This method, which we call </a:t>
                </a:r>
                <a:r>
                  <a:rPr lang="en-GB" dirty="0" err="1"/>
                  <a:t>Fisherfaces</a:t>
                </a:r>
                <a:r>
                  <a:rPr lang="en-GB" dirty="0"/>
                  <a:t>, avoids the problem by projecting the image set to a lower dimensional space.</a:t>
                </a:r>
              </a:p>
              <a:p>
                <a:pPr lvl="1"/>
                <a:r>
                  <a:rPr lang="en-GB" dirty="0"/>
                  <a:t>We use PCA to reduce the dimension of the feature space </a:t>
                </a:r>
                <a:r>
                  <a:rPr lang="en-GB" dirty="0" err="1"/>
                  <a:t>M</a:t>
                </a:r>
                <a:r>
                  <a:rPr lang="en-GB" sz="1200" dirty="0" err="1"/>
                  <a:t>pca</a:t>
                </a:r>
                <a:r>
                  <a:rPr lang="en-GB" sz="1200" dirty="0"/>
                  <a:t> </a:t>
                </a:r>
                <a:r>
                  <a:rPr lang="en-GB" dirty="0"/>
                  <a:t>(&lt;=N–c), and then apply the standard FLD to reduce the dimension to </a:t>
                </a:r>
                <a:r>
                  <a:rPr lang="en-GB" dirty="0" err="1"/>
                  <a:t>M</a:t>
                </a:r>
                <a:r>
                  <a:rPr lang="en-GB" sz="1200" dirty="0" err="1"/>
                  <a:t>lda</a:t>
                </a:r>
                <a:r>
                  <a:rPr lang="en-GB" dirty="0"/>
                  <a:t> (&lt;=c–1). </a:t>
                </a:r>
              </a:p>
              <a:p>
                <a:pPr lvl="1"/>
                <a:r>
                  <a:rPr lang="en-GB" dirty="0"/>
                  <a:t>Formally, </a:t>
                </a:r>
                <a:r>
                  <a:rPr lang="en-GB" b="1" dirty="0" err="1"/>
                  <a:t>W</a:t>
                </a:r>
                <a:r>
                  <a:rPr lang="en-GB" sz="1200" dirty="0" err="1"/>
                  <a:t>opt</a:t>
                </a:r>
                <a:r>
                  <a:rPr lang="en-GB" dirty="0"/>
                  <a:t> is given by</a:t>
                </a:r>
              </a:p>
              <a:p>
                <a:pPr lvl="1"/>
                <a:endParaRPr lang="en-GB" dirty="0"/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b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lda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pca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</a:rPr>
                            <m:t>pca</m:t>
                          </m:r>
                        </m:sub>
                      </m:sSub>
                      <m:r>
                        <a:rPr lang="en-GB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dirty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GB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𝐖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GB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</a:rPr>
                            <m:t>lda</m:t>
                          </m:r>
                        </m:sub>
                      </m:sSub>
                      <m:r>
                        <a:rPr lang="en-GB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dirty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GB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𝐖</m:t>
                          </m:r>
                        </m:sub>
                      </m:sSub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pca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dirty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dirty="0">
                                      <a:latin typeface="Cambria Math" panose="02040503050406030204" pitchFamily="18" charset="0"/>
                                    </a:rPr>
                                    <m:t>pca</m:t>
                                  </m:r>
                                </m:sub>
                              </m:s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pca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dirty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dirty="0">
                                      <a:latin typeface="Cambria Math" panose="02040503050406030204" pitchFamily="18" charset="0"/>
                                    </a:rPr>
                                    <m:t>pca</m:t>
                                  </m:r>
                                </m:sub>
                              </m:s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b="1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There are other ways of reducing the </a:t>
                </a:r>
                <a:r>
                  <a:rPr lang="en-GB" dirty="0" err="1"/>
                  <a:t>withinclass</a:t>
                </a:r>
                <a:r>
                  <a:rPr lang="en-GB" dirty="0"/>
                  <a:t> scatter while preserving between-class scatter e.g. Direct LDA, Null LDA, etc. 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CCC11E-3AE8-4041-AE82-63A3C0192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40" r="-11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2E49E-2992-41B6-A799-38CDE47D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8230-199F-4F3A-8BB9-F27DCDAF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Procedures: </a:t>
            </a:r>
            <a:r>
              <a:rPr lang="en-GB" dirty="0" err="1"/>
              <a:t>Fisherfaces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E2563-C4F6-495B-A78B-1C57D1B52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fr-FR" sz="1600" dirty="0"/>
                  <a:t>rank(</a:t>
                </a:r>
                <a:r>
                  <a:rPr lang="fr-FR" sz="1600" dirty="0" err="1"/>
                  <a:t>Sw</a:t>
                </a:r>
                <a:r>
                  <a:rPr lang="fr-FR" sz="1600" dirty="0"/>
                  <a:t>) = 182 (=N – c), </a:t>
                </a:r>
                <a:r>
                  <a:rPr lang="fr-FR" sz="1600" dirty="0" err="1"/>
                  <a:t>rank</a:t>
                </a:r>
                <a:r>
                  <a:rPr lang="fr-FR" sz="1600" dirty="0"/>
                  <a:t>(Sb) = 25 (=c – 1)</a:t>
                </a:r>
              </a:p>
              <a:p>
                <a:pPr lvl="1"/>
                <a:r>
                  <a:rPr lang="fr-FR" sz="1600" dirty="0" err="1"/>
                  <a:t>Perform</a:t>
                </a:r>
                <a:r>
                  <a:rPr lang="fr-FR" sz="1600" dirty="0"/>
                  <a:t> PCA to </a:t>
                </a:r>
                <a:r>
                  <a:rPr lang="fr-FR" sz="1600" dirty="0" err="1"/>
                  <a:t>get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</m:oMath>
                </a14:m>
                <a:r>
                  <a:rPr lang="fr-FR" sz="1600" dirty="0"/>
                  <a:t> (</a:t>
                </a:r>
                <a:r>
                  <a:rPr lang="fr-FR" sz="1600" dirty="0" err="1">
                    <a:solidFill>
                      <a:srgbClr val="C00000"/>
                    </a:solidFill>
                  </a:rPr>
                  <a:t>M</a:t>
                </a:r>
                <a:r>
                  <a:rPr lang="fr-FR" sz="1200" dirty="0" err="1">
                    <a:solidFill>
                      <a:srgbClr val="C00000"/>
                    </a:solidFill>
                  </a:rPr>
                  <a:t>pca</a:t>
                </a:r>
                <a:r>
                  <a:rPr lang="fr-FR" sz="1600" dirty="0">
                    <a:solidFill>
                      <a:srgbClr val="C00000"/>
                    </a:solidFill>
                  </a:rPr>
                  <a:t>=25</a:t>
                </a:r>
                <a:r>
                  <a:rPr lang="fr-FR" sz="1600" dirty="0"/>
                  <a:t>), and </a:t>
                </a:r>
                <a:r>
                  <a:rPr lang="fr-FR" sz="1600" dirty="0" err="1"/>
                  <a:t>compute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pca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</m:oMath>
                </a14:m>
                <a:r>
                  <a:rPr lang="fr-FR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pca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</m:oMath>
                </a14:m>
                <a:r>
                  <a:rPr lang="fr-FR" sz="1600" dirty="0"/>
                  <a:t>. </a:t>
                </a:r>
              </a:p>
              <a:p>
                <a:pPr lvl="1"/>
                <a:r>
                  <a:rPr lang="en-GB" sz="1600" dirty="0"/>
                  <a:t>Get the generalized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pca</m:t>
                                </m:r>
                              </m:sub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dirty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 dirty="0">
                                <a:latin typeface="Cambria Math" panose="02040503050406030204" pitchFamily="18" charset="0"/>
                              </a:rPr>
                              <m:t>pca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pca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  <m:r>
                      <a:rPr lang="en-GB" sz="1600" b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with largest </a:t>
                </a:r>
                <a:r>
                  <a:rPr lang="en-GB" sz="1600" dirty="0" err="1"/>
                  <a:t>M</a:t>
                </a:r>
                <a:r>
                  <a:rPr lang="en-GB" sz="1200" dirty="0" err="1"/>
                  <a:t>lda</a:t>
                </a:r>
                <a:r>
                  <a:rPr lang="en-GB" sz="1600" dirty="0"/>
                  <a:t> eigenvalues.</a:t>
                </a:r>
                <a:endParaRPr lang="fr-F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E2563-C4F6-495B-A78B-1C57D1B52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41C52-3681-45B8-9C05-33EF919E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5C923-2E06-4812-9347-10695B5D6C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8" t="4840" r="9989" b="9435"/>
          <a:stretch/>
        </p:blipFill>
        <p:spPr>
          <a:xfrm>
            <a:off x="4797524" y="2778919"/>
            <a:ext cx="3665591" cy="3112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1737C6-AA32-4CE4-998C-CF218F6F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" t="4339" r="5664" b="4220"/>
          <a:stretch/>
        </p:blipFill>
        <p:spPr>
          <a:xfrm>
            <a:off x="609600" y="2895600"/>
            <a:ext cx="3806925" cy="2995613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2B65971-216C-49AC-95F1-44A2F2170E08}"/>
              </a:ext>
            </a:extLst>
          </p:cNvPr>
          <p:cNvSpPr txBox="1">
            <a:spLocks/>
          </p:cNvSpPr>
          <p:nvPr/>
        </p:nvSpPr>
        <p:spPr>
          <a:xfrm>
            <a:off x="1524000" y="5967419"/>
            <a:ext cx="23622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Generalized eigenvalues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B93F895-E5D7-43C9-9A62-CC92A7D2D10C}"/>
              </a:ext>
            </a:extLst>
          </p:cNvPr>
          <p:cNvSpPr txBox="1">
            <a:spLocks/>
          </p:cNvSpPr>
          <p:nvPr/>
        </p:nvSpPr>
        <p:spPr>
          <a:xfrm>
            <a:off x="5486400" y="5974275"/>
            <a:ext cx="28194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Top 25 generalized eigenvectors</a:t>
            </a:r>
          </a:p>
        </p:txBody>
      </p:sp>
    </p:spTree>
    <p:extLst>
      <p:ext uri="{BB962C8B-B14F-4D97-AF65-F5344CB8AC3E}">
        <p14:creationId xmlns:p14="http://schemas.microsoft.com/office/powerpoint/2010/main" val="2933986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34DB-42D4-4F3D-8AD4-7FD3108A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to Eigenfaces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A69646-ACF7-481D-976F-EF1590608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8" t="6372" r="11418" b="9807"/>
          <a:stretch/>
        </p:blipFill>
        <p:spPr>
          <a:xfrm>
            <a:off x="4953000" y="2133600"/>
            <a:ext cx="3516866" cy="29758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21BB7-84D7-4405-8062-5C1CE8B4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D1C464-07E7-4E0F-BDC6-F03FCF07E7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1905" r="6023" b="2845"/>
          <a:stretch/>
        </p:blipFill>
        <p:spPr>
          <a:xfrm>
            <a:off x="685800" y="2019300"/>
            <a:ext cx="3845292" cy="3204410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B2B2D79-83A9-4E32-BDE9-F74B026E952D}"/>
              </a:ext>
            </a:extLst>
          </p:cNvPr>
          <p:cNvSpPr txBox="1">
            <a:spLocks/>
          </p:cNvSpPr>
          <p:nvPr/>
        </p:nvSpPr>
        <p:spPr>
          <a:xfrm>
            <a:off x="1905000" y="5323673"/>
            <a:ext cx="12954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Eigenvalues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33CF3D43-20AD-468B-8C59-43797795A48E}"/>
              </a:ext>
            </a:extLst>
          </p:cNvPr>
          <p:cNvSpPr txBox="1">
            <a:spLocks/>
          </p:cNvSpPr>
          <p:nvPr/>
        </p:nvSpPr>
        <p:spPr>
          <a:xfrm>
            <a:off x="5867400" y="5323674"/>
            <a:ext cx="19050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Top 25 eigenvectors</a:t>
            </a:r>
          </a:p>
        </p:txBody>
      </p:sp>
    </p:spTree>
    <p:extLst>
      <p:ext uri="{BB962C8B-B14F-4D97-AF65-F5344CB8AC3E}">
        <p14:creationId xmlns:p14="http://schemas.microsoft.com/office/powerpoint/2010/main" val="481316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8230-199F-4F3A-8BB9-F27DCDAF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Procedures: </a:t>
            </a:r>
            <a:r>
              <a:rPr lang="en-GB" dirty="0" err="1"/>
              <a:t>Fisherfaces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E2563-C4F6-495B-A78B-1C57D1B52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fr-FR" sz="1600" dirty="0"/>
                  <a:t>rank(</a:t>
                </a:r>
                <a:r>
                  <a:rPr lang="fr-FR" sz="1600" dirty="0" err="1"/>
                  <a:t>Sw</a:t>
                </a:r>
                <a:r>
                  <a:rPr lang="fr-FR" sz="1600" dirty="0"/>
                  <a:t>) = 182 (=N – c), </a:t>
                </a:r>
                <a:r>
                  <a:rPr lang="fr-FR" sz="1600" dirty="0" err="1"/>
                  <a:t>rank</a:t>
                </a:r>
                <a:r>
                  <a:rPr lang="fr-FR" sz="1600" dirty="0"/>
                  <a:t>(Sb) = 25 (=c – 1)</a:t>
                </a:r>
              </a:p>
              <a:p>
                <a:pPr lvl="1"/>
                <a:r>
                  <a:rPr lang="fr-FR" sz="1600" dirty="0" err="1"/>
                  <a:t>Perform</a:t>
                </a:r>
                <a:r>
                  <a:rPr lang="fr-FR" sz="1600" dirty="0"/>
                  <a:t> PCA to </a:t>
                </a:r>
                <a:r>
                  <a:rPr lang="fr-FR" sz="1600" dirty="0" err="1"/>
                  <a:t>get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</m:oMath>
                </a14:m>
                <a:r>
                  <a:rPr lang="fr-FR" sz="1600" dirty="0"/>
                  <a:t> (</a:t>
                </a:r>
                <a:r>
                  <a:rPr lang="fr-FR" sz="1600" dirty="0" err="1">
                    <a:solidFill>
                      <a:srgbClr val="C00000"/>
                    </a:solidFill>
                  </a:rPr>
                  <a:t>M</a:t>
                </a:r>
                <a:r>
                  <a:rPr lang="fr-FR" sz="1200" dirty="0" err="1">
                    <a:solidFill>
                      <a:srgbClr val="C00000"/>
                    </a:solidFill>
                  </a:rPr>
                  <a:t>pca</a:t>
                </a:r>
                <a:r>
                  <a:rPr lang="fr-FR" sz="1600" dirty="0">
                    <a:solidFill>
                      <a:srgbClr val="C00000"/>
                    </a:solidFill>
                  </a:rPr>
                  <a:t>=150</a:t>
                </a:r>
                <a:r>
                  <a:rPr lang="fr-FR" sz="1600" dirty="0"/>
                  <a:t>), and </a:t>
                </a:r>
                <a:r>
                  <a:rPr lang="fr-FR" sz="1600" dirty="0" err="1"/>
                  <a:t>compute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pca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</m:oMath>
                </a14:m>
                <a:r>
                  <a:rPr lang="fr-FR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pca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</m:oMath>
                </a14:m>
                <a:r>
                  <a:rPr lang="fr-FR" sz="1600" dirty="0"/>
                  <a:t>. </a:t>
                </a:r>
              </a:p>
              <a:p>
                <a:pPr lvl="1"/>
                <a:r>
                  <a:rPr lang="en-GB" sz="1600" dirty="0"/>
                  <a:t>Get the generalized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pca</m:t>
                                </m:r>
                              </m:sub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dirty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 dirty="0">
                                <a:latin typeface="Cambria Math" panose="02040503050406030204" pitchFamily="18" charset="0"/>
                              </a:rPr>
                              <m:t>pca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pca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dirty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  <m:r>
                      <a:rPr lang="en-GB" sz="1600" b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with largest </a:t>
                </a:r>
                <a:r>
                  <a:rPr lang="en-GB" sz="1600" dirty="0" err="1"/>
                  <a:t>M</a:t>
                </a:r>
                <a:r>
                  <a:rPr lang="en-GB" sz="1200" dirty="0" err="1"/>
                  <a:t>lda</a:t>
                </a:r>
                <a:r>
                  <a:rPr lang="en-GB" sz="1600" dirty="0"/>
                  <a:t> eigenvalues.</a:t>
                </a:r>
                <a:endParaRPr lang="fr-F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E2563-C4F6-495B-A78B-1C57D1B52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41C52-3681-45B8-9C05-33EF919E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2B65971-216C-49AC-95F1-44A2F2170E08}"/>
              </a:ext>
            </a:extLst>
          </p:cNvPr>
          <p:cNvSpPr txBox="1">
            <a:spLocks/>
          </p:cNvSpPr>
          <p:nvPr/>
        </p:nvSpPr>
        <p:spPr>
          <a:xfrm>
            <a:off x="1524000" y="5967419"/>
            <a:ext cx="23622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Generalized eigenvalues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B93F895-E5D7-43C9-9A62-CC92A7D2D10C}"/>
              </a:ext>
            </a:extLst>
          </p:cNvPr>
          <p:cNvSpPr txBox="1">
            <a:spLocks/>
          </p:cNvSpPr>
          <p:nvPr/>
        </p:nvSpPr>
        <p:spPr>
          <a:xfrm>
            <a:off x="5486400" y="5974275"/>
            <a:ext cx="28194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Top 25 generalized eigenvectors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3DDE0-3B90-4F4A-960D-D9164DCA37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6" t="5448" r="5721" b="5017"/>
          <a:stretch/>
        </p:blipFill>
        <p:spPr>
          <a:xfrm>
            <a:off x="762000" y="2971800"/>
            <a:ext cx="3505198" cy="27007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901FB9-1177-4D5A-8E16-AD4D415A03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8" t="5723" r="11418" b="10457"/>
          <a:stretch/>
        </p:blipFill>
        <p:spPr>
          <a:xfrm>
            <a:off x="4808177" y="2743200"/>
            <a:ext cx="3585295" cy="30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48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9CAC-D470-469D-88E4-C63F16EB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Procedures: </a:t>
            </a:r>
            <a:r>
              <a:rPr lang="en-GB" dirty="0" err="1"/>
              <a:t>Fisherfaces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0E20EB-AC19-47A3-A84E-61C1FBB71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33110"/>
            <a:ext cx="5943267" cy="4228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BC27F-6A37-4F43-8281-708E0149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983D9-2D38-4F89-BFE4-72E6CAD600FE}"/>
              </a:ext>
            </a:extLst>
          </p:cNvPr>
          <p:cNvSpPr/>
          <p:nvPr/>
        </p:nvSpPr>
        <p:spPr>
          <a:xfrm>
            <a:off x="7099688" y="4021077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</a:t>
            </a:r>
            <a:r>
              <a:rPr lang="en-US" altLang="zh-CN" baseline="-25000" dirty="0"/>
              <a:t>1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6B3E8-7000-468F-93DF-E03A483DFA9C}"/>
              </a:ext>
            </a:extLst>
          </p:cNvPr>
          <p:cNvSpPr/>
          <p:nvPr/>
        </p:nvSpPr>
        <p:spPr>
          <a:xfrm>
            <a:off x="4572000" y="5230563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</a:t>
            </a:r>
            <a:r>
              <a:rPr lang="zh-CN" altLang="zh-CN" baseline="-25000" dirty="0"/>
              <a:t>2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25479E-ECA5-492F-97D5-A5FB1C643C7C}"/>
              </a:ext>
            </a:extLst>
          </p:cNvPr>
          <p:cNvSpPr/>
          <p:nvPr/>
        </p:nvSpPr>
        <p:spPr>
          <a:xfrm>
            <a:off x="2300154" y="1743577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</a:t>
            </a:r>
            <a:r>
              <a:rPr lang="en-US" i="1" baseline="-25000" dirty="0"/>
              <a:t>3</a:t>
            </a:r>
            <a:r>
              <a:rPr lang="en-GB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44D30A-8F64-4DB0-9023-D361B2915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1" t="6192" r="8396" b="10114"/>
          <a:stretch/>
        </p:blipFill>
        <p:spPr>
          <a:xfrm>
            <a:off x="5638800" y="1328940"/>
            <a:ext cx="2921776" cy="1304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07BF94-359B-4C11-8D62-9904824C93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8" t="5715" r="21419" b="10465"/>
          <a:stretch/>
        </p:blipFill>
        <p:spPr>
          <a:xfrm>
            <a:off x="5791200" y="3581400"/>
            <a:ext cx="640773" cy="762000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B814F206-B85B-4F34-8464-7CA9A6C44341}"/>
              </a:ext>
            </a:extLst>
          </p:cNvPr>
          <p:cNvSpPr txBox="1">
            <a:spLocks/>
          </p:cNvSpPr>
          <p:nvPr/>
        </p:nvSpPr>
        <p:spPr>
          <a:xfrm>
            <a:off x="1676400" y="5778183"/>
            <a:ext cx="62484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Face images in 3-dimensional fisher-subspace</a:t>
            </a:r>
          </a:p>
          <a:p>
            <a:r>
              <a:rPr lang="en-GB" sz="1400" dirty="0"/>
              <a:t>24 training images of 3 different face classes (star, diamond, circle, “in blue”) are projected. A query image projection is “in red”.</a:t>
            </a:r>
          </a:p>
        </p:txBody>
      </p:sp>
    </p:spTree>
    <p:extLst>
      <p:ext uri="{BB962C8B-B14F-4D97-AF65-F5344CB8AC3E}">
        <p14:creationId xmlns:p14="http://schemas.microsoft.com/office/powerpoint/2010/main" val="1004900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to Eigenfaces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334000" cy="4000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1828800" y="5622357"/>
            <a:ext cx="6248400" cy="397443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Face images in 3-dimensional </a:t>
            </a:r>
            <a:r>
              <a:rPr lang="en-GB" sz="1600" b="1" dirty="0" err="1"/>
              <a:t>eigen</a:t>
            </a:r>
            <a:r>
              <a:rPr lang="en-GB" sz="1600" b="1" dirty="0"/>
              <a:t>-subspace</a:t>
            </a:r>
          </a:p>
          <a:p>
            <a:r>
              <a:rPr lang="en-GB" sz="1400" dirty="0"/>
              <a:t>24 training images of 3 different face classes (star, diamond, circle, “in blue”) are projected. A query image projection is “in red”.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0400" y="4164013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</a:t>
            </a:r>
            <a:r>
              <a:rPr lang="en-US" altLang="zh-CN" baseline="-25000" dirty="0"/>
              <a:t>1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634046" y="5212599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</a:t>
            </a:r>
            <a:r>
              <a:rPr lang="zh-CN" altLang="zh-CN" baseline="-25000" dirty="0"/>
              <a:t>2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62200" y="1725613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</a:t>
            </a:r>
            <a:r>
              <a:rPr lang="en-US" i="1" baseline="-25000" dirty="0"/>
              <a:t>3</a:t>
            </a:r>
            <a:r>
              <a:rPr lang="en-GB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F9978E-F172-4EC5-8591-C10AC4955C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1" t="6192" r="8396" b="10114"/>
          <a:stretch/>
        </p:blipFill>
        <p:spPr>
          <a:xfrm>
            <a:off x="5867400" y="1324118"/>
            <a:ext cx="2921776" cy="1304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7CF67E-CB5C-4BD6-8055-A084F3E3B6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8" t="5715" r="21419" b="10465"/>
          <a:stretch/>
        </p:blipFill>
        <p:spPr>
          <a:xfrm>
            <a:off x="6400800" y="3227956"/>
            <a:ext cx="64077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72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D361-2690-47B9-BB42-C9969CC9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to optimal </a:t>
            </a:r>
            <a:r>
              <a:rPr lang="en-GB" dirty="0" err="1"/>
              <a:t>bayesian</a:t>
            </a:r>
            <a:r>
              <a:rPr lang="en-GB" dirty="0"/>
              <a:t> decision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CA2EC-6E17-4D3C-A4B3-AF7F7E25D7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1" y="1219206"/>
                <a:ext cx="8686800" cy="5273675"/>
              </a:xfrm>
            </p:spPr>
            <p:txBody>
              <a:bodyPr/>
              <a:lstStyle/>
              <a:p>
                <a:r>
                  <a:rPr lang="en-GB" dirty="0"/>
                  <a:t>Bayes Decision Theory</a:t>
                </a:r>
              </a:p>
              <a:p>
                <a:pPr lvl="1"/>
                <a:r>
                  <a:rPr lang="en-GB" dirty="0"/>
                  <a:t>Fundamental statistical approach to pattern classification</a:t>
                </a:r>
              </a:p>
              <a:p>
                <a:pPr lvl="1"/>
                <a:r>
                  <a:rPr lang="en-GB" dirty="0"/>
                  <a:t>Quantifies trade-offs between classification using probabilities and costs of decisions</a:t>
                </a:r>
              </a:p>
              <a:p>
                <a:pPr lvl="1"/>
                <a:r>
                  <a:rPr lang="en-GB" dirty="0"/>
                  <a:t>Assumes all relevant probabilities are known</a:t>
                </a:r>
              </a:p>
              <a:p>
                <a:pPr lvl="1"/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dirty="0"/>
                          <m:t>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(data covariance matrix of class </a:t>
                </a:r>
                <a:r>
                  <a:rPr lang="en-GB" dirty="0" err="1"/>
                  <a:t>i</a:t>
                </a:r>
                <a:r>
                  <a:rPr lang="en-GB" dirty="0"/>
                  <a:t>) = arbitrary </a:t>
                </a:r>
              </a:p>
              <a:p>
                <a:pPr lvl="2"/>
                <a:r>
                  <a:rPr lang="en-GB" dirty="0"/>
                  <a:t>Arbitrary Gaussian distributions lead to Bayes decision boundaries that are general hyperquadrics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CA2EC-6E17-4D3C-A4B3-AF7F7E25D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219206"/>
                <a:ext cx="8686800" cy="5273675"/>
              </a:xfrm>
              <a:blipFill>
                <a:blip r:embed="rId2"/>
                <a:stretch>
                  <a:fillRect l="-772" t="-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7FDD5-D47D-47D3-AE3B-E30B4141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F7F4C-D6B1-44D3-B308-799225533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88" y="4181034"/>
            <a:ext cx="1755773" cy="1662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61AE4-BAC4-4034-A8D8-AA91DCAB6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4114800"/>
            <a:ext cx="1770346" cy="1728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E7501-2572-4FEC-B61A-4AE728090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488" y="4290228"/>
            <a:ext cx="1606072" cy="1444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27C843-B9AE-4C98-9F8A-1EC4A583E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487" y="4068724"/>
            <a:ext cx="2015191" cy="182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3657600" cy="2595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>
            <a:normAutofit/>
          </a:bodyPr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36160"/>
            <a:ext cx="8686800" cy="652964"/>
          </a:xfrm>
        </p:spPr>
        <p:txBody>
          <a:bodyPr/>
          <a:lstStyle/>
          <a:p>
            <a:r>
              <a:rPr lang="en-GB" dirty="0"/>
              <a:t>Projection that best separates the data in a least-squares sense: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705716" y="3412080"/>
            <a:ext cx="752479" cy="353531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PCA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400801" y="2149302"/>
            <a:ext cx="752479" cy="353531"/>
          </a:xfrm>
          <a:prstGeom prst="rect">
            <a:avLst/>
          </a:prstGeom>
        </p:spPr>
        <p:txBody>
          <a:bodyPr vert="horz" lIns="91440" tIns="45719" rIns="91440" bIns="45719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LDA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182E91-0FED-4B1E-BA20-24AB0F667D42}"/>
              </a:ext>
            </a:extLst>
          </p:cNvPr>
          <p:cNvSpPr/>
          <p:nvPr/>
        </p:nvSpPr>
        <p:spPr>
          <a:xfrm rot="163110">
            <a:off x="5410198" y="2685081"/>
            <a:ext cx="2286000" cy="740544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C4F009-41F5-4E4D-AF81-509925AC2807}"/>
              </a:ext>
            </a:extLst>
          </p:cNvPr>
          <p:cNvSpPr/>
          <p:nvPr/>
        </p:nvSpPr>
        <p:spPr>
          <a:xfrm rot="249067">
            <a:off x="5524499" y="3759818"/>
            <a:ext cx="2286000" cy="740544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55861B-2275-4165-9C62-746B0815EE58}"/>
              </a:ext>
            </a:extLst>
          </p:cNvPr>
          <p:cNvSpPr/>
          <p:nvPr/>
        </p:nvSpPr>
        <p:spPr>
          <a:xfrm rot="16200000">
            <a:off x="8372139" y="2951124"/>
            <a:ext cx="602619" cy="368608"/>
          </a:xfrm>
          <a:custGeom>
            <a:avLst/>
            <a:gdLst>
              <a:gd name="connsiteX0" fmla="*/ 0 w 1935126"/>
              <a:gd name="connsiteY0" fmla="*/ 978196 h 978196"/>
              <a:gd name="connsiteX1" fmla="*/ 462516 w 1935126"/>
              <a:gd name="connsiteY1" fmla="*/ 712382 h 978196"/>
              <a:gd name="connsiteX2" fmla="*/ 1036675 w 1935126"/>
              <a:gd name="connsiteY2" fmla="*/ 1 h 978196"/>
              <a:gd name="connsiteX3" fmla="*/ 1547037 w 1935126"/>
              <a:gd name="connsiteY3" fmla="*/ 717699 h 978196"/>
              <a:gd name="connsiteX4" fmla="*/ 1935126 w 1935126"/>
              <a:gd name="connsiteY4" fmla="*/ 91971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126" h="978196">
                <a:moveTo>
                  <a:pt x="0" y="978196"/>
                </a:moveTo>
                <a:cubicBezTo>
                  <a:pt x="144868" y="926805"/>
                  <a:pt x="289737" y="875414"/>
                  <a:pt x="462516" y="712382"/>
                </a:cubicBezTo>
                <a:cubicBezTo>
                  <a:pt x="635295" y="549350"/>
                  <a:pt x="855922" y="-885"/>
                  <a:pt x="1036675" y="1"/>
                </a:cubicBezTo>
                <a:cubicBezTo>
                  <a:pt x="1217428" y="887"/>
                  <a:pt x="1397295" y="564413"/>
                  <a:pt x="1547037" y="717699"/>
                </a:cubicBezTo>
                <a:cubicBezTo>
                  <a:pt x="1696779" y="870985"/>
                  <a:pt x="1815952" y="895351"/>
                  <a:pt x="1935126" y="919717"/>
                </a:cubicBezTo>
              </a:path>
            </a:pathLst>
          </a:cu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B09C24F-3892-4579-907F-5B04AA79CF0D}"/>
              </a:ext>
            </a:extLst>
          </p:cNvPr>
          <p:cNvSpPr/>
          <p:nvPr/>
        </p:nvSpPr>
        <p:spPr>
          <a:xfrm rot="16200000">
            <a:off x="8377455" y="4056568"/>
            <a:ext cx="602619" cy="368608"/>
          </a:xfrm>
          <a:custGeom>
            <a:avLst/>
            <a:gdLst>
              <a:gd name="connsiteX0" fmla="*/ 0 w 1935126"/>
              <a:gd name="connsiteY0" fmla="*/ 978196 h 978196"/>
              <a:gd name="connsiteX1" fmla="*/ 462516 w 1935126"/>
              <a:gd name="connsiteY1" fmla="*/ 712382 h 978196"/>
              <a:gd name="connsiteX2" fmla="*/ 1036675 w 1935126"/>
              <a:gd name="connsiteY2" fmla="*/ 1 h 978196"/>
              <a:gd name="connsiteX3" fmla="*/ 1547037 w 1935126"/>
              <a:gd name="connsiteY3" fmla="*/ 717699 h 978196"/>
              <a:gd name="connsiteX4" fmla="*/ 1935126 w 1935126"/>
              <a:gd name="connsiteY4" fmla="*/ 91971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126" h="978196">
                <a:moveTo>
                  <a:pt x="0" y="978196"/>
                </a:moveTo>
                <a:cubicBezTo>
                  <a:pt x="144868" y="926805"/>
                  <a:pt x="289737" y="875414"/>
                  <a:pt x="462516" y="712382"/>
                </a:cubicBezTo>
                <a:cubicBezTo>
                  <a:pt x="635295" y="549350"/>
                  <a:pt x="855922" y="-885"/>
                  <a:pt x="1036675" y="1"/>
                </a:cubicBezTo>
                <a:cubicBezTo>
                  <a:pt x="1217428" y="887"/>
                  <a:pt x="1397295" y="564413"/>
                  <a:pt x="1547037" y="717699"/>
                </a:cubicBezTo>
                <a:cubicBezTo>
                  <a:pt x="1696779" y="870985"/>
                  <a:pt x="1815952" y="895351"/>
                  <a:pt x="1935126" y="919717"/>
                </a:cubicBezTo>
              </a:path>
            </a:pathLst>
          </a:cu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8FE43A-4D84-45BA-BBF1-6BA057031A01}"/>
              </a:ext>
            </a:extLst>
          </p:cNvPr>
          <p:cNvCxnSpPr/>
          <p:nvPr/>
        </p:nvCxnSpPr>
        <p:spPr>
          <a:xfrm>
            <a:off x="8855099" y="2484909"/>
            <a:ext cx="0" cy="220787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007484-37C4-44D7-8842-207FC525052B}"/>
              </a:ext>
            </a:extLst>
          </p:cNvPr>
          <p:cNvSpPr/>
          <p:nvPr/>
        </p:nvSpPr>
        <p:spPr>
          <a:xfrm rot="16200000">
            <a:off x="8408697" y="3486659"/>
            <a:ext cx="11812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LDA projection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BEEDDCE-07F3-4410-B3C6-ABE4142EA006}"/>
              </a:ext>
            </a:extLst>
          </p:cNvPr>
          <p:cNvSpPr/>
          <p:nvPr/>
        </p:nvSpPr>
        <p:spPr>
          <a:xfrm rot="414557">
            <a:off x="5798789" y="4911551"/>
            <a:ext cx="1605003" cy="355436"/>
          </a:xfrm>
          <a:custGeom>
            <a:avLst/>
            <a:gdLst>
              <a:gd name="connsiteX0" fmla="*/ 0 w 1935126"/>
              <a:gd name="connsiteY0" fmla="*/ 978196 h 978196"/>
              <a:gd name="connsiteX1" fmla="*/ 462516 w 1935126"/>
              <a:gd name="connsiteY1" fmla="*/ 712382 h 978196"/>
              <a:gd name="connsiteX2" fmla="*/ 1036675 w 1935126"/>
              <a:gd name="connsiteY2" fmla="*/ 1 h 978196"/>
              <a:gd name="connsiteX3" fmla="*/ 1547037 w 1935126"/>
              <a:gd name="connsiteY3" fmla="*/ 717699 h 978196"/>
              <a:gd name="connsiteX4" fmla="*/ 1935126 w 1935126"/>
              <a:gd name="connsiteY4" fmla="*/ 91971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5126" h="978196">
                <a:moveTo>
                  <a:pt x="0" y="978196"/>
                </a:moveTo>
                <a:cubicBezTo>
                  <a:pt x="144868" y="926805"/>
                  <a:pt x="289737" y="875414"/>
                  <a:pt x="462516" y="712382"/>
                </a:cubicBezTo>
                <a:cubicBezTo>
                  <a:pt x="635295" y="549350"/>
                  <a:pt x="855922" y="-885"/>
                  <a:pt x="1036675" y="1"/>
                </a:cubicBezTo>
                <a:cubicBezTo>
                  <a:pt x="1217428" y="887"/>
                  <a:pt x="1397295" y="564413"/>
                  <a:pt x="1547037" y="717699"/>
                </a:cubicBezTo>
                <a:cubicBezTo>
                  <a:pt x="1696779" y="870985"/>
                  <a:pt x="1815952" y="895351"/>
                  <a:pt x="1935126" y="919717"/>
                </a:cubicBezTo>
              </a:path>
            </a:pathLst>
          </a:custGeom>
          <a:solidFill>
            <a:srgbClr val="FF00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4A24EA-742C-4708-B6EE-C737D056A88F}"/>
              </a:ext>
            </a:extLst>
          </p:cNvPr>
          <p:cNvCxnSpPr/>
          <p:nvPr/>
        </p:nvCxnSpPr>
        <p:spPr>
          <a:xfrm>
            <a:off x="5100083" y="5102703"/>
            <a:ext cx="3124200" cy="32625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8C741D9-B065-4599-B80B-44F7AC393202}"/>
              </a:ext>
            </a:extLst>
          </p:cNvPr>
          <p:cNvSpPr/>
          <p:nvPr/>
        </p:nvSpPr>
        <p:spPr>
          <a:xfrm rot="262886">
            <a:off x="7602557" y="5116700"/>
            <a:ext cx="1198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PCA projection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50A741C-AA7D-4BB8-AF1F-A6D178653038}"/>
              </a:ext>
            </a:extLst>
          </p:cNvPr>
          <p:cNvSpPr txBox="1">
            <a:spLocks/>
          </p:cNvSpPr>
          <p:nvPr/>
        </p:nvSpPr>
        <p:spPr>
          <a:xfrm>
            <a:off x="237461" y="1676400"/>
            <a:ext cx="4548846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48" indent="-285750" algn="l" defTabSz="91439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97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95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91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89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6" indent="-228600" algn="l" defTabSz="9143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PCA finds components that are useful for representing data. </a:t>
            </a:r>
          </a:p>
          <a:p>
            <a:pPr lvl="1"/>
            <a:r>
              <a:rPr lang="en-GB" dirty="0"/>
              <a:t>Pooling (or projecting) data may discard essential information for discriminating between data in different classes.</a:t>
            </a:r>
          </a:p>
          <a:p>
            <a:pPr lvl="1"/>
            <a:r>
              <a:rPr lang="en-GB" dirty="0"/>
              <a:t>PCA finds the direction for maximum data variance (unsupervised/generative).</a:t>
            </a:r>
          </a:p>
          <a:p>
            <a:pPr lvl="1"/>
            <a:r>
              <a:rPr lang="en-GB" dirty="0"/>
              <a:t>LDA (Linear Discriminant Analysis) or MDA (Multiple Discriminant Analysis) finds the direction that optimally separates data of different classes (supervised/discriminative).</a:t>
            </a:r>
          </a:p>
        </p:txBody>
      </p:sp>
    </p:spTree>
    <p:extLst>
      <p:ext uri="{BB962C8B-B14F-4D97-AF65-F5344CB8AC3E}">
        <p14:creationId xmlns:p14="http://schemas.microsoft.com/office/powerpoint/2010/main" val="3918368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3E67-7955-49DC-B9C7-B5E7D06A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to optimal </a:t>
            </a:r>
            <a:r>
              <a:rPr lang="en-GB" dirty="0" err="1"/>
              <a:t>bayesian</a:t>
            </a:r>
            <a:r>
              <a:rPr lang="en-GB" dirty="0"/>
              <a:t> decision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B8FE6-F899-4547-BE17-9B908BC82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dirty="0"/>
                          <m:t>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dirty="0"/>
                      <m:t>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2"/>
                <a:r>
                  <a:rPr lang="en-GB" sz="1800" dirty="0"/>
                  <a:t>For a classification problem with Gaussian classes of equal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1800" dirty="0"/>
                          <m:t>Σ</m:t>
                        </m:r>
                      </m:e>
                      <m:sub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sz="1800" dirty="0"/>
                      <m:t>Σ</m:t>
                    </m:r>
                  </m:oMath>
                </a14:m>
                <a:r>
                  <a:rPr lang="en-GB" sz="1800" dirty="0"/>
                  <a:t>, the Bayes decision boundaries (or the discriminant function) is the plane of normal</a:t>
                </a:r>
              </a:p>
              <a:p>
                <a:pPr lvl="1"/>
                <a:endParaRPr lang="en-GB" b="1" dirty="0">
                  <a:latin typeface="Cambria Math" panose="02040503050406030204" pitchFamily="18" charset="0"/>
                </a:endParaRPr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GB" dirty="0"/>
                            <m:t>Σ</m:t>
                          </m:r>
                        </m:e>
                        <m:sup>
                          <m:r>
                            <a:rPr lang="en-GB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lvl="2"/>
                <a:r>
                  <a:rPr lang="en-GB" sz="1800" dirty="0"/>
                  <a:t>The hyperplane is generally not orthogonal to the line between the means.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B8FE6-F899-4547-BE17-9B908BC82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F68D5-E1B7-41C6-827A-A49C7A27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5B9CE-CD06-4B07-9DB6-CC71461E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105272"/>
            <a:ext cx="1913327" cy="1843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BDA9D-2972-4399-852A-6A6BC694E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967319"/>
            <a:ext cx="2044451" cy="23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98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96EA-D7C9-4C22-94F2-44A0C4D3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to optimal </a:t>
            </a:r>
            <a:r>
              <a:rPr lang="en-GB" dirty="0" err="1"/>
              <a:t>bayesian</a:t>
            </a:r>
            <a:r>
              <a:rPr lang="en-GB" dirty="0"/>
              <a:t> decision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8105F-6F3D-4582-9B57-4D7FAF068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dirty="0"/>
                          <m:t>Σ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dirty="0"/>
                          <m:t>Σ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this is also the FLD solution. </a:t>
                </a:r>
              </a:p>
              <a:p>
                <a:pPr lvl="1"/>
                <a:r>
                  <a:rPr lang="en-GB" dirty="0"/>
                  <a:t>In FLD,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1" i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GB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This gives some interpretations of FLD/LDA</a:t>
                </a:r>
              </a:p>
              <a:p>
                <a:pPr lvl="2"/>
                <a:r>
                  <a:rPr lang="en-GB" dirty="0"/>
                  <a:t>It is optimal if and only if the classes are Gaussian and have equal covariance.</a:t>
                </a:r>
              </a:p>
              <a:p>
                <a:pPr lvl="2"/>
                <a:r>
                  <a:rPr lang="en-GB" dirty="0"/>
                  <a:t>The extension from two-classes to multiple classes in LDA is ad-hoc. </a:t>
                </a:r>
              </a:p>
              <a:p>
                <a:pPr lvl="1"/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8105F-6F3D-4582-9B57-4D7FAF068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1FF99-A4B7-4CAE-913C-DD95BFED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EA353-7515-4D5E-BD78-B96D07FEEB39}"/>
              </a:ext>
            </a:extLst>
          </p:cNvPr>
          <p:cNvSpPr/>
          <p:nvPr/>
        </p:nvSpPr>
        <p:spPr>
          <a:xfrm>
            <a:off x="381000" y="5969661"/>
            <a:ext cx="5905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T-K Kim, PhD dissertation: Discriminant Analysis of Patterns in Images, Image Ensembles, and Videos, Univ. of Cambridge, 2008.</a:t>
            </a:r>
          </a:p>
        </p:txBody>
      </p:sp>
    </p:spTree>
    <p:extLst>
      <p:ext uri="{BB962C8B-B14F-4D97-AF65-F5344CB8AC3E}">
        <p14:creationId xmlns:p14="http://schemas.microsoft.com/office/powerpoint/2010/main" val="147435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Fisher Linear Discriminant (FLD)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dirty="0"/>
                  <a:t>We first consider </a:t>
                </a:r>
                <a:r>
                  <a:rPr lang="en-GB" b="1" i="1" dirty="0"/>
                  <a:t>2-class problem </a:t>
                </a:r>
                <a:r>
                  <a:rPr lang="en-GB" dirty="0"/>
                  <a:t>i.e. binary-classification.</a:t>
                </a:r>
              </a:p>
              <a:p>
                <a:pPr lvl="1"/>
                <a:r>
                  <a:rPr lang="en-GB" dirty="0"/>
                  <a:t>Data are projected from </a:t>
                </a:r>
                <a:r>
                  <a:rPr lang="en-GB" i="1" dirty="0"/>
                  <a:t>D </a:t>
                </a:r>
                <a:r>
                  <a:rPr lang="en-GB" dirty="0"/>
                  <a:t>dimensions onto a line, i.e. one-dimensional subspace. </a:t>
                </a:r>
              </a:p>
              <a:p>
                <a:endParaRPr lang="en-GB" dirty="0"/>
              </a:p>
              <a:p>
                <a:pPr lvl="1"/>
                <a:r>
                  <a:rPr lang="en-GB" dirty="0"/>
                  <a:t>Given a set of N </a:t>
                </a:r>
                <a:r>
                  <a:rPr lang="en-GB" i="1" dirty="0"/>
                  <a:t>D</a:t>
                </a:r>
                <a:r>
                  <a:rPr lang="en-GB" dirty="0"/>
                  <a:t>-dimensional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</a:p>
              <a:p>
                <a:pPr marL="457198" lvl="1" indent="0">
                  <a:buNone/>
                </a:pPr>
                <a:r>
                  <a:rPr lang="en-GB" b="0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samples belong to the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b="0" i="1" dirty="0" smtClean="0"/>
                          <m:t>c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</a:t>
                </a:r>
                <a:r>
                  <a:rPr lang="en-GB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to the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b="0" i="1" dirty="0" smtClean="0"/>
                          <m:t>c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i="1" dirty="0"/>
                  <a:t>.</a:t>
                </a:r>
              </a:p>
              <a:p>
                <a:endParaRPr lang="en-GB" dirty="0"/>
              </a:p>
              <a:p>
                <a:pPr lvl="1"/>
                <a:r>
                  <a:rPr lang="en-GB" dirty="0"/>
                  <a:t>We wish to form a linear combination of the components of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/>
                  <a:t> as </a:t>
                </a:r>
              </a:p>
              <a:p>
                <a:pPr marL="457198" lvl="1" indent="0">
                  <a:buNone/>
                </a:pPr>
                <a:r>
                  <a:rPr lang="en-GB" b="0" dirty="0"/>
                  <a:t>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     and a corresponding set of 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457200"/>
            <a:ext cx="8839200" cy="884238"/>
          </a:xfrm>
        </p:spPr>
        <p:txBody>
          <a:bodyPr>
            <a:normAutofit/>
          </a:bodyPr>
          <a:lstStyle/>
          <a:p>
            <a:r>
              <a:rPr lang="en-GB" sz="2400" dirty="0"/>
              <a:t>FLD: two-dimensional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447800"/>
            <a:ext cx="8686800" cy="4892681"/>
          </a:xfrm>
        </p:spPr>
        <p:txBody>
          <a:bodyPr/>
          <a:lstStyle/>
          <a:p>
            <a:pPr lvl="1"/>
            <a:r>
              <a:rPr lang="en-GB" dirty="0"/>
              <a:t>Projection of same set of two-class samples onto two different lines in the direction marked </a:t>
            </a:r>
            <a:r>
              <a:rPr lang="en-GB" b="1" dirty="0"/>
              <a:t>w</a:t>
            </a:r>
            <a:r>
              <a:rPr lang="en-GB" dirty="0"/>
              <a:t>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60132"/>
            <a:ext cx="2739472" cy="2748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488" y="3085342"/>
            <a:ext cx="2895600" cy="30538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2600" y="2530953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Better separation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4997" y="25146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Classes mixed</a:t>
            </a:r>
          </a:p>
        </p:txBody>
      </p:sp>
    </p:spTree>
    <p:extLst>
      <p:ext uri="{BB962C8B-B14F-4D97-AF65-F5344CB8AC3E}">
        <p14:creationId xmlns:p14="http://schemas.microsoft.com/office/powerpoint/2010/main" val="10508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Finding best direction </a:t>
            </a:r>
            <a:r>
              <a:rPr lang="en-GB" b="1" dirty="0"/>
              <a:t>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b="1" i="1" dirty="0"/>
                  <a:t>Class mean </a:t>
                </a:r>
                <a:r>
                  <a:rPr lang="en-GB" dirty="0"/>
                  <a:t>in D-dimensional space: </a:t>
                </a:r>
              </a:p>
              <a:p>
                <a:pPr lvl="1"/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Class mean of projected points: </a:t>
                </a:r>
              </a:p>
              <a:p>
                <a:pPr lvl="1"/>
                <a:endParaRPr lang="en-GB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Distance between projected class means is </a:t>
                </a:r>
              </a:p>
              <a:p>
                <a:pPr lvl="1"/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=|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Criterion for Fisher Linear Discriminant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Define the scatter of the projected samples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1">
                                              <a:latin typeface="Cambria Math" panose="02040503050406030204" pitchFamily="18" charset="0"/>
                                            </a:rPr>
                                            <m:t>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800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Thus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(1/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variance of the pooled (or projected) data.</a:t>
                </a:r>
                <a:endParaRPr lang="en-GB" sz="1800" dirty="0"/>
              </a:p>
              <a:p>
                <a:pPr lvl="1"/>
                <a:r>
                  <a:rPr lang="en-GB" b="1" dirty="0"/>
                  <a:t>Total within-class scatter </a:t>
                </a:r>
                <a:r>
                  <a:rPr lang="en-GB" dirty="0"/>
                  <a:t>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sz="1800" dirty="0"/>
              </a:p>
              <a:p>
                <a:pPr lvl="1"/>
                <a:r>
                  <a:rPr lang="en-GB" dirty="0"/>
                  <a:t>Find that linear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for which </a:t>
                </a:r>
                <a:endParaRPr lang="en-GB" sz="2400" b="0" dirty="0"/>
              </a:p>
              <a:p>
                <a:pPr marL="457198" lvl="1" indent="0">
                  <a:buNone/>
                </a:pPr>
                <a:r>
                  <a:rPr lang="en-GB" sz="2400" b="0" dirty="0"/>
                  <a:t>    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2400" b="1">
                                            <a:latin typeface="Cambria Math" panose="02040503050406030204" pitchFamily="18" charset="0"/>
                                          </a:rPr>
                                          <m:t>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2400" b="1">
                                            <a:latin typeface="Cambria Math" panose="02040503050406030204" pitchFamily="18" charset="0"/>
                                          </a:rPr>
                                          <m:t>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sz="2400" dirty="0"/>
                  <a:t> </a:t>
                </a:r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is maximum and independent of </a:t>
                </a:r>
                <a:r>
                  <a:rPr lang="en-GB" i="1" dirty="0"/>
                  <a:t>||</a:t>
                </a:r>
                <a:r>
                  <a:rPr lang="en-GB" b="1" dirty="0"/>
                  <a:t>w</a:t>
                </a:r>
                <a:r>
                  <a:rPr lang="en-GB" i="1" dirty="0"/>
                  <a:t>||.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362811"/>
            <a:ext cx="2895600" cy="305386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892154">
            <a:off x="6324599" y="5852469"/>
            <a:ext cx="1447800" cy="3206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 rot="892154">
            <a:off x="5507593" y="5616242"/>
            <a:ext cx="1447800" cy="3206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94189" y="6334876"/>
                <a:ext cx="369845" cy="279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189" y="6334876"/>
                <a:ext cx="369845" cy="279564"/>
              </a:xfrm>
              <a:prstGeom prst="rect">
                <a:avLst/>
              </a:prstGeom>
              <a:blipFill>
                <a:blip r:embed="rId4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05895" y="5891710"/>
                <a:ext cx="369845" cy="279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895" y="5891710"/>
                <a:ext cx="369845" cy="279179"/>
              </a:xfrm>
              <a:prstGeom prst="rect">
                <a:avLst/>
              </a:prstGeom>
              <a:blipFill>
                <a:blip r:embed="rId5"/>
                <a:stretch>
                  <a:fillRect r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994711" y="6068510"/>
            <a:ext cx="1017700" cy="30253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BE33EC-E289-4281-AB27-8512DD024A84}"/>
              </a:ext>
            </a:extLst>
          </p:cNvPr>
          <p:cNvCxnSpPr>
            <a:cxnSpLocks/>
          </p:cNvCxnSpPr>
          <p:nvPr/>
        </p:nvCxnSpPr>
        <p:spPr>
          <a:xfrm>
            <a:off x="5424150" y="5777042"/>
            <a:ext cx="693847" cy="22933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FAD358-E878-4E1A-A654-2371B01D417C}"/>
              </a:ext>
            </a:extLst>
          </p:cNvPr>
          <p:cNvCxnSpPr>
            <a:cxnSpLocks/>
          </p:cNvCxnSpPr>
          <p:nvPr/>
        </p:nvCxnSpPr>
        <p:spPr>
          <a:xfrm>
            <a:off x="6972299" y="6238876"/>
            <a:ext cx="736783" cy="21281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DA0D770-49DA-46A7-BCA2-1067E1077595}"/>
                  </a:ext>
                </a:extLst>
              </p:cNvPr>
              <p:cNvSpPr/>
              <p:nvPr/>
            </p:nvSpPr>
            <p:spPr>
              <a:xfrm>
                <a:off x="5950147" y="6280619"/>
                <a:ext cx="9206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200" b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DA0D770-49DA-46A7-BCA2-1067E1077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147" y="6280619"/>
                <a:ext cx="920637" cy="276999"/>
              </a:xfrm>
              <a:prstGeom prst="rect">
                <a:avLst/>
              </a:prstGeom>
              <a:blipFill>
                <a:blip r:embed="rId6"/>
                <a:stretch>
                  <a:fillRect r="-9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00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Scatter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To obtain </a:t>
                </a:r>
                <a:r>
                  <a:rPr lang="en-GB" i="1" dirty="0"/>
                  <a:t>J(·) </a:t>
                </a:r>
                <a:r>
                  <a:rPr lang="en-GB" dirty="0"/>
                  <a:t>as an explicit function of </a:t>
                </a:r>
                <a:r>
                  <a:rPr lang="en-GB" b="1" dirty="0"/>
                  <a:t>w</a:t>
                </a:r>
                <a:r>
                  <a:rPr lang="en-GB" dirty="0"/>
                  <a:t>, we define scatter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b="1" i="1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And Within-class 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lvl="1"/>
                <a:r>
                  <a:rPr lang="en-GB" dirty="0"/>
                  <a:t>We can then write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1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Therefore,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The within-class 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sz="1801" dirty="0"/>
                  <a:t>∈ </a:t>
                </a:r>
                <a:r>
                  <a:rPr lang="en-GB" sz="1801" dirty="0" err="1"/>
                  <a:t>R</a:t>
                </a:r>
                <a:r>
                  <a:rPr lang="en-GB" sz="1801" i="1" baseline="30000" dirty="0" err="1"/>
                  <a:t>DxD</a:t>
                </a:r>
                <a:r>
                  <a:rPr lang="en-GB" sz="1801" i="1" baseline="30000" dirty="0"/>
                  <a:t> </a:t>
                </a:r>
                <a:r>
                  <a:rPr lang="en-GB" dirty="0"/>
                  <a:t> is symmetric and positive semidefinite, and is </a:t>
                </a:r>
                <a:r>
                  <a:rPr lang="en-GB" dirty="0" err="1"/>
                  <a:t>nonsingular</a:t>
                </a:r>
                <a:r>
                  <a:rPr lang="en-GB" dirty="0"/>
                  <a:t> if N&gt;D.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 b="-6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Scatter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Similarly, the separation of the projected class means is </a:t>
                </a:r>
              </a:p>
              <a:p>
                <a:pPr lvl="1"/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algn="ctr"/>
                <a:r>
                  <a:rPr lang="en-GB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1" dirty="0"/>
              </a:p>
              <a:p>
                <a:pPr algn="ctr"/>
                <a:r>
                  <a:rPr lang="en-GB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Where Between-class 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pPr lvl="1"/>
                <a:r>
                  <a:rPr lang="en-GB" dirty="0"/>
                  <a:t>The between-class scatter matrix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is also symmetric and positive semidefinite. </a:t>
                </a:r>
              </a:p>
              <a:p>
                <a:pPr lvl="1"/>
                <a:r>
                  <a:rPr lang="en-GB" dirty="0"/>
                  <a:t>Its rank is at most one, since it is the outer product of two vectors.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39649</TotalTime>
  <Words>2403</Words>
  <Application>Microsoft Office PowerPoint</Application>
  <PresentationFormat>On-screen Show (4:3)</PresentationFormat>
  <Paragraphs>358</Paragraphs>
  <Slides>31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宋体</vt:lpstr>
      <vt:lpstr>Arial</vt:lpstr>
      <vt:lpstr>Calibri</vt:lpstr>
      <vt:lpstr>Cambria Math</vt:lpstr>
      <vt:lpstr>Office Theme</vt:lpstr>
      <vt:lpstr>Discriminant Analysis   Fisherfaces</vt:lpstr>
      <vt:lpstr>Some references </vt:lpstr>
      <vt:lpstr>Motivation</vt:lpstr>
      <vt:lpstr>Fisher Linear Discriminant (FLD)</vt:lpstr>
      <vt:lpstr>FLD: two-dimensional example</vt:lpstr>
      <vt:lpstr>Finding best direction w</vt:lpstr>
      <vt:lpstr>Criterion for Fisher Linear Discriminant</vt:lpstr>
      <vt:lpstr>Scatter matrices</vt:lpstr>
      <vt:lpstr>Scatter matrices</vt:lpstr>
      <vt:lpstr>Criterion function in terms of scatter matrices  and optimisation</vt:lpstr>
      <vt:lpstr>Optimisation for Fisher Discriminant</vt:lpstr>
      <vt:lpstr>Optimisation for Fisher Discriminant</vt:lpstr>
      <vt:lpstr>Multiple Discriminant Analysis</vt:lpstr>
      <vt:lpstr>Fisherfaces</vt:lpstr>
      <vt:lpstr>Recognition using class specific linear projection</vt:lpstr>
      <vt:lpstr>Recognition using class specific linear projection</vt:lpstr>
      <vt:lpstr>Recognition using class specific linear projection</vt:lpstr>
      <vt:lpstr>Fisherfaces</vt:lpstr>
      <vt:lpstr>Procedures: Fisherfaces</vt:lpstr>
      <vt:lpstr>Procedures: Fisherfaces</vt:lpstr>
      <vt:lpstr>Procedures: Fisherfaces</vt:lpstr>
      <vt:lpstr>Fisherfaces</vt:lpstr>
      <vt:lpstr>Fisherfaces</vt:lpstr>
      <vt:lpstr>Procedures: Fisherfaces</vt:lpstr>
      <vt:lpstr>Comparison to Eigenfaces</vt:lpstr>
      <vt:lpstr>Procedures: Fisherfaces</vt:lpstr>
      <vt:lpstr>Procedures: Fisherfaces</vt:lpstr>
      <vt:lpstr>Comparison to Eigenfaces</vt:lpstr>
      <vt:lpstr>Relation to optimal bayesian decision theory</vt:lpstr>
      <vt:lpstr>Relation to optimal bayesian decision theory</vt:lpstr>
      <vt:lpstr>Relation to optimal bayesian decision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 Face Recognition   CCA   LDA   Kernel PCA, ICA   MDS/LLE/ISOMAP/SOM</dc:title>
  <dc:creator>T-K</dc:creator>
  <cp:lastModifiedBy>Tae-Kyun Kim</cp:lastModifiedBy>
  <cp:revision>2167</cp:revision>
  <cp:lastPrinted>2016-01-15T11:56:49Z</cp:lastPrinted>
  <dcterms:created xsi:type="dcterms:W3CDTF">2006-08-16T00:00:00Z</dcterms:created>
  <dcterms:modified xsi:type="dcterms:W3CDTF">2018-10-29T22:53:40Z</dcterms:modified>
</cp:coreProperties>
</file>