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374B-94DD-7BC5-C184-DE4D02135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5C945-8716-4295-B510-9E80DDDD4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2123-BE23-4AE8-2E47-4D3AA8D2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587B-FE50-95EF-7B41-E3F8BDF7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8B3B-6E4E-B19E-69D1-0E7273BC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20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91BA-7AA7-96B4-DF6F-20FD1757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8B175-BDE8-14A2-7E68-024B1B90E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C44B-5CE9-8F68-BE71-73489383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0D30-C2A3-5BCA-9251-975D49CB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02386-A5EC-4BE1-2C13-BBA02BDF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248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0BFD3-84DF-FC41-A49E-D1F25F2AB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CF6B7-E8DC-2B55-3710-39FF5AAB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FDBF-C402-5773-1BEF-FC9F6220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03CC-C3B8-C8EE-D58B-640DEE46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9D0D-72FA-5059-DFE5-1B2B79C7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359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BED3-9ECF-EBEB-214B-A168D291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3957-3CA1-D25E-0471-ADF5048C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F37D-F965-00BB-6136-471FE24D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565B6-2443-7694-E956-EC96E7A2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C1A-52ED-5B8F-7619-A19AB9FD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801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36F5-0920-80B2-B5F0-990E3C57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965C-319F-6E98-E56A-8E1058CA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014E-25A4-CABD-7CD9-626BDABC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8AAF-9478-6E82-E4A5-EE8C06EC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12F0-B582-1B96-CBA5-192E9895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043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D1C0-D297-2C84-38EC-98B7DC94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C49E-FADF-93E6-71F4-831A85BEF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87A43-9E1A-4556-9397-F5DE493AC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215AF-3194-80BB-9AFA-0A89AEB5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81715-654D-6528-1308-AC68B109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9A87E-2E91-BF74-BC48-37D12211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6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4890-1672-0629-5A15-DC86CF05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F86A2-7091-CE1B-C91F-D423C7173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DB908-F651-B6AF-549E-C311A68B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B56F7-DEFB-E342-C383-A280024E3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40886-F0C1-DE27-9F87-ED7A6703A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3E959-7547-E910-7784-D7FB7A97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39CF4-4331-1616-0DA4-9E63537D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A492A-A30B-AFA4-E1D1-81EEE248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910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F00C-59EA-45AA-596C-A82F5354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97677-5CAC-8D72-2E74-89473220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B987A-6336-9B6F-7E49-10F835FB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BA1A3-8443-B7AC-6CD0-97E42FE5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692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08682-D397-5A78-5D1D-30C37186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3A0AA-EB37-B92F-A1D9-5AF9FCDE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B70F1-66EC-20C0-16C8-5AA99F02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197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BF32-E223-5997-B4F8-1EA695DB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4FAA-5FDE-B188-4906-21F21F201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86FFD-F10F-8531-4926-D2BCB18AC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622F4-9CE0-B20F-E38A-BBC6DF1C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F782-B739-B11B-308E-31E7CA37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AEF66-23F0-C67E-A7A0-77E012B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82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C426-384D-5B1A-A511-6F1BD293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8DAFE-F5DF-2971-3CBF-95FB5890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7A4A-732A-25DA-0F35-0A381F406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9D0E0-D368-E9B3-A4BC-E441D505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598F-7C1B-7C4D-AE65-6DF8F966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AC80D-9AE0-453A-EB46-34CE709C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330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F9544-D925-BCFF-6841-2D194608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55186-421A-9AD3-B830-66E592E6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7503-BE28-157B-49D1-08DA70D52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AA9A3-D54A-4315-805D-4574B062CECC}" type="datetimeFigureOut">
              <a:rPr lang="en-ID" smtClean="0"/>
              <a:t>31/05/2024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1E84-0C8F-AEC3-2504-401A0DCE1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6EBA7-0C8A-5310-5B35-A5B13CACF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A5AC8-40A0-44FB-9EC2-047A9EEA72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95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7B30C7-75AD-4E15-A552-5C537DCBA562}"/>
              </a:ext>
            </a:extLst>
          </p:cNvPr>
          <p:cNvSpPr txBox="1"/>
          <p:nvPr/>
        </p:nvSpPr>
        <p:spPr>
          <a:xfrm>
            <a:off x="3502855" y="317755"/>
            <a:ext cx="55708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KMK </a:t>
            </a:r>
            <a:r>
              <a:rPr lang="en-US" dirty="0" err="1"/>
              <a:t>Konstruksi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Underlying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Fiktif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32AA7-55D1-4CBB-B300-F045B7C9F75C}"/>
              </a:ext>
            </a:extLst>
          </p:cNvPr>
          <p:cNvSpPr txBox="1"/>
          <p:nvPr/>
        </p:nvSpPr>
        <p:spPr>
          <a:xfrm>
            <a:off x="998806" y="1064915"/>
            <a:ext cx="438912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KMK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menjalani</a:t>
            </a:r>
            <a:r>
              <a:rPr lang="en-US" dirty="0"/>
              <a:t> </a:t>
            </a:r>
            <a:r>
              <a:rPr lang="en-US" dirty="0" err="1"/>
              <a:t>hukuman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lain dan </a:t>
            </a:r>
            <a:r>
              <a:rPr lang="en-US" dirty="0" err="1"/>
              <a:t>mengarahkan</a:t>
            </a:r>
            <a:r>
              <a:rPr lang="en-US" dirty="0"/>
              <a:t> agar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oleh </a:t>
            </a:r>
            <a:r>
              <a:rPr lang="en-US" dirty="0" err="1"/>
              <a:t>Kepala</a:t>
            </a:r>
            <a:r>
              <a:rPr lang="en-US" dirty="0"/>
              <a:t> Cabang.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9500A-2CC9-4526-B5EA-64E4D1F60189}"/>
              </a:ext>
            </a:extLst>
          </p:cNvPr>
          <p:cNvSpPr txBox="1"/>
          <p:nvPr/>
        </p:nvSpPr>
        <p:spPr>
          <a:xfrm>
            <a:off x="7126514" y="1050400"/>
            <a:ext cx="451394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Debitur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KMK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perusahaan-perusahaan</a:t>
            </a:r>
            <a:r>
              <a:rPr lang="en-US" dirty="0"/>
              <a:t> yang </a:t>
            </a:r>
            <a:r>
              <a:rPr lang="en-US" dirty="0" err="1"/>
              <a:t>terafiliasi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seolah-olah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di </a:t>
            </a:r>
            <a:r>
              <a:rPr lang="en-US" dirty="0" err="1"/>
              <a:t>Pemda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2C6FA-0901-4AF2-8B80-385A67091EA5}"/>
              </a:ext>
            </a:extLst>
          </p:cNvPr>
          <p:cNvSpPr txBox="1"/>
          <p:nvPr/>
        </p:nvSpPr>
        <p:spPr>
          <a:xfrm>
            <a:off x="3410858" y="3048007"/>
            <a:ext cx="579120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Analisis</a:t>
            </a:r>
            <a:r>
              <a:rPr lang="en-US" dirty="0"/>
              <a:t> dan </a:t>
            </a:r>
            <a:r>
              <a:rPr lang="en-US" dirty="0" err="1"/>
              <a:t>persetujuan</a:t>
            </a:r>
            <a:r>
              <a:rPr lang="en-US" dirty="0"/>
              <a:t> KMK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formalitas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Agunan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Surat </a:t>
            </a:r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Cessie</a:t>
            </a:r>
            <a:r>
              <a:rPr lang="en-US" dirty="0"/>
              <a:t> </a:t>
            </a:r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(</a:t>
            </a:r>
            <a:r>
              <a:rPr lang="en-US" dirty="0" err="1"/>
              <a:t>fiktif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Pencairan</a:t>
            </a:r>
            <a:r>
              <a:rPr lang="en-US" dirty="0"/>
              <a:t> KMK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meneliti</a:t>
            </a:r>
            <a:r>
              <a:rPr lang="en-US" dirty="0"/>
              <a:t> </a:t>
            </a:r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pencairan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0AD8D-A7AF-4F8B-933E-FE7724671464}"/>
              </a:ext>
            </a:extLst>
          </p:cNvPr>
          <p:cNvSpPr txBox="1"/>
          <p:nvPr/>
        </p:nvSpPr>
        <p:spPr>
          <a:xfrm>
            <a:off x="2888343" y="5283211"/>
            <a:ext cx="676365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Debitur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dana KMK dan </a:t>
            </a:r>
            <a:r>
              <a:rPr lang="en-US" dirty="0" err="1"/>
              <a:t>menggunakan</a:t>
            </a:r>
            <a:r>
              <a:rPr lang="en-US" dirty="0"/>
              <a:t> dana KMK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AAF44-3DC3-4759-A6F1-6816DEE1D7B6}"/>
              </a:ext>
            </a:extLst>
          </p:cNvPr>
          <p:cNvSpPr txBox="1"/>
          <p:nvPr/>
        </p:nvSpPr>
        <p:spPr>
          <a:xfrm>
            <a:off x="4296229" y="6351563"/>
            <a:ext cx="40204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dilunasi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macet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117810B-10E9-4FC8-9E85-0DE1C102F45E}"/>
              </a:ext>
            </a:extLst>
          </p:cNvPr>
          <p:cNvSpPr/>
          <p:nvPr/>
        </p:nvSpPr>
        <p:spPr>
          <a:xfrm>
            <a:off x="3991429" y="2600298"/>
            <a:ext cx="304800" cy="43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DE1FED5-ECA2-49C6-B2F3-DCAE067D3C12}"/>
              </a:ext>
            </a:extLst>
          </p:cNvPr>
          <p:cNvSpPr/>
          <p:nvPr/>
        </p:nvSpPr>
        <p:spPr>
          <a:xfrm>
            <a:off x="8164286" y="2584277"/>
            <a:ext cx="304800" cy="43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77E247-A322-4E05-9027-B212AD14DDF5}"/>
              </a:ext>
            </a:extLst>
          </p:cNvPr>
          <p:cNvSpPr/>
          <p:nvPr/>
        </p:nvSpPr>
        <p:spPr>
          <a:xfrm>
            <a:off x="6095996" y="4835498"/>
            <a:ext cx="304800" cy="43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7A22DA8-8052-4180-B0CD-785BA2260E55}"/>
              </a:ext>
            </a:extLst>
          </p:cNvPr>
          <p:cNvSpPr/>
          <p:nvPr/>
        </p:nvSpPr>
        <p:spPr>
          <a:xfrm>
            <a:off x="6117770" y="5902288"/>
            <a:ext cx="304800" cy="43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912F2E-8198-427D-AF34-CC86F12393E8}"/>
              </a:ext>
            </a:extLst>
          </p:cNvPr>
          <p:cNvSpPr/>
          <p:nvPr/>
        </p:nvSpPr>
        <p:spPr>
          <a:xfrm>
            <a:off x="5733143" y="1611094"/>
            <a:ext cx="108544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469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7B30C7-75AD-4E15-A552-5C537DCBA562}"/>
              </a:ext>
            </a:extLst>
          </p:cNvPr>
          <p:cNvSpPr txBox="1"/>
          <p:nvPr/>
        </p:nvSpPr>
        <p:spPr>
          <a:xfrm>
            <a:off x="3502855" y="317755"/>
            <a:ext cx="557080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Capital Loans with Fictitious Construction Projects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32AA7-55D1-4CBB-B300-F045B7C9F75C}"/>
              </a:ext>
            </a:extLst>
          </p:cNvPr>
          <p:cNvSpPr txBox="1"/>
          <p:nvPr/>
        </p:nvSpPr>
        <p:spPr>
          <a:xfrm>
            <a:off x="998806" y="1064915"/>
            <a:ext cx="438912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Offering working capital loans to a debtor who is serving sentences for other case and requesting that loans application be split so that the loans only need Branch Head’s approval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9500A-2CC9-4526-B5EA-64E4D1F60189}"/>
              </a:ext>
            </a:extLst>
          </p:cNvPr>
          <p:cNvSpPr txBox="1"/>
          <p:nvPr/>
        </p:nvSpPr>
        <p:spPr>
          <a:xfrm>
            <a:off x="7126514" y="1050400"/>
            <a:ext cx="451394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debtor designated loan application using affiliated companies and that does meet with actual conditions as if the debtor is working on Regional Government construction projects.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2C6FA-0901-4AF2-8B80-385A67091EA5}"/>
              </a:ext>
            </a:extLst>
          </p:cNvPr>
          <p:cNvSpPr txBox="1"/>
          <p:nvPr/>
        </p:nvSpPr>
        <p:spPr>
          <a:xfrm>
            <a:off x="3410858" y="3048007"/>
            <a:ext cx="57912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Loan analysis and approval are formalities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 confirmation of the projects to the employer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Cessie</a:t>
            </a:r>
            <a:r>
              <a:rPr lang="en-US" dirty="0"/>
              <a:t> Agreement as Principal Collateral is not supported with real construction projects (fictitious)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Loan withdrawals to debtor bank account without verification of the completeness of withdrawal requirements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0AD8D-A7AF-4F8B-933E-FE7724671464}"/>
              </a:ext>
            </a:extLst>
          </p:cNvPr>
          <p:cNvSpPr txBox="1"/>
          <p:nvPr/>
        </p:nvSpPr>
        <p:spPr>
          <a:xfrm>
            <a:off x="2888343" y="5283211"/>
            <a:ext cx="676365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debtor controlled Working Capital Loan funds and used the funds to repay previous loan facilities.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AAF44-3DC3-4759-A6F1-6816DEE1D7B6}"/>
              </a:ext>
            </a:extLst>
          </p:cNvPr>
          <p:cNvSpPr txBox="1"/>
          <p:nvPr/>
        </p:nvSpPr>
        <p:spPr>
          <a:xfrm>
            <a:off x="4296229" y="6351563"/>
            <a:ext cx="40204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Non-performing loans</a:t>
            </a:r>
            <a:endParaRPr lang="en-ID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117810B-10E9-4FC8-9E85-0DE1C102F45E}"/>
              </a:ext>
            </a:extLst>
          </p:cNvPr>
          <p:cNvSpPr/>
          <p:nvPr/>
        </p:nvSpPr>
        <p:spPr>
          <a:xfrm>
            <a:off x="3991429" y="2600298"/>
            <a:ext cx="304800" cy="43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DE1FED5-ECA2-49C6-B2F3-DCAE067D3C12}"/>
              </a:ext>
            </a:extLst>
          </p:cNvPr>
          <p:cNvSpPr/>
          <p:nvPr/>
        </p:nvSpPr>
        <p:spPr>
          <a:xfrm>
            <a:off x="8164286" y="2584277"/>
            <a:ext cx="304800" cy="43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77E247-A322-4E05-9027-B212AD14DDF5}"/>
              </a:ext>
            </a:extLst>
          </p:cNvPr>
          <p:cNvSpPr/>
          <p:nvPr/>
        </p:nvSpPr>
        <p:spPr>
          <a:xfrm>
            <a:off x="6095996" y="4835498"/>
            <a:ext cx="304800" cy="43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7A22DA8-8052-4180-B0CD-785BA2260E55}"/>
              </a:ext>
            </a:extLst>
          </p:cNvPr>
          <p:cNvSpPr/>
          <p:nvPr/>
        </p:nvSpPr>
        <p:spPr>
          <a:xfrm>
            <a:off x="6117770" y="5902288"/>
            <a:ext cx="304800" cy="43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912F2E-8198-427D-AF34-CC86F12393E8}"/>
              </a:ext>
            </a:extLst>
          </p:cNvPr>
          <p:cNvSpPr/>
          <p:nvPr/>
        </p:nvSpPr>
        <p:spPr>
          <a:xfrm>
            <a:off x="5733143" y="1611094"/>
            <a:ext cx="108544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309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C6E16CC6C664CA0D512C13F9A9AE1" ma:contentTypeVersion="0" ma:contentTypeDescription="Create a new document." ma:contentTypeScope="" ma:versionID="6946a23eb85bdcabfc957b7cd13900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9ECCD7-B0DC-49E9-8215-42D75E2A3C49}"/>
</file>

<file path=customXml/itemProps2.xml><?xml version="1.0" encoding="utf-8"?>
<ds:datastoreItem xmlns:ds="http://schemas.openxmlformats.org/officeDocument/2006/customXml" ds:itemID="{6F7A5327-BFD8-4270-B0C7-183DE01001E5}"/>
</file>

<file path=customXml/itemProps3.xml><?xml version="1.0" encoding="utf-8"?>
<ds:datastoreItem xmlns:ds="http://schemas.openxmlformats.org/officeDocument/2006/customXml" ds:itemID="{561C3B6B-16E2-4D1A-888E-FB7C5CE633FE}"/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244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Hendratna Mutaqin</dc:creator>
  <cp:lastModifiedBy>Endar Prabowo</cp:lastModifiedBy>
  <cp:revision>17</cp:revision>
  <dcterms:created xsi:type="dcterms:W3CDTF">2024-03-15T04:30:11Z</dcterms:created>
  <dcterms:modified xsi:type="dcterms:W3CDTF">2024-05-31T02:55:35Z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0x01010052DC6E16CC6C664CA0D512C13F9A9AE1</vt:lpwstr>
  </property>
</Properties>
</file>