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77" r:id="rId5"/>
    <p:sldId id="276" r:id="rId6"/>
    <p:sldId id="261" r:id="rId7"/>
    <p:sldId id="262" r:id="rId8"/>
    <p:sldId id="275" r:id="rId9"/>
    <p:sldId id="263" r:id="rId10"/>
    <p:sldId id="265" r:id="rId11"/>
    <p:sldId id="274" r:id="rId12"/>
    <p:sldId id="267" r:id="rId13"/>
    <p:sldId id="268" r:id="rId14"/>
    <p:sldId id="269" r:id="rId15"/>
    <p:sldId id="270" r:id="rId16"/>
    <p:sldId id="271" r:id="rId17"/>
    <p:sldId id="272" r:id="rId18"/>
  </p:sldIdLst>
  <p:sldSz cx="9144000" cy="6858000" type="screen4x3"/>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371CA08F-D0C3-4DC2-BAAD-6685BD8C7844}" type="datetimeFigureOut">
              <a:rPr kumimoji="1" lang="ja-JP" altLang="en-US" smtClean="0"/>
              <a:t>2016/9/16</a:t>
            </a:fld>
            <a:endParaRPr kumimoji="1" lang="ja-JP" altLang="en-US"/>
          </a:p>
        </p:txBody>
      </p:sp>
      <p:sp>
        <p:nvSpPr>
          <p:cNvPr id="4" name="フッター プレースホルダー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41834C45-8940-41FC-88EB-66D6F9A12F77}" type="slidenum">
              <a:rPr kumimoji="1" lang="ja-JP" altLang="en-US" smtClean="0"/>
              <a:t>‹#›</a:t>
            </a:fld>
            <a:endParaRPr kumimoji="1" lang="ja-JP" altLang="en-US"/>
          </a:p>
        </p:txBody>
      </p:sp>
    </p:spTree>
    <p:extLst>
      <p:ext uri="{BB962C8B-B14F-4D97-AF65-F5344CB8AC3E}">
        <p14:creationId xmlns:p14="http://schemas.microsoft.com/office/powerpoint/2010/main" val="3581270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DD97E6C1-B458-4F69-8C4E-75C0F0C2353F}" type="datetimeFigureOut">
              <a:rPr kumimoji="1" lang="ja-JP" altLang="en-US" smtClean="0"/>
              <a:t>2016/9/16</a:t>
            </a:fld>
            <a:endParaRPr kumimoji="1" lang="ja-JP" altLang="en-US"/>
          </a:p>
        </p:txBody>
      </p:sp>
      <p:sp>
        <p:nvSpPr>
          <p:cNvPr id="4" name="スライド イメージ プレースホルダー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4819E83D-E577-4C47-A164-9303A9E71638}" type="slidenum">
              <a:rPr kumimoji="1" lang="ja-JP" altLang="en-US" smtClean="0"/>
              <a:t>‹#›</a:t>
            </a:fld>
            <a:endParaRPr kumimoji="1" lang="ja-JP" altLang="en-US"/>
          </a:p>
        </p:txBody>
      </p:sp>
    </p:spTree>
    <p:extLst>
      <p:ext uri="{BB962C8B-B14F-4D97-AF65-F5344CB8AC3E}">
        <p14:creationId xmlns:p14="http://schemas.microsoft.com/office/powerpoint/2010/main" val="38408046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もっと軽く説明</a:t>
            </a:r>
          </a:p>
        </p:txBody>
      </p:sp>
      <p:sp>
        <p:nvSpPr>
          <p:cNvPr id="4" name="スライド番号プレースホルダー 3"/>
          <p:cNvSpPr>
            <a:spLocks noGrp="1"/>
          </p:cNvSpPr>
          <p:nvPr>
            <p:ph type="sldNum" sz="quarter" idx="10"/>
          </p:nvPr>
        </p:nvSpPr>
        <p:spPr/>
        <p:txBody>
          <a:bodyPr/>
          <a:lstStyle/>
          <a:p>
            <a:fld id="{4819E83D-E577-4C47-A164-9303A9E71638}" type="slidenum">
              <a:rPr kumimoji="1" lang="ja-JP" altLang="en-US" smtClean="0"/>
              <a:t>3</a:t>
            </a:fld>
            <a:endParaRPr kumimoji="1" lang="ja-JP" altLang="en-US"/>
          </a:p>
        </p:txBody>
      </p:sp>
    </p:spTree>
    <p:extLst>
      <p:ext uri="{BB962C8B-B14F-4D97-AF65-F5344CB8AC3E}">
        <p14:creationId xmlns:p14="http://schemas.microsoft.com/office/powerpoint/2010/main" val="56322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エネルギーではなくコスト</a:t>
            </a:r>
            <a:endParaRPr kumimoji="1" lang="en-US" altLang="ja-JP" dirty="0"/>
          </a:p>
          <a:p>
            <a:r>
              <a:rPr kumimoji="1" lang="ja-JP" altLang="en-US" dirty="0"/>
              <a:t>分かりやすい図を</a:t>
            </a:r>
            <a:endParaRPr kumimoji="1" lang="en-US" altLang="ja-JP" dirty="0"/>
          </a:p>
          <a:p>
            <a:r>
              <a:rPr kumimoji="1" lang="en-US" altLang="ja-JP" dirty="0"/>
              <a:t>ΔE</a:t>
            </a:r>
            <a:r>
              <a:rPr kumimoji="1" lang="ja-JP" altLang="en-US" dirty="0"/>
              <a:t>がわかりずらい⇒解を２つ書いて説明する</a:t>
            </a:r>
            <a:endParaRPr kumimoji="1" lang="en-US" altLang="ja-JP" dirty="0"/>
          </a:p>
          <a:p>
            <a:r>
              <a:rPr kumimoji="1" lang="ja-JP" altLang="en-US" dirty="0"/>
              <a:t>山が</a:t>
            </a:r>
            <a:r>
              <a:rPr kumimoji="1" lang="en-US" altLang="ja-JP" dirty="0"/>
              <a:t>1</a:t>
            </a:r>
            <a:r>
              <a:rPr kumimoji="1" lang="ja-JP" altLang="en-US" dirty="0"/>
              <a:t>つできることを図で説明</a:t>
            </a:r>
            <a:endParaRPr kumimoji="1" lang="en-US" altLang="ja-JP" dirty="0"/>
          </a:p>
          <a:p>
            <a:r>
              <a:rPr kumimoji="1" lang="en-US" altLang="ja-JP" dirty="0"/>
              <a:t>E’</a:t>
            </a:r>
            <a:r>
              <a:rPr kumimoji="1" lang="ja-JP" altLang="en-US" dirty="0"/>
              <a:t>や</a:t>
            </a:r>
            <a:r>
              <a:rPr kumimoji="1" lang="en-US" altLang="ja-JP" dirty="0"/>
              <a:t>E</a:t>
            </a:r>
            <a:r>
              <a:rPr kumimoji="1" lang="ja-JP" altLang="en-US" dirty="0"/>
              <a:t>ではなく新しい解のコストの方がいい場合、悪い場合で説明</a:t>
            </a:r>
            <a:endParaRPr kumimoji="1" lang="en-US" altLang="ja-JP" dirty="0"/>
          </a:p>
          <a:p>
            <a:r>
              <a:rPr kumimoji="1" lang="ja-JP" altLang="en-US" dirty="0"/>
              <a:t>温度によって改悪解の受理確率が異なることの説明</a:t>
            </a:r>
            <a:endParaRPr kumimoji="1" lang="en-US" altLang="ja-JP" dirty="0"/>
          </a:p>
          <a:p>
            <a:r>
              <a:rPr kumimoji="1" lang="ja-JP" altLang="en-US" dirty="0"/>
              <a:t>新しい解の生成方法</a:t>
            </a:r>
          </a:p>
        </p:txBody>
      </p:sp>
      <p:sp>
        <p:nvSpPr>
          <p:cNvPr id="4" name="スライド番号プレースホルダー 3"/>
          <p:cNvSpPr>
            <a:spLocks noGrp="1"/>
          </p:cNvSpPr>
          <p:nvPr>
            <p:ph type="sldNum" sz="quarter" idx="10"/>
          </p:nvPr>
        </p:nvSpPr>
        <p:spPr/>
        <p:txBody>
          <a:bodyPr/>
          <a:lstStyle/>
          <a:p>
            <a:fld id="{4819E83D-E577-4C47-A164-9303A9E71638}" type="slidenum">
              <a:rPr kumimoji="1" lang="ja-JP" altLang="en-US" smtClean="0"/>
              <a:t>4</a:t>
            </a:fld>
            <a:endParaRPr kumimoji="1" lang="ja-JP" altLang="en-US"/>
          </a:p>
        </p:txBody>
      </p:sp>
    </p:spTree>
    <p:extLst>
      <p:ext uri="{BB962C8B-B14F-4D97-AF65-F5344CB8AC3E}">
        <p14:creationId xmlns:p14="http://schemas.microsoft.com/office/powerpoint/2010/main" val="196166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メトロポリスの図を複数並べる</a:t>
            </a:r>
            <a:endParaRPr kumimoji="1" lang="en-US" altLang="ja-JP" dirty="0"/>
          </a:p>
          <a:p>
            <a:r>
              <a:rPr kumimoji="1" lang="ja-JP" altLang="en-US" dirty="0"/>
              <a:t>レプリカ交換法の欠点を言う</a:t>
            </a:r>
            <a:endParaRPr kumimoji="1" lang="en-US" altLang="ja-JP" dirty="0"/>
          </a:p>
          <a:p>
            <a:r>
              <a:rPr kumimoji="1" lang="ja-JP" altLang="en-US" dirty="0"/>
              <a:t>温度固定である⇒温度設定が難しい⇒自動温度調整</a:t>
            </a:r>
            <a:endParaRPr kumimoji="1" lang="en-US" altLang="ja-JP" dirty="0"/>
          </a:p>
          <a:p>
            <a:r>
              <a:rPr kumimoji="1" lang="ja-JP" altLang="en-US" dirty="0"/>
              <a:t>山が複数できる図で説明</a:t>
            </a:r>
            <a:endParaRPr kumimoji="1" lang="en-US" altLang="ja-JP" dirty="0"/>
          </a:p>
        </p:txBody>
      </p:sp>
      <p:sp>
        <p:nvSpPr>
          <p:cNvPr id="4" name="スライド番号プレースホルダー 3"/>
          <p:cNvSpPr>
            <a:spLocks noGrp="1"/>
          </p:cNvSpPr>
          <p:nvPr>
            <p:ph type="sldNum" sz="quarter" idx="10"/>
          </p:nvPr>
        </p:nvSpPr>
        <p:spPr/>
        <p:txBody>
          <a:bodyPr/>
          <a:lstStyle/>
          <a:p>
            <a:fld id="{4819E83D-E577-4C47-A164-9303A9E71638}" type="slidenum">
              <a:rPr kumimoji="1" lang="ja-JP" altLang="en-US" smtClean="0"/>
              <a:t>5</a:t>
            </a:fld>
            <a:endParaRPr kumimoji="1" lang="ja-JP" altLang="en-US"/>
          </a:p>
        </p:txBody>
      </p:sp>
    </p:spTree>
    <p:extLst>
      <p:ext uri="{BB962C8B-B14F-4D97-AF65-F5344CB8AC3E}">
        <p14:creationId xmlns:p14="http://schemas.microsoft.com/office/powerpoint/2010/main" val="355538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メトロポリスの図を複数並べる</a:t>
            </a:r>
            <a:endParaRPr kumimoji="1" lang="en-US" altLang="ja-JP" dirty="0"/>
          </a:p>
          <a:p>
            <a:r>
              <a:rPr kumimoji="1" lang="ja-JP" altLang="en-US" dirty="0"/>
              <a:t>レプリカ交換法の欠点を言う</a:t>
            </a:r>
            <a:endParaRPr kumimoji="1" lang="en-US" altLang="ja-JP" dirty="0"/>
          </a:p>
          <a:p>
            <a:r>
              <a:rPr kumimoji="1" lang="ja-JP" altLang="en-US" dirty="0"/>
              <a:t>温度固定である⇒温度設定が難しい⇒自動温度調整</a:t>
            </a:r>
            <a:endParaRPr kumimoji="1" lang="en-US" altLang="ja-JP" dirty="0"/>
          </a:p>
          <a:p>
            <a:r>
              <a:rPr kumimoji="1" lang="ja-JP" altLang="en-US" dirty="0"/>
              <a:t>山が複数できる図で説明</a:t>
            </a:r>
            <a:endParaRPr kumimoji="1" lang="en-US" altLang="ja-JP" dirty="0"/>
          </a:p>
        </p:txBody>
      </p:sp>
      <p:sp>
        <p:nvSpPr>
          <p:cNvPr id="4" name="スライド番号プレースホルダー 3"/>
          <p:cNvSpPr>
            <a:spLocks noGrp="1"/>
          </p:cNvSpPr>
          <p:nvPr>
            <p:ph type="sldNum" sz="quarter" idx="10"/>
          </p:nvPr>
        </p:nvSpPr>
        <p:spPr/>
        <p:txBody>
          <a:bodyPr/>
          <a:lstStyle/>
          <a:p>
            <a:fld id="{4819E83D-E577-4C47-A164-9303A9E71638}" type="slidenum">
              <a:rPr kumimoji="1" lang="ja-JP" altLang="en-US" smtClean="0"/>
              <a:t>6</a:t>
            </a:fld>
            <a:endParaRPr kumimoji="1" lang="ja-JP" altLang="en-US"/>
          </a:p>
        </p:txBody>
      </p:sp>
    </p:spTree>
    <p:extLst>
      <p:ext uri="{BB962C8B-B14F-4D97-AF65-F5344CB8AC3E}">
        <p14:creationId xmlns:p14="http://schemas.microsoft.com/office/powerpoint/2010/main" val="355538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式の修正</a:t>
            </a:r>
            <a:endParaRPr kumimoji="1" lang="en-US" altLang="ja-JP" dirty="0"/>
          </a:p>
          <a:p>
            <a:r>
              <a:rPr kumimoji="1" lang="en-US" altLang="ja-JP" dirty="0"/>
              <a:t>Δ</a:t>
            </a:r>
            <a:r>
              <a:rPr kumimoji="1" lang="ja-JP" altLang="en-US" dirty="0"/>
              <a:t>のかっこの修正</a:t>
            </a:r>
          </a:p>
        </p:txBody>
      </p:sp>
      <p:sp>
        <p:nvSpPr>
          <p:cNvPr id="4" name="スライド番号プレースホルダー 3"/>
          <p:cNvSpPr>
            <a:spLocks noGrp="1"/>
          </p:cNvSpPr>
          <p:nvPr>
            <p:ph type="sldNum" sz="quarter" idx="10"/>
          </p:nvPr>
        </p:nvSpPr>
        <p:spPr/>
        <p:txBody>
          <a:bodyPr/>
          <a:lstStyle/>
          <a:p>
            <a:fld id="{4819E83D-E577-4C47-A164-9303A9E71638}" type="slidenum">
              <a:rPr kumimoji="1" lang="ja-JP" altLang="en-US" smtClean="0"/>
              <a:t>7</a:t>
            </a:fld>
            <a:endParaRPr kumimoji="1" lang="ja-JP" altLang="en-US"/>
          </a:p>
        </p:txBody>
      </p:sp>
    </p:spTree>
    <p:extLst>
      <p:ext uri="{BB962C8B-B14F-4D97-AF65-F5344CB8AC3E}">
        <p14:creationId xmlns:p14="http://schemas.microsoft.com/office/powerpoint/2010/main" val="4231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式の修正</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819E83D-E577-4C47-A164-9303A9E71638}" type="slidenum">
              <a:rPr kumimoji="1" lang="ja-JP" altLang="en-US" smtClean="0"/>
              <a:t>8</a:t>
            </a:fld>
            <a:endParaRPr kumimoji="1" lang="ja-JP" altLang="en-US"/>
          </a:p>
        </p:txBody>
      </p:sp>
    </p:spTree>
    <p:extLst>
      <p:ext uri="{BB962C8B-B14F-4D97-AF65-F5344CB8AC3E}">
        <p14:creationId xmlns:p14="http://schemas.microsoft.com/office/powerpoint/2010/main" val="42315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高温レプリカでの探索はなし</a:t>
            </a:r>
            <a:endParaRPr kumimoji="1" lang="en-US" altLang="ja-JP" dirty="0"/>
          </a:p>
          <a:p>
            <a:r>
              <a:rPr kumimoji="1" lang="ja-JP" altLang="en-US" dirty="0"/>
              <a:t>山が離れてる図、近すぎる図、丁度の図</a:t>
            </a:r>
          </a:p>
        </p:txBody>
      </p:sp>
      <p:sp>
        <p:nvSpPr>
          <p:cNvPr id="4" name="スライド番号プレースホルダー 3"/>
          <p:cNvSpPr>
            <a:spLocks noGrp="1"/>
          </p:cNvSpPr>
          <p:nvPr>
            <p:ph type="sldNum" sz="quarter" idx="10"/>
          </p:nvPr>
        </p:nvSpPr>
        <p:spPr/>
        <p:txBody>
          <a:bodyPr/>
          <a:lstStyle/>
          <a:p>
            <a:fld id="{4819E83D-E577-4C47-A164-9303A9E71638}" type="slidenum">
              <a:rPr kumimoji="1" lang="ja-JP" altLang="en-US" smtClean="0"/>
              <a:t>9</a:t>
            </a:fld>
            <a:endParaRPr kumimoji="1" lang="ja-JP" altLang="en-US"/>
          </a:p>
        </p:txBody>
      </p:sp>
    </p:spTree>
    <p:extLst>
      <p:ext uri="{BB962C8B-B14F-4D97-AF65-F5344CB8AC3E}">
        <p14:creationId xmlns:p14="http://schemas.microsoft.com/office/powerpoint/2010/main" val="405289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レプリカ交換法の欠点と図をまとめて話す</a:t>
            </a:r>
            <a:endParaRPr kumimoji="1" lang="en-US" altLang="ja-JP" dirty="0"/>
          </a:p>
          <a:p>
            <a:r>
              <a:rPr kumimoji="1" lang="ja-JP" altLang="en-US" dirty="0"/>
              <a:t>問題→方法→問題になっている</a:t>
            </a:r>
          </a:p>
        </p:txBody>
      </p:sp>
      <p:sp>
        <p:nvSpPr>
          <p:cNvPr id="4" name="スライド番号プレースホルダー 3"/>
          <p:cNvSpPr>
            <a:spLocks noGrp="1"/>
          </p:cNvSpPr>
          <p:nvPr>
            <p:ph type="sldNum" sz="quarter" idx="10"/>
          </p:nvPr>
        </p:nvSpPr>
        <p:spPr/>
        <p:txBody>
          <a:bodyPr/>
          <a:lstStyle/>
          <a:p>
            <a:fld id="{4819E83D-E577-4C47-A164-9303A9E71638}" type="slidenum">
              <a:rPr kumimoji="1" lang="ja-JP" altLang="en-US" smtClean="0"/>
              <a:t>10</a:t>
            </a:fld>
            <a:endParaRPr kumimoji="1" lang="ja-JP" altLang="en-US"/>
          </a:p>
        </p:txBody>
      </p:sp>
    </p:spTree>
    <p:extLst>
      <p:ext uri="{BB962C8B-B14F-4D97-AF65-F5344CB8AC3E}">
        <p14:creationId xmlns:p14="http://schemas.microsoft.com/office/powerpoint/2010/main" val="1382610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重なっている部分を塗る</a:t>
            </a:r>
          </a:p>
        </p:txBody>
      </p:sp>
      <p:sp>
        <p:nvSpPr>
          <p:cNvPr id="4" name="スライド番号プレースホルダー 3"/>
          <p:cNvSpPr>
            <a:spLocks noGrp="1"/>
          </p:cNvSpPr>
          <p:nvPr>
            <p:ph type="sldNum" sz="quarter" idx="10"/>
          </p:nvPr>
        </p:nvSpPr>
        <p:spPr/>
        <p:txBody>
          <a:bodyPr/>
          <a:lstStyle/>
          <a:p>
            <a:fld id="{4819E83D-E577-4C47-A164-9303A9E71638}" type="slidenum">
              <a:rPr kumimoji="1" lang="ja-JP" altLang="en-US" smtClean="0"/>
              <a:t>15</a:t>
            </a:fld>
            <a:endParaRPr kumimoji="1" lang="ja-JP" altLang="en-US"/>
          </a:p>
        </p:txBody>
      </p:sp>
    </p:spTree>
    <p:extLst>
      <p:ext uri="{BB962C8B-B14F-4D97-AF65-F5344CB8AC3E}">
        <p14:creationId xmlns:p14="http://schemas.microsoft.com/office/powerpoint/2010/main" val="3857287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366931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128794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5857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216185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194860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125517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305861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370360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218325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400744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14F1DD7-49BF-402A-9860-F2A3F2277E79}" type="datetimeFigureOut">
              <a:rPr kumimoji="1" lang="ja-JP" altLang="en-US" smtClean="0"/>
              <a:t>2016/9/16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306000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F1DD7-49BF-402A-9860-F2A3F2277E79}" type="datetimeFigureOut">
              <a:rPr kumimoji="1" lang="ja-JP" altLang="en-US" smtClean="0"/>
              <a:t>2016/9/16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80395-7930-4D18-9F50-1B4C13945A8B}" type="slidenum">
              <a:rPr kumimoji="1" lang="ja-JP" altLang="en-US" smtClean="0"/>
              <a:t>‹#›</a:t>
            </a:fld>
            <a:endParaRPr kumimoji="1" lang="ja-JP" altLang="en-US"/>
          </a:p>
        </p:txBody>
      </p:sp>
    </p:spTree>
    <p:extLst>
      <p:ext uri="{BB962C8B-B14F-4D97-AF65-F5344CB8AC3E}">
        <p14:creationId xmlns:p14="http://schemas.microsoft.com/office/powerpoint/2010/main" val="163635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4.png"/><Relationship Id="rId7" Type="http://schemas.openxmlformats.org/officeDocument/2006/relationships/image" Target="../media/image1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000" dirty="0"/>
              <a:t>レプリカ交換法における</a:t>
            </a:r>
            <a:r>
              <a:rPr kumimoji="1" lang="en-US" altLang="ja-JP" sz="4000" dirty="0"/>
              <a:t/>
            </a:r>
            <a:br>
              <a:rPr kumimoji="1" lang="en-US" altLang="ja-JP" sz="4000" dirty="0"/>
            </a:br>
            <a:r>
              <a:rPr kumimoji="1" lang="ja-JP" altLang="en-US" sz="4000" dirty="0"/>
              <a:t>自動温度調整のアルゴリズム</a:t>
            </a:r>
          </a:p>
        </p:txBody>
      </p:sp>
      <p:sp>
        <p:nvSpPr>
          <p:cNvPr id="3" name="サブタイトル 2"/>
          <p:cNvSpPr>
            <a:spLocks noGrp="1"/>
          </p:cNvSpPr>
          <p:nvPr>
            <p:ph type="subTitle" idx="1"/>
          </p:nvPr>
        </p:nvSpPr>
        <p:spPr/>
        <p:txBody>
          <a:bodyPr>
            <a:normAutofit/>
          </a:bodyPr>
          <a:lstStyle/>
          <a:p>
            <a:r>
              <a:rPr kumimoji="1" lang="ja-JP" altLang="en-US" sz="2800" dirty="0"/>
              <a:t>理工学部　応用情報工学科</a:t>
            </a:r>
            <a:endParaRPr kumimoji="1" lang="en-US" altLang="ja-JP" sz="2800" dirty="0"/>
          </a:p>
          <a:p>
            <a:r>
              <a:rPr lang="en-US" altLang="ja-JP" sz="2800" dirty="0"/>
              <a:t>13x3015</a:t>
            </a:r>
            <a:r>
              <a:rPr lang="ja-JP" altLang="en-US" sz="2800"/>
              <a:t>　岡本啓吾</a:t>
            </a:r>
            <a:endParaRPr kumimoji="1" lang="ja-JP" altLang="en-US" sz="2800"/>
          </a:p>
        </p:txBody>
      </p:sp>
    </p:spTree>
    <p:extLst>
      <p:ext uri="{BB962C8B-B14F-4D97-AF65-F5344CB8AC3E}">
        <p14:creationId xmlns:p14="http://schemas.microsoft.com/office/powerpoint/2010/main" val="2772086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解交換はレプリカごとのコスト確率分布の重なり具合が重要</a:t>
            </a: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endParaRPr lang="en-US" altLang="ja-JP" sz="2400" dirty="0">
              <a:latin typeface="+mn-ea"/>
            </a:endParaRPr>
          </a:p>
          <a:p>
            <a:pPr marL="0" indent="0">
              <a:buNone/>
            </a:pPr>
            <a:r>
              <a:rPr lang="ja-JP" altLang="en-US" sz="2800" dirty="0">
                <a:latin typeface="+mn-ea"/>
              </a:rPr>
              <a:t>離れていては交換が起きにくく，近ければ交換が起きすぎる</a:t>
            </a:r>
            <a:endParaRPr lang="en-US" altLang="ja-JP" sz="1600" dirty="0">
              <a:latin typeface="+mn-ea"/>
            </a:endParaRPr>
          </a:p>
          <a:p>
            <a:pPr marL="0" indent="0">
              <a:buNone/>
            </a:pPr>
            <a:r>
              <a:rPr lang="ja-JP" altLang="en-US" sz="2800" dirty="0">
                <a:latin typeface="+mn-ea"/>
              </a:rPr>
              <a:t>温度調整によって適切な重なり具合に調整する</a:t>
            </a:r>
            <a:endParaRPr lang="en-US" altLang="ja-JP" sz="2800" dirty="0">
              <a:latin typeface="+mn-ea"/>
            </a:endParaRPr>
          </a:p>
          <a:p>
            <a:pPr marL="0" indent="0">
              <a:buNone/>
            </a:pPr>
            <a:endParaRPr lang="en-US" altLang="ja-JP" dirty="0">
              <a:latin typeface="+mn-ea"/>
            </a:endParaRPr>
          </a:p>
        </p:txBody>
      </p:sp>
      <p:grpSp>
        <p:nvGrpSpPr>
          <p:cNvPr id="42" name="グループ化 41"/>
          <p:cNvGrpSpPr/>
          <p:nvPr/>
        </p:nvGrpSpPr>
        <p:grpSpPr>
          <a:xfrm>
            <a:off x="467544" y="1772816"/>
            <a:ext cx="3930704" cy="2044329"/>
            <a:chOff x="467544" y="1772816"/>
            <a:chExt cx="3930704" cy="2044329"/>
          </a:xfrm>
        </p:grpSpPr>
        <p:pic>
          <p:nvPicPr>
            <p:cNvPr id="5128"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31630" b="26369"/>
            <a:stretch/>
          </p:blipFill>
          <p:spPr bwMode="auto">
            <a:xfrm>
              <a:off x="683568" y="2003010"/>
              <a:ext cx="3714680" cy="146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線矢印コネクタ 4"/>
            <p:cNvCxnSpPr/>
            <p:nvPr/>
          </p:nvCxnSpPr>
          <p:spPr>
            <a:xfrm>
              <a:off x="836193" y="3421769"/>
              <a:ext cx="33924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48761" y="1878687"/>
              <a:ext cx="0" cy="15430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p:cNvSpPr txBox="1"/>
                <p:nvPr/>
              </p:nvSpPr>
              <p:spPr>
                <a:xfrm>
                  <a:off x="3364321" y="3447813"/>
                  <a:ext cx="921861" cy="369332"/>
                </a:xfrm>
                <a:prstGeom prst="rect">
                  <a:avLst/>
                </a:prstGeom>
                <a:noFill/>
              </p:spPr>
              <p:txBody>
                <a:bodyPr wrap="square" rtlCol="0">
                  <a:spAutoFit/>
                </a:bodyPr>
                <a:lstStyle/>
                <a:p>
                  <a:r>
                    <a:rPr kumimoji="1" lang="ja-JP" altLang="en-US" dirty="0"/>
                    <a:t>コスト</a:t>
                  </a:r>
                  <a14:m>
                    <m:oMath xmlns:m="http://schemas.openxmlformats.org/officeDocument/2006/math">
                      <m:r>
                        <a:rPr kumimoji="1" lang="en-US" altLang="ja-JP" b="0" i="1" smtClean="0">
                          <a:latin typeface="Cambria Math"/>
                        </a:rPr>
                        <m:t>𝐸</m:t>
                      </m:r>
                    </m:oMath>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364321" y="3447813"/>
                  <a:ext cx="921861" cy="369332"/>
                </a:xfrm>
                <a:prstGeom prst="rect">
                  <a:avLst/>
                </a:prstGeom>
                <a:blipFill rotWithShape="1">
                  <a:blip r:embed="rId4"/>
                  <a:stretch>
                    <a:fillRect l="-5960" t="-13333" b="-21667"/>
                  </a:stretch>
                </a:blipFill>
              </p:spPr>
              <p:txBody>
                <a:bodyPr/>
                <a:lstStyle/>
                <a:p>
                  <a:r>
                    <a:rPr lang="ja-JP" altLang="en-US">
                      <a:noFill/>
                    </a:rPr>
                    <a:t> </a:t>
                  </a:r>
                </a:p>
              </p:txBody>
            </p:sp>
          </mc:Fallback>
        </mc:AlternateContent>
        <p:sp>
          <p:nvSpPr>
            <p:cNvPr id="12" name="テキスト ボックス 11"/>
            <p:cNvSpPr txBox="1"/>
            <p:nvPr/>
          </p:nvSpPr>
          <p:spPr>
            <a:xfrm>
              <a:off x="467544" y="1772816"/>
              <a:ext cx="368649" cy="553710"/>
            </a:xfrm>
            <a:prstGeom prst="rect">
              <a:avLst/>
            </a:prstGeom>
            <a:noFill/>
          </p:spPr>
          <p:txBody>
            <a:bodyPr vert="eaVert" wrap="square" rtlCol="0">
              <a:spAutoFit/>
            </a:bodyPr>
            <a:lstStyle/>
            <a:p>
              <a:r>
                <a:rPr lang="ja-JP" altLang="en-US" dirty="0"/>
                <a:t>頻度</a:t>
              </a:r>
              <a:endParaRPr kumimoji="1" lang="ja-JP" altLang="en-US" dirty="0"/>
            </a:p>
          </p:txBody>
        </p:sp>
      </p:grpSp>
      <p:grpSp>
        <p:nvGrpSpPr>
          <p:cNvPr id="35" name="グループ化 34"/>
          <p:cNvGrpSpPr/>
          <p:nvPr/>
        </p:nvGrpSpPr>
        <p:grpSpPr>
          <a:xfrm>
            <a:off x="4932040" y="1809008"/>
            <a:ext cx="3499979" cy="1936458"/>
            <a:chOff x="4932040" y="1809008"/>
            <a:chExt cx="3499979" cy="1936458"/>
          </a:xfrm>
        </p:grpSpPr>
        <p:pic>
          <p:nvPicPr>
            <p:cNvPr id="5127"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24079" r="30941" b="26064"/>
            <a:stretch/>
          </p:blipFill>
          <p:spPr bwMode="auto">
            <a:xfrm>
              <a:off x="5436096" y="1809008"/>
              <a:ext cx="2819248" cy="16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直線矢印コネクタ 25"/>
            <p:cNvCxnSpPr/>
            <p:nvPr/>
          </p:nvCxnSpPr>
          <p:spPr>
            <a:xfrm flipV="1">
              <a:off x="5393705" y="1916833"/>
              <a:ext cx="0" cy="14977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5393705" y="3414539"/>
              <a:ext cx="29707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p:cNvSpPr txBox="1"/>
                <p:nvPr/>
              </p:nvSpPr>
              <p:spPr>
                <a:xfrm>
                  <a:off x="7554284" y="3438194"/>
                  <a:ext cx="877735" cy="307272"/>
                </a:xfrm>
                <a:prstGeom prst="rect">
                  <a:avLst/>
                </a:prstGeom>
                <a:noFill/>
              </p:spPr>
              <p:txBody>
                <a:bodyPr wrap="square" rtlCol="0">
                  <a:spAutoFit/>
                </a:bodyPr>
                <a:lstStyle/>
                <a:p>
                  <a:r>
                    <a:rPr kumimoji="1" lang="ja-JP" altLang="en-US" dirty="0"/>
                    <a:t>コスト</a:t>
                  </a:r>
                  <a14:m>
                    <m:oMath xmlns:m="http://schemas.openxmlformats.org/officeDocument/2006/math">
                      <m:r>
                        <a:rPr kumimoji="1" lang="en-US" altLang="ja-JP" b="0" i="1" smtClean="0">
                          <a:latin typeface="Cambria Math"/>
                        </a:rPr>
                        <m:t>𝐸</m:t>
                      </m:r>
                    </m:oMath>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7554284" y="3438194"/>
                  <a:ext cx="877735" cy="307272"/>
                </a:xfrm>
                <a:prstGeom prst="rect">
                  <a:avLst/>
                </a:prstGeom>
                <a:blipFill rotWithShape="1">
                  <a:blip r:embed="rId6"/>
                  <a:stretch>
                    <a:fillRect l="-5556" t="-16000" b="-46000"/>
                  </a:stretch>
                </a:blipFill>
              </p:spPr>
              <p:txBody>
                <a:bodyPr/>
                <a:lstStyle/>
                <a:p>
                  <a:r>
                    <a:rPr lang="ja-JP" altLang="en-US">
                      <a:noFill/>
                    </a:rPr>
                    <a:t> </a:t>
                  </a:r>
                </a:p>
              </p:txBody>
            </p:sp>
          </mc:Fallback>
        </mc:AlternateContent>
        <p:sp>
          <p:nvSpPr>
            <p:cNvPr id="31" name="テキスト ボックス 30"/>
            <p:cNvSpPr txBox="1"/>
            <p:nvPr/>
          </p:nvSpPr>
          <p:spPr>
            <a:xfrm>
              <a:off x="4932040" y="1916832"/>
              <a:ext cx="461665" cy="748853"/>
            </a:xfrm>
            <a:prstGeom prst="rect">
              <a:avLst/>
            </a:prstGeom>
            <a:noFill/>
          </p:spPr>
          <p:txBody>
            <a:bodyPr vert="eaVert" wrap="square" rtlCol="0">
              <a:spAutoFit/>
            </a:bodyPr>
            <a:lstStyle/>
            <a:p>
              <a:r>
                <a:rPr lang="ja-JP" altLang="en-US" dirty="0"/>
                <a:t>頻度</a:t>
              </a:r>
              <a:endParaRPr kumimoji="1" lang="ja-JP" altLang="en-US" dirty="0"/>
            </a:p>
          </p:txBody>
        </p:sp>
      </p:grpSp>
      <p:grpSp>
        <p:nvGrpSpPr>
          <p:cNvPr id="43" name="グループ化 42"/>
          <p:cNvGrpSpPr/>
          <p:nvPr/>
        </p:nvGrpSpPr>
        <p:grpSpPr>
          <a:xfrm>
            <a:off x="2662681" y="4797152"/>
            <a:ext cx="3818638" cy="2044329"/>
            <a:chOff x="2662681" y="4797152"/>
            <a:chExt cx="3818638" cy="2044329"/>
          </a:xfrm>
        </p:grpSpPr>
        <p:cxnSp>
          <p:nvCxnSpPr>
            <p:cNvPr id="38" name="直線矢印コネクタ 37"/>
            <p:cNvCxnSpPr/>
            <p:nvPr/>
          </p:nvCxnSpPr>
          <p:spPr>
            <a:xfrm>
              <a:off x="3031330" y="6446105"/>
              <a:ext cx="33924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3043898" y="4903023"/>
              <a:ext cx="0" cy="15430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p:cNvSpPr txBox="1"/>
                <p:nvPr/>
              </p:nvSpPr>
              <p:spPr>
                <a:xfrm>
                  <a:off x="5559458" y="6472149"/>
                  <a:ext cx="921861" cy="369332"/>
                </a:xfrm>
                <a:prstGeom prst="rect">
                  <a:avLst/>
                </a:prstGeom>
                <a:noFill/>
              </p:spPr>
              <p:txBody>
                <a:bodyPr wrap="square" rtlCol="0">
                  <a:spAutoFit/>
                </a:bodyPr>
                <a:lstStyle/>
                <a:p>
                  <a:r>
                    <a:rPr kumimoji="1" lang="ja-JP" altLang="en-US" dirty="0"/>
                    <a:t>コスト</a:t>
                  </a:r>
                  <a14:m>
                    <m:oMath xmlns:m="http://schemas.openxmlformats.org/officeDocument/2006/math">
                      <m:r>
                        <a:rPr kumimoji="1" lang="en-US" altLang="ja-JP" b="0" i="1" smtClean="0">
                          <a:latin typeface="Cambria Math"/>
                        </a:rPr>
                        <m:t>𝐸</m:t>
                      </m:r>
                    </m:oMath>
                  </a14:m>
                  <a:endParaRPr kumimoji="1" lang="ja-JP" altLang="en-US"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5559458" y="6472149"/>
                  <a:ext cx="921861" cy="369332"/>
                </a:xfrm>
                <a:prstGeom prst="rect">
                  <a:avLst/>
                </a:prstGeom>
                <a:blipFill rotWithShape="1">
                  <a:blip r:embed="rId7"/>
                  <a:stretch>
                    <a:fillRect l="-5960" t="-13333" b="-21667"/>
                  </a:stretch>
                </a:blipFill>
              </p:spPr>
              <p:txBody>
                <a:bodyPr/>
                <a:lstStyle/>
                <a:p>
                  <a:r>
                    <a:rPr lang="ja-JP" altLang="en-US">
                      <a:noFill/>
                    </a:rPr>
                    <a:t> </a:t>
                  </a:r>
                </a:p>
              </p:txBody>
            </p:sp>
          </mc:Fallback>
        </mc:AlternateContent>
        <p:sp>
          <p:nvSpPr>
            <p:cNvPr id="41" name="テキスト ボックス 40"/>
            <p:cNvSpPr txBox="1"/>
            <p:nvPr/>
          </p:nvSpPr>
          <p:spPr>
            <a:xfrm>
              <a:off x="2662681" y="4797152"/>
              <a:ext cx="368649" cy="553710"/>
            </a:xfrm>
            <a:prstGeom prst="rect">
              <a:avLst/>
            </a:prstGeom>
            <a:noFill/>
          </p:spPr>
          <p:txBody>
            <a:bodyPr vert="eaVert" wrap="square" rtlCol="0">
              <a:spAutoFit/>
            </a:bodyPr>
            <a:lstStyle/>
            <a:p>
              <a:r>
                <a:rPr lang="ja-JP" altLang="en-US" dirty="0"/>
                <a:t>頻度</a:t>
              </a:r>
              <a:endParaRPr kumimoji="1" lang="ja-JP" altLang="en-US" dirty="0"/>
            </a:p>
          </p:txBody>
        </p:sp>
        <p:pic>
          <p:nvPicPr>
            <p:cNvPr id="5126" name="Picture 6"/>
            <p:cNvPicPr>
              <a:picLocks noChangeAspect="1" noChangeArrowheads="1"/>
            </p:cNvPicPr>
            <p:nvPr/>
          </p:nvPicPr>
          <p:blipFill rotWithShape="1">
            <a:blip r:embed="rId8">
              <a:extLst>
                <a:ext uri="{28A0092B-C50C-407E-A947-70E740481C1C}">
                  <a14:useLocalDpi xmlns:a14="http://schemas.microsoft.com/office/drawing/2010/main" val="0"/>
                </a:ext>
              </a:extLst>
            </a:blip>
            <a:srcRect l="19640" r="34767" b="36791"/>
            <a:stretch/>
          </p:blipFill>
          <p:spPr bwMode="auto">
            <a:xfrm>
              <a:off x="3207224" y="4840564"/>
              <a:ext cx="2920621" cy="1478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45504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0" y="1268760"/>
                <a:ext cx="9144000" cy="5589240"/>
              </a:xfrm>
            </p:spPr>
            <p:txBody>
              <a:bodyPr>
                <a:normAutofit/>
              </a:bodyPr>
              <a:lstStyle/>
              <a:p>
                <a:pPr marL="0" indent="0" algn="ctr">
                  <a:buNone/>
                </a:pPr>
                <a:r>
                  <a:rPr lang="ja-JP" altLang="en-US" sz="2800" dirty="0">
                    <a:solidFill>
                      <a:srgbClr val="FF0000"/>
                    </a:solidFill>
                    <a:latin typeface="+mn-ea"/>
                  </a:rPr>
                  <a:t>低温レプリカのコスト  </a:t>
                </a:r>
                <a14:m>
                  <m:oMath xmlns:m="http://schemas.openxmlformats.org/officeDocument/2006/math">
                    <m:r>
                      <a:rPr lang="en-US" altLang="ja-JP" sz="2800" i="1" smtClean="0">
                        <a:solidFill>
                          <a:srgbClr val="FF0000"/>
                        </a:solidFill>
                        <a:latin typeface="Cambria Math"/>
                        <a:ea typeface="Cambria Math"/>
                      </a:rPr>
                      <m:t>&gt;</m:t>
                    </m:r>
                  </m:oMath>
                </a14:m>
                <a:r>
                  <a:rPr lang="ja-JP" altLang="en-US" sz="2800" dirty="0">
                    <a:solidFill>
                      <a:srgbClr val="FF0000"/>
                    </a:solidFill>
                    <a:latin typeface="+mn-ea"/>
                  </a:rPr>
                  <a:t>  高温レプリカのコスト</a:t>
                </a:r>
                <a:endParaRPr lang="en-US" altLang="ja-JP" sz="2800" dirty="0">
                  <a:solidFill>
                    <a:srgbClr val="FF0000"/>
                  </a:solidFill>
                  <a:latin typeface="+mn-ea"/>
                </a:endParaRPr>
              </a:p>
              <a:p>
                <a:pPr marL="0" indent="0">
                  <a:buNone/>
                </a:pPr>
                <a:r>
                  <a:rPr lang="ja-JP" altLang="en-US" sz="2800" dirty="0">
                    <a:latin typeface="+mn-ea"/>
                  </a:rPr>
                  <a:t>のときに必ず解交換が行われる</a:t>
                </a: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r>
                  <a:rPr lang="ja-JP" altLang="en-US" sz="2800" dirty="0">
                    <a:latin typeface="+mn-ea"/>
                  </a:rPr>
                  <a:t>レプリカごとのコスト確率分布を推定することでおおよその解交換の起こりやすさを予想することができる</a:t>
                </a:r>
                <a:endParaRPr lang="en-US" altLang="ja-JP" sz="2800" dirty="0">
                  <a:latin typeface="+mn-ea"/>
                </a:endParaRPr>
              </a:p>
              <a:p>
                <a:pPr marL="0" indent="0">
                  <a:buNone/>
                </a:pPr>
                <a:endParaRPr lang="en-US" altLang="ja-JP" sz="2800" dirty="0">
                  <a:latin typeface="+mn-ea"/>
                </a:endParaRPr>
              </a:p>
              <a:p>
                <a:pPr marL="0" indent="0">
                  <a:buNone/>
                </a:pPr>
                <a:endParaRPr lang="en-US" altLang="ja-JP" dirty="0">
                  <a:latin typeface="+mn-ea"/>
                </a:endParaRPr>
              </a:p>
              <a:p>
                <a:pPr marL="0" indent="0">
                  <a:buNone/>
                </a:pPr>
                <a:endParaRPr lang="en-US" altLang="ja-JP"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0" y="1268760"/>
                <a:ext cx="9144000" cy="5589240"/>
              </a:xfrm>
              <a:blipFill rotWithShape="1">
                <a:blip r:embed="rId2"/>
                <a:stretch>
                  <a:fillRect l="-1333" t="-1309" r="-800"/>
                </a:stretch>
              </a:blipFill>
            </p:spPr>
            <p:txBody>
              <a:bodyPr/>
              <a:lstStyle/>
              <a:p>
                <a:r>
                  <a:rPr lang="ja-JP" altLang="en-US">
                    <a:noFill/>
                  </a:rPr>
                  <a:t> </a:t>
                </a:r>
              </a:p>
            </p:txBody>
          </p:sp>
        </mc:Fallback>
      </mc:AlternateContent>
      <p:grpSp>
        <p:nvGrpSpPr>
          <p:cNvPr id="15" name="グループ化 14"/>
          <p:cNvGrpSpPr/>
          <p:nvPr/>
        </p:nvGrpSpPr>
        <p:grpSpPr>
          <a:xfrm>
            <a:off x="2025196" y="2706197"/>
            <a:ext cx="4996270" cy="2587248"/>
            <a:chOff x="2196925" y="2706197"/>
            <a:chExt cx="4996270" cy="2587248"/>
          </a:xfrm>
        </p:grpSpPr>
        <p:grpSp>
          <p:nvGrpSpPr>
            <p:cNvPr id="5" name="グループ化 4"/>
            <p:cNvGrpSpPr/>
            <p:nvPr/>
          </p:nvGrpSpPr>
          <p:grpSpPr>
            <a:xfrm>
              <a:off x="2196925" y="2706197"/>
              <a:ext cx="4996270" cy="2587248"/>
              <a:chOff x="2318447" y="1395343"/>
              <a:chExt cx="6331151" cy="3132065"/>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845618"/>
                <a:ext cx="5076824"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矢印コネクタ 6"/>
              <p:cNvCxnSpPr/>
              <p:nvPr/>
            </p:nvCxnSpPr>
            <p:spPr>
              <a:xfrm flipV="1">
                <a:off x="2987824" y="1557586"/>
                <a:ext cx="0" cy="2376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2987825" y="3933850"/>
                <a:ext cx="532859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p:cNvSpPr txBox="1"/>
                  <p:nvPr/>
                </p:nvSpPr>
                <p:spPr>
                  <a:xfrm>
                    <a:off x="7534016" y="4080303"/>
                    <a:ext cx="1115582" cy="447105"/>
                  </a:xfrm>
                  <a:prstGeom prst="rect">
                    <a:avLst/>
                  </a:prstGeom>
                  <a:noFill/>
                </p:spPr>
                <p:txBody>
                  <a:bodyPr wrap="none" rtlCol="0">
                    <a:spAutoFit/>
                  </a:bodyPr>
                  <a:lstStyle/>
                  <a:p>
                    <a:r>
                      <a:rPr kumimoji="1" lang="ja-JP" altLang="en-US" dirty="0"/>
                      <a:t>コスト</a:t>
                    </a:r>
                    <a14:m>
                      <m:oMath xmlns:m="http://schemas.openxmlformats.org/officeDocument/2006/math">
                        <m:r>
                          <a:rPr kumimoji="1" lang="en-US" altLang="ja-JP" b="0" i="1" smtClean="0">
                            <a:latin typeface="Cambria Math"/>
                          </a:rPr>
                          <m:t>𝐸</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7534016" y="4080303"/>
                    <a:ext cx="1115582" cy="447105"/>
                  </a:xfrm>
                  <a:prstGeom prst="rect">
                    <a:avLst/>
                  </a:prstGeom>
                  <a:blipFill rotWithShape="1">
                    <a:blip r:embed="rId4"/>
                    <a:stretch>
                      <a:fillRect l="-5517" t="-13333" b="-21667"/>
                    </a:stretch>
                  </a:blipFill>
                </p:spPr>
                <p:txBody>
                  <a:bodyPr/>
                  <a:lstStyle/>
                  <a:p>
                    <a:r>
                      <a:rPr lang="ja-JP" altLang="en-US">
                        <a:noFill/>
                      </a:rPr>
                      <a:t> </a:t>
                    </a:r>
                  </a:p>
                </p:txBody>
              </p:sp>
            </mc:Fallback>
          </mc:AlternateContent>
          <p:sp>
            <p:nvSpPr>
              <p:cNvPr id="10" name="テキスト ボックス 9"/>
              <p:cNvSpPr txBox="1"/>
              <p:nvPr/>
            </p:nvSpPr>
            <p:spPr>
              <a:xfrm>
                <a:off x="2318447" y="1395343"/>
                <a:ext cx="585011" cy="670658"/>
              </a:xfrm>
              <a:prstGeom prst="rect">
                <a:avLst/>
              </a:prstGeom>
              <a:noFill/>
            </p:spPr>
            <p:txBody>
              <a:bodyPr vert="eaVert" wrap="none" rtlCol="0">
                <a:spAutoFit/>
              </a:bodyPr>
              <a:lstStyle/>
              <a:p>
                <a:r>
                  <a:rPr lang="ja-JP" altLang="en-US" dirty="0"/>
                  <a:t>頻度</a:t>
                </a:r>
                <a:endParaRPr kumimoji="1" lang="ja-JP" altLang="en-US" dirty="0"/>
              </a:p>
            </p:txBody>
          </p:sp>
          <p:cxnSp>
            <p:nvCxnSpPr>
              <p:cNvPr id="11" name="直線コネクタ 10"/>
              <p:cNvCxnSpPr>
                <a:stCxn id="6" idx="0"/>
              </p:cNvCxnSpPr>
              <p:nvPr/>
            </p:nvCxnSpPr>
            <p:spPr>
              <a:xfrm>
                <a:off x="5670252" y="1845618"/>
                <a:ext cx="7951" cy="20882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347086" y="1484472"/>
                <a:ext cx="646331" cy="369332"/>
              </a:xfrm>
              <a:prstGeom prst="rect">
                <a:avLst/>
              </a:prstGeom>
              <a:noFill/>
            </p:spPr>
            <p:txBody>
              <a:bodyPr wrap="none" rtlCol="0">
                <a:spAutoFit/>
              </a:bodyPr>
              <a:lstStyle/>
              <a:p>
                <a:r>
                  <a:rPr kumimoji="1" lang="ja-JP" altLang="en-US" dirty="0"/>
                  <a:t>交点</a:t>
                </a:r>
              </a:p>
            </p:txBody>
          </p:sp>
        </p:grpSp>
        <p:sp>
          <p:nvSpPr>
            <p:cNvPr id="13" name="テキスト ボックス 12"/>
            <p:cNvSpPr txBox="1"/>
            <p:nvPr/>
          </p:nvSpPr>
          <p:spPr>
            <a:xfrm>
              <a:off x="5580112" y="2779822"/>
              <a:ext cx="1512168" cy="369332"/>
            </a:xfrm>
            <a:prstGeom prst="rect">
              <a:avLst/>
            </a:prstGeom>
            <a:noFill/>
          </p:spPr>
          <p:txBody>
            <a:bodyPr wrap="square" rtlCol="0">
              <a:spAutoFit/>
            </a:bodyPr>
            <a:lstStyle/>
            <a:p>
              <a:r>
                <a:rPr kumimoji="1" lang="ja-JP" altLang="en-US" dirty="0"/>
                <a:t>高温レプリカ</a:t>
              </a:r>
            </a:p>
          </p:txBody>
        </p:sp>
        <p:sp>
          <p:nvSpPr>
            <p:cNvPr id="14" name="テキスト ボックス 13"/>
            <p:cNvSpPr txBox="1"/>
            <p:nvPr/>
          </p:nvSpPr>
          <p:spPr>
            <a:xfrm>
              <a:off x="2937713" y="2779822"/>
              <a:ext cx="1512168" cy="369332"/>
            </a:xfrm>
            <a:prstGeom prst="rect">
              <a:avLst/>
            </a:prstGeom>
            <a:noFill/>
          </p:spPr>
          <p:txBody>
            <a:bodyPr wrap="square" rtlCol="0">
              <a:spAutoFit/>
            </a:bodyPr>
            <a:lstStyle/>
            <a:p>
              <a:r>
                <a:rPr lang="ja-JP" altLang="en-US" dirty="0"/>
                <a:t>低</a:t>
              </a:r>
              <a:r>
                <a:rPr kumimoji="1" lang="ja-JP" altLang="en-US" dirty="0"/>
                <a:t>温レプリカ</a:t>
              </a:r>
            </a:p>
          </p:txBody>
        </p:sp>
      </p:grpSp>
    </p:spTree>
    <p:extLst>
      <p:ext uri="{BB962C8B-B14F-4D97-AF65-F5344CB8AC3E}">
        <p14:creationId xmlns:p14="http://schemas.microsoft.com/office/powerpoint/2010/main" val="1949770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温度調整のアルゴリズム</a:t>
            </a:r>
            <a:endParaRPr lang="en-US" altLang="ja-JP" sz="2800" dirty="0">
              <a:latin typeface="+mn-ea"/>
            </a:endParaRPr>
          </a:p>
          <a:p>
            <a:pPr marL="0" indent="0">
              <a:buNone/>
            </a:pPr>
            <a:r>
              <a:rPr lang="ja-JP" altLang="en-US" sz="2800" dirty="0">
                <a:latin typeface="+mn-ea"/>
              </a:rPr>
              <a:t>①レプリカごとのコスト確率分布の推定</a:t>
            </a:r>
            <a:endParaRPr lang="en-US" altLang="ja-JP" sz="2800" dirty="0">
              <a:latin typeface="+mn-ea"/>
            </a:endParaRPr>
          </a:p>
          <a:p>
            <a:pPr marL="0" indent="0">
              <a:buNone/>
            </a:pPr>
            <a:r>
              <a:rPr lang="ja-JP" altLang="en-US" sz="2800" dirty="0">
                <a:latin typeface="+mn-ea"/>
              </a:rPr>
              <a:t>②２つのレプリカのコスト確率分布の重なり率の推定</a:t>
            </a:r>
            <a:endParaRPr lang="en-US" altLang="ja-JP" sz="2800" dirty="0">
              <a:latin typeface="+mn-ea"/>
            </a:endParaRPr>
          </a:p>
          <a:p>
            <a:pPr marL="0" indent="0">
              <a:buNone/>
            </a:pPr>
            <a:r>
              <a:rPr lang="ja-JP" altLang="en-US" sz="2800" dirty="0">
                <a:latin typeface="+mn-ea"/>
              </a:rPr>
              <a:t>③重なり率の調整を行い，温度を調整する</a:t>
            </a: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p:txBody>
      </p:sp>
    </p:spTree>
    <p:extLst>
      <p:ext uri="{BB962C8B-B14F-4D97-AF65-F5344CB8AC3E}">
        <p14:creationId xmlns:p14="http://schemas.microsoft.com/office/powerpoint/2010/main" val="82243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①レプリカごとのコスト確率分布の推定</a:t>
            </a:r>
            <a:endParaRPr lang="en-US" altLang="ja-JP" sz="2800" dirty="0">
              <a:latin typeface="+mn-ea"/>
            </a:endParaRPr>
          </a:p>
          <a:p>
            <a:pPr marL="0" indent="0">
              <a:buNone/>
            </a:pPr>
            <a:r>
              <a:rPr lang="ja-JP" altLang="en-US" sz="2800" dirty="0">
                <a:latin typeface="+mn-ea"/>
              </a:rPr>
              <a:t>コスト確率分布は正規分布であると仮定</a:t>
            </a:r>
            <a:endParaRPr lang="en-US" altLang="ja-JP" sz="2800" dirty="0">
              <a:latin typeface="+mn-ea"/>
            </a:endParaRPr>
          </a:p>
          <a:p>
            <a:pPr marL="0" indent="0">
              <a:buNone/>
            </a:pPr>
            <a:r>
              <a:rPr lang="ja-JP" altLang="en-US" sz="2800" dirty="0">
                <a:latin typeface="+mn-ea"/>
              </a:rPr>
              <a:t>レプリカごとの温度一定のメトロポリス法によるサンプリングにより、コストの平均値，標準偏差を求めれば正規分布を計算することができる</a:t>
            </a:r>
            <a:endParaRPr lang="en-US" altLang="ja-JP" sz="2800" dirty="0">
              <a:latin typeface="+mn-ea"/>
            </a:endParaRPr>
          </a:p>
          <a:p>
            <a:pPr marL="0" indent="0">
              <a:buNone/>
            </a:pPr>
            <a:endParaRPr lang="en-US" altLang="ja-JP" sz="2800" dirty="0">
              <a:latin typeface="+mn-ea"/>
            </a:endParaRPr>
          </a:p>
          <a:p>
            <a:pPr marL="0" indent="0">
              <a:buNone/>
            </a:pPr>
            <a:endParaRPr lang="en-US" altLang="ja-JP" dirty="0">
              <a:latin typeface="+mn-ea"/>
            </a:endParaRPr>
          </a:p>
        </p:txBody>
      </p:sp>
    </p:spTree>
    <p:extLst>
      <p:ext uri="{BB962C8B-B14F-4D97-AF65-F5344CB8AC3E}">
        <p14:creationId xmlns:p14="http://schemas.microsoft.com/office/powerpoint/2010/main" val="4005278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②</a:t>
                </a:r>
                <a:r>
                  <a:rPr lang="en-US" altLang="ja-JP" sz="2800" dirty="0">
                    <a:latin typeface="+mn-ea"/>
                  </a:rPr>
                  <a:t>2</a:t>
                </a:r>
                <a:r>
                  <a:rPr lang="ja-JP" altLang="en-US" sz="2800" dirty="0" err="1">
                    <a:latin typeface="+mn-ea"/>
                  </a:rPr>
                  <a:t>つの</a:t>
                </a:r>
                <a:r>
                  <a:rPr lang="ja-JP" altLang="en-US" sz="2800" dirty="0">
                    <a:latin typeface="+mn-ea"/>
                  </a:rPr>
                  <a:t>レプリカのコスト確率分布の重なり率の推定</a:t>
                </a:r>
                <a:endParaRPr lang="en-US" altLang="ja-JP" sz="2800" dirty="0">
                  <a:latin typeface="+mn-ea"/>
                </a:endParaRPr>
              </a:p>
              <a:p>
                <a:pPr marL="0" indent="0">
                  <a:buNone/>
                </a:pPr>
                <a:endParaRPr lang="en-US" altLang="ja-JP" dirty="0">
                  <a:latin typeface="+mn-ea"/>
                </a:endParaRPr>
              </a:p>
              <a:p>
                <a:pPr marL="0" indent="0">
                  <a:buNone/>
                </a:pPr>
                <a:endParaRPr lang="en-US" altLang="ja-JP" dirty="0">
                  <a:latin typeface="+mn-ea"/>
                </a:endParaRPr>
              </a:p>
              <a:p>
                <a:pPr marL="0" indent="0">
                  <a:buNone/>
                </a:pPr>
                <a:endParaRPr lang="en-US" altLang="ja-JP" dirty="0">
                  <a:latin typeface="+mn-ea"/>
                </a:endParaRPr>
              </a:p>
              <a:p>
                <a:pPr marL="0" indent="0">
                  <a:buNone/>
                </a:pPr>
                <a:endParaRPr lang="en-US" altLang="ja-JP" dirty="0">
                  <a:latin typeface="+mn-ea"/>
                </a:endParaRPr>
              </a:p>
              <a:p>
                <a:pPr marL="0" indent="0">
                  <a:buNone/>
                </a:pPr>
                <a:endParaRPr lang="en-US" altLang="ja-JP" dirty="0">
                  <a:latin typeface="+mn-ea"/>
                </a:endParaRPr>
              </a:p>
              <a:p>
                <a:pPr marL="0" indent="0">
                  <a:buNone/>
                </a:pPr>
                <a:endParaRPr lang="en-US" altLang="ja-JP" sz="2800" dirty="0">
                  <a:latin typeface="+mn-ea"/>
                </a:endParaRPr>
              </a:p>
              <a:p>
                <a:pPr marL="0" indent="0">
                  <a:buNone/>
                </a:pPr>
                <a:endParaRPr lang="en-US" altLang="ja-JP" sz="1400" dirty="0">
                  <a:latin typeface="+mn-ea"/>
                </a:endParaRPr>
              </a:p>
              <a:p>
                <a:pPr marL="0" indent="0">
                  <a:buNone/>
                </a:pPr>
                <a:r>
                  <a:rPr lang="en-US" altLang="ja-JP" sz="2800" dirty="0">
                    <a:latin typeface="+mn-ea"/>
                  </a:rPr>
                  <a:t>2</a:t>
                </a:r>
                <a:r>
                  <a:rPr lang="ja-JP" altLang="en-US" sz="2800" dirty="0" err="1">
                    <a:latin typeface="+mn-ea"/>
                  </a:rPr>
                  <a:t>つの</a:t>
                </a:r>
                <a:r>
                  <a:rPr lang="ja-JP" altLang="en-US" sz="2800" dirty="0">
                    <a:latin typeface="+mn-ea"/>
                  </a:rPr>
                  <a:t>レプリカのコスト確率分布が重なっている赤色部分の面積</a:t>
                </a:r>
                <a:r>
                  <a:rPr lang="en-US" altLang="ja-JP" sz="2800" dirty="0">
                    <a:latin typeface="+mn-ea"/>
                  </a:rPr>
                  <a:t>(</a:t>
                </a:r>
                <a:r>
                  <a:rPr lang="ja-JP" altLang="en-US" sz="2800" dirty="0">
                    <a:latin typeface="+mn-ea"/>
                  </a:rPr>
                  <a:t>重なり率</a:t>
                </a:r>
                <a:r>
                  <a:rPr lang="en-US" altLang="ja-JP" sz="2800" dirty="0">
                    <a:latin typeface="+mn-ea"/>
                  </a:rPr>
                  <a:t>)</a:t>
                </a:r>
                <a14:m>
                  <m:oMath xmlns:m="http://schemas.openxmlformats.org/officeDocument/2006/math">
                    <m:r>
                      <a:rPr lang="en-US" altLang="ja-JP" sz="2800" b="0" i="1" smtClean="0">
                        <a:latin typeface="Cambria Math"/>
                      </a:rPr>
                      <m:t>𝑃</m:t>
                    </m:r>
                  </m:oMath>
                </a14:m>
                <a:r>
                  <a:rPr lang="ja-JP" altLang="en-US" sz="2800" dirty="0">
                    <a:latin typeface="+mn-ea"/>
                  </a:rPr>
                  <a:t>を求める</a:t>
                </a:r>
                <a:endParaRPr lang="en-US" altLang="ja-JP" sz="2800" dirty="0">
                  <a:latin typeface="+mn-ea"/>
                </a:endParaRPr>
              </a:p>
              <a:p>
                <a:pPr marL="0" indent="0">
                  <a:buNone/>
                </a:pPr>
                <a:endParaRPr lang="en-US" altLang="ja-JP" dirty="0">
                  <a:latin typeface="+mn-ea"/>
                </a:endParaRPr>
              </a:p>
              <a:p>
                <a:pPr marL="0" indent="0">
                  <a:buNone/>
                </a:pPr>
                <a:endParaRPr lang="en-US" altLang="ja-JP" dirty="0">
                  <a:latin typeface="+mn-ea"/>
                </a:endParaRPr>
              </a:p>
              <a:p>
                <a:pPr marL="0" indent="0">
                  <a:buNone/>
                </a:pPr>
                <a:endParaRPr lang="en-US" altLang="ja-JP" dirty="0">
                  <a:latin typeface="+mn-ea"/>
                </a:endParaRPr>
              </a:p>
              <a:p>
                <a:pPr marL="0" indent="0">
                  <a:buNone/>
                </a:pPr>
                <a:endParaRPr lang="en-US" altLang="ja-JP"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0" y="1268760"/>
                <a:ext cx="9144000" cy="5589240"/>
              </a:xfrm>
              <a:blipFill rotWithShape="1">
                <a:blip r:embed="rId2"/>
                <a:stretch>
                  <a:fillRect l="-1333" t="-1091"/>
                </a:stretch>
              </a:blipFill>
            </p:spPr>
            <p:txBody>
              <a:bodyPr/>
              <a:lstStyle/>
              <a:p>
                <a:r>
                  <a:rPr lang="ja-JP" altLang="en-US">
                    <a:noFill/>
                  </a:rPr>
                  <a:t> </a:t>
                </a:r>
              </a:p>
            </p:txBody>
          </p:sp>
        </mc:Fallback>
      </mc:AlternateContent>
      <p:grpSp>
        <p:nvGrpSpPr>
          <p:cNvPr id="5" name="グループ化 4"/>
          <p:cNvGrpSpPr/>
          <p:nvPr/>
        </p:nvGrpSpPr>
        <p:grpSpPr>
          <a:xfrm>
            <a:off x="1187624" y="2168624"/>
            <a:ext cx="6381750" cy="3276600"/>
            <a:chOff x="1187624" y="2168624"/>
            <a:chExt cx="6381750" cy="327660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168624"/>
              <a:ext cx="63817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テキスト ボックス 20"/>
            <p:cNvSpPr txBox="1"/>
            <p:nvPr/>
          </p:nvSpPr>
          <p:spPr>
            <a:xfrm>
              <a:off x="5117719" y="2240632"/>
              <a:ext cx="752269" cy="369332"/>
            </a:xfrm>
            <a:prstGeom prst="rect">
              <a:avLst/>
            </a:prstGeom>
            <a:noFill/>
          </p:spPr>
          <p:txBody>
            <a:bodyPr wrap="square" rtlCol="0">
              <a:spAutoFit/>
            </a:bodyPr>
            <a:lstStyle/>
            <a:p>
              <a:r>
                <a:rPr lang="ja-JP" altLang="en-US" dirty="0"/>
                <a:t>交点</a:t>
              </a:r>
              <a:endParaRPr lang="en-US" altLang="ja-JP" dirty="0"/>
            </a:p>
          </p:txBody>
        </p:sp>
        <p:cxnSp>
          <p:nvCxnSpPr>
            <p:cNvPr id="18" name="直線コネクタ 17"/>
            <p:cNvCxnSpPr/>
            <p:nvPr/>
          </p:nvCxnSpPr>
          <p:spPr>
            <a:xfrm>
              <a:off x="5436096" y="2600672"/>
              <a:ext cx="0" cy="221795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0469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③重なり率の調整を行い，温度を調整する</a:t>
                </a:r>
                <a:endParaRPr lang="en-US" altLang="ja-JP" sz="2800" dirty="0">
                  <a:latin typeface="+mn-ea"/>
                </a:endParaRPr>
              </a:p>
              <a:p>
                <a:pPr marL="0" indent="0">
                  <a:buNone/>
                </a:pPr>
                <a:r>
                  <a:rPr lang="ja-JP" altLang="en-US" sz="2800" dirty="0">
                    <a:latin typeface="+mn-ea"/>
                  </a:rPr>
                  <a:t>推定した重なり率</a:t>
                </a:r>
                <a14:m>
                  <m:oMath xmlns:m="http://schemas.openxmlformats.org/officeDocument/2006/math">
                    <m:r>
                      <a:rPr lang="en-US" altLang="ja-JP" sz="2800" b="0" i="1" smtClean="0">
                        <a:latin typeface="Cambria Math"/>
                      </a:rPr>
                      <m:t>𝑃</m:t>
                    </m:r>
                  </m:oMath>
                </a14:m>
                <a:r>
                  <a:rPr lang="ja-JP" altLang="en-US" sz="2800" dirty="0">
                    <a:latin typeface="+mn-ea"/>
                  </a:rPr>
                  <a:t>が目的の重なり率</a:t>
                </a:r>
                <a14:m>
                  <m:oMath xmlns:m="http://schemas.openxmlformats.org/officeDocument/2006/math">
                    <m:sSub>
                      <m:sSubPr>
                        <m:ctrlPr>
                          <a:rPr lang="en-US" altLang="ja-JP" sz="2800" b="0" i="1" smtClean="0">
                            <a:latin typeface="Cambria Math"/>
                          </a:rPr>
                        </m:ctrlPr>
                      </m:sSubPr>
                      <m:e>
                        <m:r>
                          <a:rPr lang="en-US" altLang="ja-JP" sz="2800" b="0" i="1" smtClean="0">
                            <a:latin typeface="Cambria Math"/>
                          </a:rPr>
                          <m:t>𝑃</m:t>
                        </m:r>
                      </m:e>
                      <m:sub>
                        <m:r>
                          <a:rPr lang="en-US" altLang="ja-JP" sz="2800" b="0" i="1" smtClean="0">
                            <a:latin typeface="Cambria Math"/>
                          </a:rPr>
                          <m:t>0</m:t>
                        </m:r>
                      </m:sub>
                    </m:sSub>
                  </m:oMath>
                </a14:m>
                <a:r>
                  <a:rPr lang="ja-JP" altLang="en-US" sz="2800" b="0" dirty="0">
                    <a:latin typeface="+mn-ea"/>
                  </a:rPr>
                  <a:t>に</a:t>
                </a:r>
                <a:r>
                  <a:rPr lang="ja-JP" altLang="en-US" sz="2800" dirty="0">
                    <a:latin typeface="+mn-ea"/>
                  </a:rPr>
                  <a:t>なるように</a:t>
                </a:r>
                <a:r>
                  <a:rPr lang="ja-JP" altLang="en-US" sz="2800" b="0" dirty="0">
                    <a:latin typeface="+mn-ea"/>
                  </a:rPr>
                  <a:t>高温レプリカの平均値を変化させる</a:t>
                </a:r>
                <a:endParaRPr lang="en-US" altLang="ja-JP" sz="2800" b="0" dirty="0">
                  <a:latin typeface="+mn-ea"/>
                </a:endParaRPr>
              </a:p>
              <a:p>
                <a:pPr marL="0" indent="0">
                  <a:buNone/>
                </a:pPr>
                <a:r>
                  <a:rPr lang="ja-JP" altLang="en-US" sz="2800">
                    <a:latin typeface="+mn-ea"/>
                  </a:rPr>
                  <a:t>平均値の変化量に</a:t>
                </a:r>
                <a:r>
                  <a:rPr lang="ja-JP" altLang="en-US" sz="2800" dirty="0">
                    <a:latin typeface="+mn-ea"/>
                  </a:rPr>
                  <a:t>応じて高温レプリカの温度を調整</a:t>
                </a:r>
                <a:endParaRPr lang="en-US" altLang="ja-JP" sz="2800" b="0" dirty="0">
                  <a:latin typeface="+mn-ea"/>
                </a:endParaRPr>
              </a:p>
              <a:p>
                <a:pPr marL="0" indent="0">
                  <a:buNone/>
                </a:pPr>
                <a:endParaRPr lang="en-US" altLang="ja-JP" sz="2800" dirty="0">
                  <a:latin typeface="+mn-ea"/>
                </a:endParaRPr>
              </a:p>
              <a:p>
                <a:pPr marL="0" indent="0">
                  <a:buNone/>
                </a:pPr>
                <a:endParaRPr lang="en-US" altLang="ja-JP" dirty="0">
                  <a:latin typeface="+mn-ea"/>
                </a:endParaRPr>
              </a:p>
              <a:p>
                <a:pPr marL="0" indent="0">
                  <a:buNone/>
                </a:pPr>
                <a:endParaRPr lang="en-US" altLang="ja-JP" dirty="0">
                  <a:latin typeface="+mn-ea"/>
                </a:endParaRPr>
              </a:p>
              <a:p>
                <a:pPr marL="0" indent="0">
                  <a:buNone/>
                </a:pPr>
                <a:endParaRPr lang="en-US" altLang="ja-JP"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0" y="1268760"/>
                <a:ext cx="9144000" cy="5589240"/>
              </a:xfrm>
              <a:blipFill rotWithShape="1">
                <a:blip r:embed="rId3"/>
                <a:stretch>
                  <a:fillRect l="-1333" t="-1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6732240" y="3964414"/>
                <a:ext cx="1512168" cy="369332"/>
              </a:xfrm>
              <a:prstGeom prst="rect">
                <a:avLst/>
              </a:prstGeom>
              <a:noFill/>
            </p:spPr>
            <p:txBody>
              <a:bodyPr wrap="square" rtlCol="0">
                <a:spAutoFit/>
              </a:bodyPr>
              <a:lstStyle/>
              <a:p>
                <a:r>
                  <a:rPr kumimoji="1" lang="ja-JP" altLang="en-US" b="1" dirty="0"/>
                  <a:t>重なり率</a:t>
                </a:r>
                <a14:m>
                  <m:oMath xmlns:m="http://schemas.openxmlformats.org/officeDocument/2006/math">
                    <m:r>
                      <a:rPr kumimoji="1" lang="en-US" altLang="ja-JP" b="1" i="1" smtClean="0">
                        <a:latin typeface="Cambria Math"/>
                      </a:rPr>
                      <m:t>𝑷</m:t>
                    </m:r>
                  </m:oMath>
                </a14:m>
                <a:endParaRPr kumimoji="1" lang="ja-JP" altLang="en-US" b="1"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6732240" y="3964414"/>
                <a:ext cx="1512168" cy="369332"/>
              </a:xfrm>
              <a:prstGeom prst="rect">
                <a:avLst/>
              </a:prstGeom>
              <a:blipFill rotWithShape="1">
                <a:blip r:embed="rId6"/>
                <a:stretch>
                  <a:fillRect l="-3226" t="-131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6732240" y="5579948"/>
                <a:ext cx="1512168" cy="369332"/>
              </a:xfrm>
              <a:prstGeom prst="rect">
                <a:avLst/>
              </a:prstGeom>
              <a:noFill/>
            </p:spPr>
            <p:txBody>
              <a:bodyPr wrap="square" rtlCol="0">
                <a:spAutoFit/>
              </a:bodyPr>
              <a:lstStyle/>
              <a:p>
                <a:r>
                  <a:rPr kumimoji="1" lang="ja-JP" altLang="en-US" b="1" dirty="0"/>
                  <a:t>重なり率</a:t>
                </a:r>
                <a14:m>
                  <m:oMath xmlns:m="http://schemas.openxmlformats.org/officeDocument/2006/math">
                    <m:sSub>
                      <m:sSubPr>
                        <m:ctrlPr>
                          <a:rPr kumimoji="1" lang="en-US" altLang="ja-JP" b="1" i="1" smtClean="0">
                            <a:latin typeface="Cambria Math"/>
                          </a:rPr>
                        </m:ctrlPr>
                      </m:sSubPr>
                      <m:e>
                        <m:r>
                          <a:rPr kumimoji="1" lang="en-US" altLang="ja-JP" b="1" i="1" smtClean="0">
                            <a:latin typeface="Cambria Math"/>
                          </a:rPr>
                          <m:t>𝑷</m:t>
                        </m:r>
                      </m:e>
                      <m:sub>
                        <m:r>
                          <a:rPr kumimoji="1" lang="en-US" altLang="ja-JP" b="1" i="1" smtClean="0">
                            <a:latin typeface="Cambria Math"/>
                          </a:rPr>
                          <m:t>𝟎</m:t>
                        </m:r>
                      </m:sub>
                    </m:sSub>
                  </m:oMath>
                </a14:m>
                <a:endParaRPr kumimoji="1" lang="ja-JP" altLang="en-US" b="1"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6732240" y="5579948"/>
                <a:ext cx="1512168" cy="369332"/>
              </a:xfrm>
              <a:prstGeom prst="rect">
                <a:avLst/>
              </a:prstGeom>
              <a:blipFill rotWithShape="1">
                <a:blip r:embed="rId7"/>
                <a:stretch>
                  <a:fillRect l="-3226" t="-13115" b="-19672"/>
                </a:stretch>
              </a:blipFill>
            </p:spPr>
            <p:txBody>
              <a:bodyPr/>
              <a:lstStyle/>
              <a:p>
                <a:r>
                  <a:rPr lang="ja-JP" altLang="en-US">
                    <a:noFill/>
                  </a:rPr>
                  <a:t> </a:t>
                </a:r>
              </a:p>
            </p:txBody>
          </p:sp>
        </mc:Fallback>
      </mc:AlternateContent>
      <p:sp>
        <p:nvSpPr>
          <p:cNvPr id="22" name="下矢印 21"/>
          <p:cNvSpPr/>
          <p:nvPr/>
        </p:nvSpPr>
        <p:spPr>
          <a:xfrm>
            <a:off x="7164288" y="4477762"/>
            <a:ext cx="324036" cy="96746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3308905"/>
            <a:ext cx="512445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8876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探索中にコスト確率分布が変化していくと考えられる</a:t>
            </a: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lgn="ctr">
              <a:buNone/>
            </a:pPr>
            <a:r>
              <a:rPr lang="ja-JP" altLang="en-US" sz="2800" dirty="0">
                <a:latin typeface="+mn-ea"/>
              </a:rPr>
              <a:t>探索中に一定間隔で温度調整を行う</a:t>
            </a:r>
            <a:endParaRPr lang="en-US" altLang="ja-JP" sz="2800" dirty="0">
              <a:latin typeface="+mn-ea"/>
            </a:endParaRPr>
          </a:p>
        </p:txBody>
      </p:sp>
      <p:sp>
        <p:nvSpPr>
          <p:cNvPr id="4" name="下矢印 3"/>
          <p:cNvSpPr/>
          <p:nvPr/>
        </p:nvSpPr>
        <p:spPr>
          <a:xfrm>
            <a:off x="4103948" y="2276872"/>
            <a:ext cx="936104" cy="122413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4283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lang="ja-JP" altLang="en-US" sz="3600" dirty="0">
                <a:latin typeface="HGｺﾞｼｯｸM" panose="020B0609000000000000" pitchFamily="49" charset="-128"/>
                <a:ea typeface="HGｺﾞｼｯｸM" panose="020B0609000000000000" pitchFamily="49" charset="-128"/>
              </a:rPr>
              <a:t>現状と今後について</a:t>
            </a:r>
            <a:endParaRPr kumimoji="1" lang="ja-JP" altLang="en-US" sz="3600" dirty="0">
              <a:latin typeface="HGｺﾞｼｯｸM" panose="020B0609000000000000" pitchFamily="49" charset="-128"/>
              <a:ea typeface="HGｺﾞｼｯｸM" panose="020B0609000000000000" pitchFamily="49" charset="-128"/>
            </a:endParaRPr>
          </a:p>
        </p:txBody>
      </p:sp>
      <p:grpSp>
        <p:nvGrpSpPr>
          <p:cNvPr id="12" name="グループ化 11"/>
          <p:cNvGrpSpPr/>
          <p:nvPr/>
        </p:nvGrpSpPr>
        <p:grpSpPr>
          <a:xfrm>
            <a:off x="382482" y="3941974"/>
            <a:ext cx="4104456" cy="1656184"/>
            <a:chOff x="382482" y="3941974"/>
            <a:chExt cx="4104456" cy="1656184"/>
          </a:xfrm>
        </p:grpSpPr>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9415"/>
            <a:stretch/>
          </p:blipFill>
          <p:spPr bwMode="auto">
            <a:xfrm>
              <a:off x="382482" y="3941974"/>
              <a:ext cx="4104456"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グループ化 7"/>
            <p:cNvGrpSpPr/>
            <p:nvPr/>
          </p:nvGrpSpPr>
          <p:grpSpPr>
            <a:xfrm>
              <a:off x="467544" y="4264661"/>
              <a:ext cx="3816424" cy="395870"/>
              <a:chOff x="467544" y="4264661"/>
              <a:chExt cx="3816424" cy="395870"/>
            </a:xfrm>
          </p:grpSpPr>
          <p:sp>
            <p:nvSpPr>
              <p:cNvPr id="5" name="テキスト ボックス 4"/>
              <p:cNvSpPr txBox="1"/>
              <p:nvPr/>
            </p:nvSpPr>
            <p:spPr>
              <a:xfrm>
                <a:off x="467544" y="4291199"/>
                <a:ext cx="1525222" cy="369332"/>
              </a:xfrm>
              <a:prstGeom prst="rect">
                <a:avLst/>
              </a:prstGeom>
              <a:noFill/>
            </p:spPr>
            <p:txBody>
              <a:bodyPr wrap="square" rtlCol="0">
                <a:spAutoFit/>
              </a:bodyPr>
              <a:lstStyle/>
              <a:p>
                <a:r>
                  <a:rPr kumimoji="1" lang="ja-JP" altLang="en-US" dirty="0"/>
                  <a:t>低温レプリカ</a:t>
                </a:r>
              </a:p>
            </p:txBody>
          </p:sp>
          <p:sp>
            <p:nvSpPr>
              <p:cNvPr id="9" name="テキスト ボックス 8"/>
              <p:cNvSpPr txBox="1"/>
              <p:nvPr/>
            </p:nvSpPr>
            <p:spPr>
              <a:xfrm>
                <a:off x="2771800" y="4264661"/>
                <a:ext cx="1512168" cy="369332"/>
              </a:xfrm>
              <a:prstGeom prst="rect">
                <a:avLst/>
              </a:prstGeom>
              <a:noFill/>
            </p:spPr>
            <p:txBody>
              <a:bodyPr wrap="square" rtlCol="0">
                <a:spAutoFit/>
              </a:bodyPr>
              <a:lstStyle/>
              <a:p>
                <a:r>
                  <a:rPr lang="ja-JP" altLang="en-US" dirty="0"/>
                  <a:t>高</a:t>
                </a:r>
                <a:r>
                  <a:rPr kumimoji="1" lang="ja-JP" altLang="en-US" dirty="0"/>
                  <a:t>温レプリカ</a:t>
                </a:r>
              </a:p>
            </p:txBody>
          </p:sp>
        </p:grpSp>
      </p:grpSp>
      <p:grpSp>
        <p:nvGrpSpPr>
          <p:cNvPr id="13" name="グループ化 12"/>
          <p:cNvGrpSpPr/>
          <p:nvPr/>
        </p:nvGrpSpPr>
        <p:grpSpPr>
          <a:xfrm>
            <a:off x="4632728" y="3953425"/>
            <a:ext cx="4224419" cy="1656000"/>
            <a:chOff x="4632728" y="3953425"/>
            <a:chExt cx="4224419" cy="1656000"/>
          </a:xfrm>
        </p:grpSpPr>
        <p:pic>
          <p:nvPicPr>
            <p:cNvPr id="512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42" r="3725"/>
            <a:stretch/>
          </p:blipFill>
          <p:spPr bwMode="auto">
            <a:xfrm>
              <a:off x="4632728" y="3953425"/>
              <a:ext cx="4224419" cy="16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テキスト ボックス 9"/>
            <p:cNvSpPr txBox="1"/>
            <p:nvPr/>
          </p:nvSpPr>
          <p:spPr>
            <a:xfrm>
              <a:off x="4688598" y="4157949"/>
              <a:ext cx="1539586" cy="369332"/>
            </a:xfrm>
            <a:prstGeom prst="rect">
              <a:avLst/>
            </a:prstGeom>
            <a:noFill/>
          </p:spPr>
          <p:txBody>
            <a:bodyPr wrap="square" rtlCol="0">
              <a:spAutoFit/>
            </a:bodyPr>
            <a:lstStyle/>
            <a:p>
              <a:r>
                <a:rPr lang="ja-JP" altLang="en-US" dirty="0"/>
                <a:t>高</a:t>
              </a:r>
              <a:r>
                <a:rPr kumimoji="1" lang="ja-JP" altLang="en-US" dirty="0"/>
                <a:t>温レプリカ</a:t>
              </a:r>
            </a:p>
          </p:txBody>
        </p:sp>
        <p:sp>
          <p:nvSpPr>
            <p:cNvPr id="11" name="テキスト ボックス 10"/>
            <p:cNvSpPr txBox="1"/>
            <p:nvPr/>
          </p:nvSpPr>
          <p:spPr>
            <a:xfrm>
              <a:off x="6644050" y="4264662"/>
              <a:ext cx="1744373" cy="369332"/>
            </a:xfrm>
            <a:prstGeom prst="rect">
              <a:avLst/>
            </a:prstGeom>
            <a:noFill/>
          </p:spPr>
          <p:txBody>
            <a:bodyPr wrap="square" rtlCol="0">
              <a:spAutoFit/>
            </a:bodyPr>
            <a:lstStyle/>
            <a:p>
              <a:r>
                <a:rPr kumimoji="1" lang="ja-JP" altLang="en-US" dirty="0"/>
                <a:t>低温レプリカ</a:t>
              </a:r>
            </a:p>
          </p:txBody>
        </p:sp>
      </p:gr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現状</a:t>
            </a:r>
            <a:endParaRPr lang="en-US" altLang="ja-JP" sz="2800" dirty="0">
              <a:latin typeface="+mn-ea"/>
            </a:endParaRPr>
          </a:p>
          <a:p>
            <a:pPr marL="0" indent="0">
              <a:buNone/>
            </a:pPr>
            <a:r>
              <a:rPr lang="ja-JP" altLang="en-US" sz="2800" dirty="0">
                <a:latin typeface="+mn-ea"/>
              </a:rPr>
              <a:t>コスト確率分布の交点を求める部分までプログラムで実装</a:t>
            </a:r>
            <a:endParaRPr lang="en-US" altLang="ja-JP" sz="2800" dirty="0">
              <a:latin typeface="+mn-ea"/>
            </a:endParaRPr>
          </a:p>
          <a:p>
            <a:pPr marL="0" indent="0">
              <a:buNone/>
            </a:pPr>
            <a:endParaRPr lang="en-US" altLang="ja-JP" sz="2000" dirty="0">
              <a:latin typeface="+mn-ea"/>
            </a:endParaRPr>
          </a:p>
          <a:p>
            <a:pPr marL="0" indent="0">
              <a:buNone/>
            </a:pPr>
            <a:r>
              <a:rPr lang="ja-JP" altLang="en-US" sz="2800" dirty="0">
                <a:latin typeface="+mn-ea"/>
              </a:rPr>
              <a:t>今後について</a:t>
            </a:r>
            <a:endParaRPr lang="en-US" altLang="ja-JP" sz="2800" dirty="0">
              <a:latin typeface="+mn-ea"/>
            </a:endParaRPr>
          </a:p>
          <a:p>
            <a:pPr marL="0" indent="0">
              <a:buNone/>
            </a:pPr>
            <a:r>
              <a:rPr lang="ja-JP" altLang="en-US" sz="2800" dirty="0">
                <a:latin typeface="+mn-ea"/>
              </a:rPr>
              <a:t>・コスト確率分布の重なり方には様々な場合が考えられる</a:t>
            </a:r>
            <a:endParaRPr lang="en-US" altLang="ja-JP" sz="2800" dirty="0">
              <a:latin typeface="+mn-ea"/>
            </a:endParaRPr>
          </a:p>
          <a:p>
            <a:pPr marL="0" indent="0">
              <a:buNone/>
            </a:pPr>
            <a:endParaRPr lang="en-US" altLang="ja-JP" sz="2800" dirty="0">
              <a:latin typeface="+mn-ea"/>
            </a:endParaRPr>
          </a:p>
          <a:p>
            <a:pPr marL="0" indent="0">
              <a:buNone/>
            </a:pPr>
            <a:endParaRPr lang="en-US" altLang="ja-JP" sz="2800" dirty="0">
              <a:latin typeface="+mn-ea"/>
            </a:endParaRPr>
          </a:p>
          <a:p>
            <a:pPr marL="0" indent="0">
              <a:buNone/>
            </a:pPr>
            <a:endParaRPr lang="en-US" altLang="ja-JP" sz="2000" dirty="0">
              <a:latin typeface="+mn-ea"/>
            </a:endParaRPr>
          </a:p>
          <a:p>
            <a:pPr marL="0" indent="0">
              <a:buNone/>
            </a:pPr>
            <a:endParaRPr lang="en-US" altLang="ja-JP" sz="1050" dirty="0">
              <a:latin typeface="+mn-ea"/>
            </a:endParaRPr>
          </a:p>
          <a:p>
            <a:pPr marL="0" indent="0">
              <a:buNone/>
            </a:pPr>
            <a:r>
              <a:rPr lang="ja-JP" altLang="en-US" sz="2800" dirty="0">
                <a:latin typeface="+mn-ea"/>
              </a:rPr>
              <a:t>　場合分けをして重なり率を推定する</a:t>
            </a:r>
            <a:endParaRPr lang="en-US" altLang="ja-JP" sz="2800" dirty="0">
              <a:latin typeface="+mn-ea"/>
            </a:endParaRPr>
          </a:p>
          <a:p>
            <a:pPr marL="0" indent="0">
              <a:buNone/>
            </a:pPr>
            <a:r>
              <a:rPr lang="ja-JP" altLang="en-US" sz="2800" dirty="0">
                <a:latin typeface="+mn-ea"/>
              </a:rPr>
              <a:t>・温度調整部分を実装し，巡回セールスマン問題に適用してアルゴリズムの性能評価を行う</a:t>
            </a:r>
            <a:endParaRPr lang="en-US" altLang="ja-JP" sz="2800" dirty="0">
              <a:latin typeface="+mn-ea"/>
            </a:endParaRPr>
          </a:p>
        </p:txBody>
      </p:sp>
    </p:spTree>
    <p:extLst>
      <p:ext uri="{BB962C8B-B14F-4D97-AF65-F5344CB8AC3E}">
        <p14:creationId xmlns:p14="http://schemas.microsoft.com/office/powerpoint/2010/main" val="2501206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t>目的</a:t>
            </a:r>
          </a:p>
        </p:txBody>
      </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t>・レプリカ交換法における自動温度調整のアルゴリズムの開発</a:t>
            </a:r>
            <a:endParaRPr lang="en-US" altLang="ja-JP" sz="2800" dirty="0"/>
          </a:p>
          <a:p>
            <a:pPr marL="0" indent="0">
              <a:buNone/>
            </a:pPr>
            <a:endParaRPr kumimoji="1" lang="en-US" altLang="ja-JP" sz="2800" dirty="0"/>
          </a:p>
          <a:p>
            <a:pPr marL="0" indent="0">
              <a:buNone/>
            </a:pPr>
            <a:r>
              <a:rPr lang="ja-JP" altLang="en-US" sz="2800" dirty="0"/>
              <a:t>・開発したアルゴリズムを巡回セールスマン問題に適用しての性能評価</a:t>
            </a:r>
            <a:endParaRPr kumimoji="1" lang="ja-JP" altLang="en-US" sz="2800" dirty="0"/>
          </a:p>
        </p:txBody>
      </p:sp>
    </p:spTree>
    <p:extLst>
      <p:ext uri="{BB962C8B-B14F-4D97-AF65-F5344CB8AC3E}">
        <p14:creationId xmlns:p14="http://schemas.microsoft.com/office/powerpoint/2010/main" val="2272090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lang="ja-JP" altLang="en-US" sz="3600" dirty="0">
                <a:latin typeface="HGｺﾞｼｯｸM" panose="020B0609000000000000" pitchFamily="49" charset="-128"/>
                <a:ea typeface="HGｺﾞｼｯｸM" panose="020B0609000000000000" pitchFamily="49" charset="-128"/>
              </a:rPr>
              <a:t>巡回セールスマン問題</a:t>
            </a:r>
            <a:r>
              <a:rPr lang="en-US" altLang="ja-JP" sz="3600" dirty="0">
                <a:latin typeface="HGｺﾞｼｯｸM" panose="020B0609000000000000" pitchFamily="49" charset="-128"/>
                <a:ea typeface="HGｺﾞｼｯｸM" panose="020B0609000000000000" pitchFamily="49" charset="-128"/>
              </a:rPr>
              <a:t>(TSP)</a:t>
            </a:r>
            <a:endParaRPr kumimoji="1" lang="ja-JP" altLang="en-US" sz="3600" dirty="0">
              <a:latin typeface="HGｺﾞｼｯｸM" panose="020B0609000000000000" pitchFamily="49" charset="-128"/>
              <a:ea typeface="HGｺﾞｼｯｸM" panose="020B0609000000000000" pitchFamily="49"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kumimoji="1" lang="ja-JP" altLang="en-US" sz="2800" dirty="0"/>
                  <a:t>全ての都市をちょうど一度ずつ巡り出発点に戻る巡回路の</a:t>
                </a:r>
                <a:r>
                  <a:rPr lang="ja-JP" altLang="en-US" sz="2800" dirty="0"/>
                  <a:t>内、最短経路の</a:t>
                </a:r>
                <a:r>
                  <a:rPr kumimoji="1" lang="ja-JP" altLang="en-US" sz="2800" dirty="0"/>
                  <a:t>ものを求める組合せ最適化問題</a:t>
                </a:r>
                <a:endParaRPr kumimoji="1" lang="en-US" altLang="ja-JP" sz="2800" dirty="0"/>
              </a:p>
              <a:p>
                <a:pPr marL="0" indent="0">
                  <a:buNone/>
                </a:pPr>
                <a:endParaRPr lang="en-US" altLang="ja-JP" dirty="0"/>
              </a:p>
              <a:p>
                <a:pPr marL="0" indent="0">
                  <a:buNone/>
                </a:pPr>
                <a:endParaRPr kumimoji="1" lang="en-US" altLang="ja-JP" sz="4800"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r>
                  <a:rPr lang="ja-JP" altLang="en-US" sz="2800" dirty="0"/>
                  <a:t>都市の訪問順序を解</a:t>
                </a:r>
                <a14:m>
                  <m:oMath xmlns:m="http://schemas.openxmlformats.org/officeDocument/2006/math">
                    <m:r>
                      <a:rPr lang="en-US" altLang="ja-JP" sz="2800" b="0" i="1" smtClean="0">
                        <a:latin typeface="Cambria Math"/>
                      </a:rPr>
                      <m:t>𝑥</m:t>
                    </m:r>
                  </m:oMath>
                </a14:m>
                <a:r>
                  <a:rPr lang="ja-JP" altLang="en-US" sz="2800" dirty="0" err="1"/>
                  <a:t>、</a:t>
                </a:r>
                <a:r>
                  <a:rPr lang="ja-JP" altLang="en-US" sz="2800" dirty="0"/>
                  <a:t>経路長をコスト</a:t>
                </a:r>
                <a14:m>
                  <m:oMath xmlns:m="http://schemas.openxmlformats.org/officeDocument/2006/math">
                    <m:r>
                      <a:rPr lang="en-US" altLang="ja-JP" sz="2800" b="0" i="1" smtClean="0">
                        <a:latin typeface="Cambria Math"/>
                      </a:rPr>
                      <m:t>𝐸</m:t>
                    </m:r>
                  </m:oMath>
                </a14:m>
                <a:r>
                  <a:rPr lang="ja-JP" altLang="en-US" sz="2800" dirty="0"/>
                  <a:t>とする</a:t>
                </a:r>
              </a:p>
              <a:p>
                <a:pPr marL="0" indent="0">
                  <a:buNone/>
                </a:pP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0" y="1268760"/>
                <a:ext cx="9144000" cy="5589240"/>
              </a:xfrm>
              <a:blipFill rotWithShape="1">
                <a:blip r:embed="rId3"/>
                <a:stretch>
                  <a:fillRect l="-1333" t="-1091"/>
                </a:stretch>
              </a:blipFill>
            </p:spPr>
            <p:txBody>
              <a:bodyPr/>
              <a:lstStyle/>
              <a:p>
                <a:r>
                  <a:rPr lang="ja-JP" altLang="en-US">
                    <a:noFill/>
                  </a:rPr>
                  <a:t> </a:t>
                </a:r>
              </a:p>
            </p:txBody>
          </p:sp>
        </mc:Fallback>
      </mc:AlternateContent>
      <p:grpSp>
        <p:nvGrpSpPr>
          <p:cNvPr id="5" name="グループ化 4"/>
          <p:cNvGrpSpPr/>
          <p:nvPr/>
        </p:nvGrpSpPr>
        <p:grpSpPr>
          <a:xfrm>
            <a:off x="86982" y="2816404"/>
            <a:ext cx="9021522" cy="2700828"/>
            <a:chOff x="86982" y="3464476"/>
            <a:chExt cx="9021522" cy="2700828"/>
          </a:xfrm>
        </p:grpSpPr>
        <p:sp>
          <p:nvSpPr>
            <p:cNvPr id="4" name="円/楕円 3"/>
            <p:cNvSpPr/>
            <p:nvPr/>
          </p:nvSpPr>
          <p:spPr>
            <a:xfrm>
              <a:off x="447773" y="5823002"/>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86982" y="4777730"/>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409891" y="3769618"/>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1606796" y="3770505"/>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2823286" y="3464476"/>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3851169" y="4606579"/>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3151895" y="5495448"/>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1476023" y="5333445"/>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1246005" y="4785393"/>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2453818" y="4948881"/>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5344317" y="5823002"/>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983526" y="4777730"/>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5306435" y="3769618"/>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503340" y="3770505"/>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7719830" y="3464476"/>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8747713" y="4606579"/>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8048439" y="5495448"/>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6372567" y="5333445"/>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6142549" y="4785393"/>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7350362" y="4948881"/>
              <a:ext cx="360791" cy="34230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a:stCxn id="36" idx="6"/>
              <a:endCxn id="37" idx="2"/>
            </p:cNvCxnSpPr>
            <p:nvPr/>
          </p:nvCxnSpPr>
          <p:spPr>
            <a:xfrm>
              <a:off x="5667226" y="3940769"/>
              <a:ext cx="836114" cy="8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endCxn id="38" idx="3"/>
            </p:cNvCxnSpPr>
            <p:nvPr/>
          </p:nvCxnSpPr>
          <p:spPr>
            <a:xfrm flipV="1">
              <a:off x="6864131" y="3756649"/>
              <a:ext cx="908536" cy="1841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38" idx="5"/>
              <a:endCxn id="39" idx="1"/>
            </p:cNvCxnSpPr>
            <p:nvPr/>
          </p:nvCxnSpPr>
          <p:spPr>
            <a:xfrm>
              <a:off x="8027784" y="3756649"/>
              <a:ext cx="772766" cy="9000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7"/>
              <a:endCxn id="39" idx="3"/>
            </p:cNvCxnSpPr>
            <p:nvPr/>
          </p:nvCxnSpPr>
          <p:spPr>
            <a:xfrm flipV="1">
              <a:off x="8356393" y="4898752"/>
              <a:ext cx="444157" cy="646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35" idx="0"/>
              <a:endCxn id="36" idx="3"/>
            </p:cNvCxnSpPr>
            <p:nvPr/>
          </p:nvCxnSpPr>
          <p:spPr>
            <a:xfrm flipV="1">
              <a:off x="5163922" y="4061791"/>
              <a:ext cx="195350" cy="7159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35" idx="4"/>
              <a:endCxn id="34" idx="1"/>
            </p:cNvCxnSpPr>
            <p:nvPr/>
          </p:nvCxnSpPr>
          <p:spPr>
            <a:xfrm>
              <a:off x="5163922" y="5120032"/>
              <a:ext cx="233232" cy="7530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34" idx="6"/>
              <a:endCxn id="41" idx="3"/>
            </p:cNvCxnSpPr>
            <p:nvPr/>
          </p:nvCxnSpPr>
          <p:spPr>
            <a:xfrm flipV="1">
              <a:off x="5705108" y="5625618"/>
              <a:ext cx="720296" cy="3685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42" idx="5"/>
              <a:endCxn id="41" idx="0"/>
            </p:cNvCxnSpPr>
            <p:nvPr/>
          </p:nvCxnSpPr>
          <p:spPr>
            <a:xfrm>
              <a:off x="6450503" y="5077566"/>
              <a:ext cx="102460" cy="2558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42" idx="6"/>
              <a:endCxn id="43" idx="2"/>
            </p:cNvCxnSpPr>
            <p:nvPr/>
          </p:nvCxnSpPr>
          <p:spPr>
            <a:xfrm>
              <a:off x="6503340" y="4956544"/>
              <a:ext cx="847022" cy="163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43" idx="5"/>
              <a:endCxn id="40" idx="1"/>
            </p:cNvCxnSpPr>
            <p:nvPr/>
          </p:nvCxnSpPr>
          <p:spPr>
            <a:xfrm>
              <a:off x="7658316" y="5241054"/>
              <a:ext cx="442960" cy="3045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右矢印 81"/>
            <p:cNvSpPr/>
            <p:nvPr/>
          </p:nvSpPr>
          <p:spPr>
            <a:xfrm>
              <a:off x="4427984" y="4419760"/>
              <a:ext cx="432048" cy="80240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7413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lang="ja-JP" altLang="en-US" sz="3600" dirty="0">
                <a:latin typeface="HGｺﾞｼｯｸM" panose="020B0609000000000000" pitchFamily="49" charset="-128"/>
                <a:ea typeface="HGｺﾞｼｯｸM" panose="020B0609000000000000" pitchFamily="49" charset="-128"/>
              </a:rPr>
              <a:t>メトロポリス法</a:t>
            </a:r>
            <a:endParaRPr kumimoji="1" lang="ja-JP" altLang="en-US" sz="3600" dirty="0">
              <a:latin typeface="HGｺﾞｼｯｸM" panose="020B0609000000000000" pitchFamily="49" charset="-128"/>
              <a:ea typeface="HGｺﾞｼｯｸM" panose="020B0609000000000000" pitchFamily="49" charset="-128"/>
            </a:endParaRPr>
          </a:p>
        </p:txBody>
      </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t>現在の解からランダムに選んだ</a:t>
            </a:r>
            <a:r>
              <a:rPr lang="en-US" altLang="ja-JP" sz="2800" dirty="0"/>
              <a:t>2</a:t>
            </a:r>
            <a:r>
              <a:rPr lang="ja-JP" altLang="en-US" sz="2800" dirty="0" err="1"/>
              <a:t>つの</a:t>
            </a:r>
            <a:r>
              <a:rPr lang="ja-JP" altLang="en-US" sz="2800" dirty="0"/>
              <a:t>都市の訪問順序を入れ替えて生成した新しい解の受理判定基準</a:t>
            </a:r>
            <a:endParaRPr kumimoji="1" lang="en-US" altLang="ja-JP" sz="2800" dirty="0"/>
          </a:p>
          <a:p>
            <a:pPr marL="0" indent="0">
              <a:buNone/>
            </a:pPr>
            <a:endParaRPr kumimoji="1" lang="en-US" altLang="ja-JP" sz="1000" dirty="0"/>
          </a:p>
          <a:p>
            <a:pPr marL="0" indent="0">
              <a:buNone/>
            </a:pPr>
            <a:endParaRPr lang="en-US" altLang="ja-JP" sz="2800" dirty="0" smtClean="0">
              <a:latin typeface="+mn-ea"/>
            </a:endParaRPr>
          </a:p>
          <a:p>
            <a:pPr marL="0" indent="0">
              <a:buNone/>
            </a:pPr>
            <a:endParaRPr lang="en-US" altLang="ja-JP" sz="2800" dirty="0">
              <a:latin typeface="+mn-ea"/>
            </a:endParaRPr>
          </a:p>
          <a:p>
            <a:pPr marL="0" indent="0">
              <a:buNone/>
            </a:pPr>
            <a:endParaRPr lang="en-US" altLang="ja-JP" sz="2800" dirty="0" smtClean="0">
              <a:latin typeface="+mn-ea"/>
            </a:endParaRPr>
          </a:p>
          <a:p>
            <a:pPr marL="0" indent="0">
              <a:buNone/>
            </a:pPr>
            <a:endParaRPr lang="en-US" altLang="ja-JP" sz="2800" dirty="0">
              <a:latin typeface="+mn-ea"/>
            </a:endParaRPr>
          </a:p>
          <a:p>
            <a:pPr marL="0" indent="0">
              <a:buNone/>
            </a:pPr>
            <a:endParaRPr lang="en-US" altLang="ja-JP" sz="2800" dirty="0" smtClean="0">
              <a:latin typeface="+mn-ea"/>
            </a:endParaRPr>
          </a:p>
          <a:p>
            <a:pPr marL="0" indent="0">
              <a:buNone/>
            </a:pPr>
            <a:endParaRPr lang="en-US" altLang="ja-JP" sz="5400" dirty="0" smtClean="0">
              <a:latin typeface="+mn-ea"/>
            </a:endParaRPr>
          </a:p>
          <a:p>
            <a:pPr marL="0" indent="0">
              <a:buNone/>
            </a:pPr>
            <a:r>
              <a:rPr lang="ja-JP" altLang="en-US" sz="2400" dirty="0" smtClean="0">
                <a:latin typeface="+mn-ea"/>
              </a:rPr>
              <a:t>　　　　　　　　　　　　温度</a:t>
            </a:r>
            <a:r>
              <a:rPr lang="ja-JP" altLang="en-US" sz="2400" dirty="0">
                <a:latin typeface="+mn-ea"/>
              </a:rPr>
              <a:t>が高いほど受理確率は高い</a:t>
            </a:r>
            <a:endParaRPr lang="en-US" altLang="ja-JP" sz="2400" dirty="0">
              <a:latin typeface="+mn-ea"/>
            </a:endParaRPr>
          </a:p>
          <a:p>
            <a:pPr marL="0" indent="0">
              <a:buNone/>
            </a:pPr>
            <a:r>
              <a:rPr lang="ja-JP" altLang="en-US" sz="2400" dirty="0" smtClean="0">
                <a:latin typeface="+mn-ea"/>
              </a:rPr>
              <a:t>　　　　　　　　　　　　　　　　 低い</a:t>
            </a:r>
            <a:r>
              <a:rPr lang="ja-JP" altLang="en-US" sz="2400" dirty="0">
                <a:latin typeface="+mn-ea"/>
              </a:rPr>
              <a:t>ほど受理確率は低い</a:t>
            </a:r>
            <a:endParaRPr lang="en-US" altLang="ja-JP" sz="2400" dirty="0">
              <a:latin typeface="+mn-ea"/>
            </a:endParaRPr>
          </a:p>
        </p:txBody>
      </p:sp>
      <p:grpSp>
        <p:nvGrpSpPr>
          <p:cNvPr id="6" name="グループ化 5"/>
          <p:cNvGrpSpPr/>
          <p:nvPr/>
        </p:nvGrpSpPr>
        <p:grpSpPr>
          <a:xfrm>
            <a:off x="2303748" y="2276872"/>
            <a:ext cx="4536504" cy="3504958"/>
            <a:chOff x="4211960" y="3429000"/>
            <a:chExt cx="3769658" cy="3199355"/>
          </a:xfrm>
        </p:grpSpPr>
        <mc:AlternateContent xmlns:mc="http://schemas.openxmlformats.org/markup-compatibility/2006" xmlns:a14="http://schemas.microsoft.com/office/drawing/2010/main">
          <mc:Choice Requires="a14">
            <p:sp>
              <p:nvSpPr>
                <p:cNvPr id="4" name="正方形/長方形 3"/>
                <p:cNvSpPr/>
                <p:nvPr/>
              </p:nvSpPr>
              <p:spPr>
                <a:xfrm>
                  <a:off x="4211960" y="4568196"/>
                  <a:ext cx="1537410" cy="8050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現在の解：</a:t>
                  </a:r>
                  <a14:m>
                    <m:oMath xmlns:m="http://schemas.openxmlformats.org/officeDocument/2006/math">
                      <m:r>
                        <a:rPr kumimoji="1" lang="en-US" altLang="ja-JP" b="0" i="1" smtClean="0">
                          <a:solidFill>
                            <a:schemeClr val="tx1"/>
                          </a:solidFill>
                          <a:latin typeface="Cambria Math"/>
                        </a:rPr>
                        <m:t>𝑥</m:t>
                      </m:r>
                    </m:oMath>
                  </a14:m>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コスト</a:t>
                  </a:r>
                  <a:r>
                    <a:rPr lang="ja-JP" altLang="en-US" dirty="0">
                      <a:solidFill>
                        <a:schemeClr val="tx1"/>
                      </a:solidFill>
                    </a:rPr>
                    <a:t>：</a:t>
                  </a:r>
                  <a14:m>
                    <m:oMath xmlns:m="http://schemas.openxmlformats.org/officeDocument/2006/math">
                      <m:r>
                        <a:rPr lang="en-US" altLang="ja-JP" b="0" i="1" smtClean="0">
                          <a:solidFill>
                            <a:schemeClr val="tx1"/>
                          </a:solidFill>
                          <a:latin typeface="Cambria Math"/>
                        </a:rPr>
                        <m:t>𝐸</m:t>
                      </m:r>
                    </m:oMath>
                  </a14:m>
                  <a:endParaRPr kumimoji="1" lang="ja-JP" altLang="en-US" dirty="0">
                    <a:solidFill>
                      <a:schemeClr val="tx1"/>
                    </a:solidFill>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4211960" y="4568196"/>
                  <a:ext cx="1537410" cy="805020"/>
                </a:xfrm>
                <a:prstGeom prst="rect">
                  <a:avLst/>
                </a:prstGeom>
                <a:blipFill rotWithShape="1">
                  <a:blip r:embed="rId4"/>
                  <a:stretch>
                    <a:fillRect t="-14961" b="-19685"/>
                  </a:stretch>
                </a:blipFill>
                <a:ln>
                  <a:solidFill>
                    <a:srgbClr val="FFFF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444208" y="4581128"/>
                  <a:ext cx="1537410" cy="79208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新しい</a:t>
                  </a:r>
                  <a:r>
                    <a:rPr kumimoji="1" lang="ja-JP" altLang="en-US" dirty="0">
                      <a:solidFill>
                        <a:schemeClr val="tx1"/>
                      </a:solidFill>
                    </a:rPr>
                    <a:t>解：</a:t>
                  </a:r>
                  <a14:m>
                    <m:oMath xmlns:m="http://schemas.openxmlformats.org/officeDocument/2006/math">
                      <m:sSup>
                        <m:sSupPr>
                          <m:ctrlPr>
                            <a:rPr kumimoji="1" lang="en-US" altLang="ja-JP" b="0" i="1" smtClean="0">
                              <a:solidFill>
                                <a:schemeClr val="tx1"/>
                              </a:solidFill>
                              <a:latin typeface="Cambria Math"/>
                            </a:rPr>
                          </m:ctrlPr>
                        </m:sSupPr>
                        <m:e>
                          <m:r>
                            <a:rPr kumimoji="1" lang="en-US" altLang="ja-JP" b="0" i="1" smtClean="0">
                              <a:solidFill>
                                <a:schemeClr val="tx1"/>
                              </a:solidFill>
                              <a:latin typeface="Cambria Math"/>
                            </a:rPr>
                            <m:t>𝑥</m:t>
                          </m:r>
                        </m:e>
                        <m:sup>
                          <m:r>
                            <a:rPr kumimoji="1" lang="en-US" altLang="ja-JP" b="0" i="1" smtClean="0">
                              <a:solidFill>
                                <a:schemeClr val="tx1"/>
                              </a:solidFill>
                              <a:latin typeface="Cambria Math"/>
                            </a:rPr>
                            <m:t>′</m:t>
                          </m:r>
                        </m:sup>
                      </m:sSup>
                    </m:oMath>
                  </a14:m>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コスト</a:t>
                  </a:r>
                  <a:r>
                    <a:rPr lang="ja-JP" altLang="en-US" dirty="0">
                      <a:solidFill>
                        <a:schemeClr val="tx1"/>
                      </a:solidFill>
                    </a:rPr>
                    <a:t>：</a:t>
                  </a:r>
                  <a14:m>
                    <m:oMath xmlns:m="http://schemas.openxmlformats.org/officeDocument/2006/math">
                      <m:sSup>
                        <m:sSupPr>
                          <m:ctrlPr>
                            <a:rPr lang="en-US" altLang="ja-JP" b="0" i="1" smtClean="0">
                              <a:solidFill>
                                <a:schemeClr val="tx1"/>
                              </a:solidFill>
                              <a:latin typeface="Cambria Math"/>
                            </a:rPr>
                          </m:ctrlPr>
                        </m:sSupPr>
                        <m:e>
                          <m:r>
                            <a:rPr lang="en-US" altLang="ja-JP" b="0" i="1" smtClean="0">
                              <a:solidFill>
                                <a:schemeClr val="tx1"/>
                              </a:solidFill>
                              <a:latin typeface="Cambria Math"/>
                            </a:rPr>
                            <m:t>𝐸</m:t>
                          </m:r>
                        </m:e>
                        <m:sup>
                          <m:r>
                            <a:rPr lang="en-US" altLang="ja-JP" b="0" i="1" smtClean="0">
                              <a:solidFill>
                                <a:schemeClr val="tx1"/>
                              </a:solidFill>
                              <a:latin typeface="Cambria Math"/>
                            </a:rPr>
                            <m:t>′</m:t>
                          </m:r>
                        </m:sup>
                      </m:sSup>
                    </m:oMath>
                  </a14:m>
                  <a:endParaRPr kumimoji="1" lang="ja-JP" altLang="en-US" dirty="0">
                    <a:solidFill>
                      <a:schemeClr val="tx1"/>
                    </a:solidFill>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444208" y="4581128"/>
                  <a:ext cx="1537410" cy="792088"/>
                </a:xfrm>
                <a:prstGeom prst="rect">
                  <a:avLst/>
                </a:prstGeom>
                <a:blipFill rotWithShape="1">
                  <a:blip r:embed="rId5"/>
                  <a:stretch>
                    <a:fillRect t="-16000" b="-20800"/>
                  </a:stretch>
                </a:blipFill>
                <a:ln>
                  <a:solidFill>
                    <a:srgbClr val="FFFF00"/>
                  </a:solidFill>
                </a:ln>
              </p:spPr>
              <p:txBody>
                <a:bodyPr/>
                <a:lstStyle/>
                <a:p>
                  <a:r>
                    <a:rPr lang="ja-JP" altLang="en-US">
                      <a:noFill/>
                    </a:rPr>
                    <a:t> </a:t>
                  </a:r>
                </a:p>
              </p:txBody>
            </p:sp>
          </mc:Fallback>
        </mc:AlternateContent>
        <p:sp>
          <p:nvSpPr>
            <p:cNvPr id="7" name="下カーブ矢印 6"/>
            <p:cNvSpPr/>
            <p:nvPr/>
          </p:nvSpPr>
          <p:spPr>
            <a:xfrm>
              <a:off x="5148064" y="3810000"/>
              <a:ext cx="1918974" cy="627112"/>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下カーブ矢印 7"/>
            <p:cNvSpPr/>
            <p:nvPr/>
          </p:nvSpPr>
          <p:spPr>
            <a:xfrm flipV="1">
              <a:off x="5148064" y="5466184"/>
              <a:ext cx="1918974" cy="627112"/>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5019744" y="3429000"/>
              <a:ext cx="2039176" cy="421412"/>
            </a:xfrm>
            <a:prstGeom prst="rect">
              <a:avLst/>
            </a:prstGeom>
            <a:noFill/>
          </p:spPr>
          <p:txBody>
            <a:bodyPr wrap="square" rtlCol="0">
              <a:spAutoFit/>
            </a:bodyPr>
            <a:lstStyle/>
            <a:p>
              <a:r>
                <a:rPr lang="ja-JP" altLang="en-US" sz="2400" dirty="0"/>
                <a:t>改善解</a:t>
              </a:r>
              <a:r>
                <a:rPr kumimoji="1" lang="ja-JP" altLang="en-US" sz="2400" dirty="0" smtClean="0"/>
                <a:t>なら</a:t>
              </a:r>
              <a:r>
                <a:rPr kumimoji="1" lang="ja-JP" altLang="en-US" sz="2400" dirty="0"/>
                <a:t>確率</a:t>
              </a:r>
              <a:r>
                <a:rPr kumimoji="1" lang="en-US" altLang="ja-JP" sz="2400" dirty="0"/>
                <a:t>1</a:t>
              </a:r>
              <a:endParaRPr kumimoji="1" lang="ja-JP" altLang="en-US" sz="2400" dirty="0"/>
            </a:p>
          </p:txBody>
        </p:sp>
        <mc:AlternateContent xmlns:mc="http://schemas.openxmlformats.org/markup-compatibility/2006" xmlns:a14="http://schemas.microsoft.com/office/drawing/2010/main">
          <mc:Choice Requires="a14">
            <p:sp>
              <p:nvSpPr>
                <p:cNvPr id="10" name="テキスト ボックス 9"/>
                <p:cNvSpPr txBox="1"/>
                <p:nvPr/>
              </p:nvSpPr>
              <p:spPr>
                <a:xfrm>
                  <a:off x="4959908" y="6021288"/>
                  <a:ext cx="2539025" cy="607067"/>
                </a:xfrm>
                <a:prstGeom prst="rect">
                  <a:avLst/>
                </a:prstGeom>
                <a:noFill/>
              </p:spPr>
              <p:txBody>
                <a:bodyPr wrap="square" rtlCol="0">
                  <a:spAutoFit/>
                </a:bodyPr>
                <a:lstStyle/>
                <a:p>
                  <a:r>
                    <a:rPr kumimoji="1" lang="ja-JP" altLang="en-US" sz="2400" dirty="0" smtClean="0"/>
                    <a:t>改悪解なら</a:t>
                  </a:r>
                  <a:r>
                    <a:rPr kumimoji="1" lang="ja-JP" altLang="en-US" sz="2400" dirty="0"/>
                    <a:t>確率</a:t>
                  </a:r>
                  <a14:m>
                    <m:oMath xmlns:m="http://schemas.openxmlformats.org/officeDocument/2006/math">
                      <m:sSup>
                        <m:sSupPr>
                          <m:ctrlPr>
                            <a:rPr kumimoji="1" lang="en-US" altLang="ja-JP" sz="2400" b="0" i="1" smtClean="0">
                              <a:latin typeface="Cambria Math"/>
                            </a:rPr>
                          </m:ctrlPr>
                        </m:sSupPr>
                        <m:e>
                          <m:r>
                            <a:rPr kumimoji="1" lang="en-US" altLang="ja-JP" sz="2400" b="0" i="1" smtClean="0">
                              <a:latin typeface="Cambria Math"/>
                            </a:rPr>
                            <m:t>𝑒</m:t>
                          </m:r>
                        </m:e>
                        <m:sup>
                          <m:f>
                            <m:fPr>
                              <m:ctrlPr>
                                <a:rPr kumimoji="1" lang="en-US" altLang="ja-JP" sz="2400" b="0" i="1" smtClean="0">
                                  <a:latin typeface="Cambria Math"/>
                                  <a:ea typeface="Cambria Math"/>
                                </a:rPr>
                              </m:ctrlPr>
                            </m:fPr>
                            <m:num>
                              <m:sSup>
                                <m:sSupPr>
                                  <m:ctrlPr>
                                    <a:rPr kumimoji="1" lang="en-US" altLang="ja-JP" sz="2400" b="0" i="1" smtClean="0">
                                      <a:latin typeface="Cambria Math"/>
                                      <a:ea typeface="Cambria Math"/>
                                    </a:rPr>
                                  </m:ctrlPr>
                                </m:sSupPr>
                                <m:e>
                                  <m:r>
                                    <a:rPr kumimoji="1" lang="en-US" altLang="ja-JP" sz="2400" b="0" i="1" smtClean="0">
                                      <a:latin typeface="Cambria Math"/>
                                      <a:ea typeface="Cambria Math"/>
                                    </a:rPr>
                                    <m:t>𝐸</m:t>
                                  </m:r>
                                </m:e>
                                <m:sup>
                                  <m:r>
                                    <a:rPr kumimoji="1" lang="en-US" altLang="ja-JP" sz="2400" b="0" i="1" smtClean="0">
                                      <a:latin typeface="Cambria Math"/>
                                      <a:ea typeface="Cambria Math"/>
                                    </a:rPr>
                                    <m:t>′</m:t>
                                  </m:r>
                                </m:sup>
                              </m:sSup>
                              <m:r>
                                <a:rPr kumimoji="1" lang="en-US" altLang="ja-JP" sz="2400" b="0" i="1" smtClean="0">
                                  <a:latin typeface="Cambria Math"/>
                                  <a:ea typeface="Cambria Math"/>
                                </a:rPr>
                                <m:t>−</m:t>
                              </m:r>
                              <m:r>
                                <a:rPr kumimoji="1" lang="en-US" altLang="ja-JP" sz="2400" b="0" i="1" smtClean="0">
                                  <a:latin typeface="Cambria Math"/>
                                  <a:ea typeface="Cambria Math"/>
                                </a:rPr>
                                <m:t>𝐸</m:t>
                              </m:r>
                            </m:num>
                            <m:den>
                              <m:r>
                                <a:rPr kumimoji="1" lang="en-US" altLang="ja-JP" sz="2400" b="0" i="1" smtClean="0">
                                  <a:latin typeface="Cambria Math"/>
                                  <a:ea typeface="Cambria Math"/>
                                </a:rPr>
                                <m:t>𝑇</m:t>
                              </m:r>
                            </m:den>
                          </m:f>
                        </m:sup>
                      </m:sSup>
                    </m:oMath>
                  </a14:m>
                  <a:endParaRPr kumimoji="1" lang="ja-JP" altLang="en-US" sz="24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4959908" y="6021288"/>
                  <a:ext cx="2539025" cy="607067"/>
                </a:xfrm>
                <a:prstGeom prst="rect">
                  <a:avLst/>
                </a:prstGeom>
                <a:blipFill rotWithShape="1">
                  <a:blip r:embed="rId6"/>
                  <a:stretch>
                    <a:fillRect l="-3194" b="-15596"/>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982045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lang="ja-JP" altLang="en-US" sz="3600" dirty="0">
                <a:latin typeface="HGｺﾞｼｯｸM" panose="020B0609000000000000" pitchFamily="49" charset="-128"/>
                <a:ea typeface="HGｺﾞｼｯｸM" panose="020B0609000000000000" pitchFamily="49" charset="-128"/>
              </a:rPr>
              <a:t>メトロポリス法</a:t>
            </a:r>
            <a:endParaRPr kumimoji="1" lang="ja-JP" altLang="en-US" sz="3600" dirty="0">
              <a:latin typeface="HGｺﾞｼｯｸM" panose="020B0609000000000000" pitchFamily="49" charset="-128"/>
              <a:ea typeface="HGｺﾞｼｯｸM" panose="020B0609000000000000" pitchFamily="49" charset="-128"/>
            </a:endParaRPr>
          </a:p>
        </p:txBody>
      </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メトロポリス法による探索で得られる解のコスト確率分布は一般的にベル型</a:t>
            </a:r>
            <a:endParaRPr lang="en-US" altLang="ja-JP" sz="2800" dirty="0">
              <a:latin typeface="+mn-ea"/>
            </a:endParaRPr>
          </a:p>
        </p:txBody>
      </p:sp>
      <p:grpSp>
        <p:nvGrpSpPr>
          <p:cNvPr id="18" name="グループ化 17"/>
          <p:cNvGrpSpPr/>
          <p:nvPr/>
        </p:nvGrpSpPr>
        <p:grpSpPr>
          <a:xfrm>
            <a:off x="1856892" y="2636912"/>
            <a:ext cx="5430217" cy="3465676"/>
            <a:chOff x="1856892" y="2636912"/>
            <a:chExt cx="5430217" cy="3465676"/>
          </a:xfrm>
        </p:grpSpPr>
        <p:grpSp>
          <p:nvGrpSpPr>
            <p:cNvPr id="17" name="グループ化 16"/>
            <p:cNvGrpSpPr/>
            <p:nvPr/>
          </p:nvGrpSpPr>
          <p:grpSpPr>
            <a:xfrm>
              <a:off x="1856892" y="2636912"/>
              <a:ext cx="5430217" cy="3465676"/>
              <a:chOff x="1856892" y="2636912"/>
              <a:chExt cx="5430217" cy="3465676"/>
            </a:xfrm>
          </p:grpSpPr>
          <p:grpSp>
            <p:nvGrpSpPr>
              <p:cNvPr id="10" name="グループ化 9"/>
              <p:cNvGrpSpPr/>
              <p:nvPr/>
            </p:nvGrpSpPr>
            <p:grpSpPr>
              <a:xfrm>
                <a:off x="2390565" y="2778373"/>
                <a:ext cx="4608512" cy="2880320"/>
                <a:chOff x="2267744" y="2420888"/>
                <a:chExt cx="4608512" cy="2880320"/>
              </a:xfrm>
            </p:grpSpPr>
            <p:cxnSp>
              <p:nvCxnSpPr>
                <p:cNvPr id="7" name="直線矢印コネクタ 6"/>
                <p:cNvCxnSpPr/>
                <p:nvPr/>
              </p:nvCxnSpPr>
              <p:spPr>
                <a:xfrm>
                  <a:off x="2267744" y="5301208"/>
                  <a:ext cx="460851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2267744" y="2420888"/>
                  <a:ext cx="0" cy="28803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テキスト ボックス 10"/>
                  <p:cNvSpPr txBox="1"/>
                  <p:nvPr/>
                </p:nvSpPr>
                <p:spPr>
                  <a:xfrm>
                    <a:off x="6414175" y="5733256"/>
                    <a:ext cx="872934" cy="369332"/>
                  </a:xfrm>
                  <a:prstGeom prst="rect">
                    <a:avLst/>
                  </a:prstGeom>
                  <a:noFill/>
                </p:spPr>
                <p:txBody>
                  <a:bodyPr wrap="square" rtlCol="0">
                    <a:spAutoFit/>
                  </a:bodyPr>
                  <a:lstStyle/>
                  <a:p>
                    <a:r>
                      <a:rPr kumimoji="1" lang="ja-JP" altLang="en-US" dirty="0"/>
                      <a:t>コスト</a:t>
                    </a:r>
                    <a14:m>
                      <m:oMath xmlns:m="http://schemas.openxmlformats.org/officeDocument/2006/math">
                        <m:r>
                          <a:rPr kumimoji="1" lang="en-US" altLang="ja-JP" b="0" i="1" smtClean="0">
                            <a:latin typeface="Cambria Math"/>
                          </a:rPr>
                          <m:t>𝐸</m:t>
                        </m:r>
                      </m:oMath>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414175" y="5733256"/>
                    <a:ext cx="872934" cy="369332"/>
                  </a:xfrm>
                  <a:prstGeom prst="rect">
                    <a:avLst/>
                  </a:prstGeom>
                  <a:blipFill rotWithShape="1">
                    <a:blip r:embed="rId3"/>
                    <a:stretch>
                      <a:fillRect l="-5594" t="-13115" b="-19672"/>
                    </a:stretch>
                  </a:blipFill>
                </p:spPr>
                <p:txBody>
                  <a:bodyPr/>
                  <a:lstStyle/>
                  <a:p>
                    <a:r>
                      <a:rPr lang="ja-JP" altLang="en-US">
                        <a:noFill/>
                      </a:rPr>
                      <a:t> </a:t>
                    </a:r>
                  </a:p>
                </p:txBody>
              </p:sp>
            </mc:Fallback>
          </mc:AlternateContent>
          <p:sp>
            <p:nvSpPr>
              <p:cNvPr id="12" name="テキスト ボックス 11"/>
              <p:cNvSpPr txBox="1"/>
              <p:nvPr/>
            </p:nvSpPr>
            <p:spPr>
              <a:xfrm>
                <a:off x="1856892" y="2636912"/>
                <a:ext cx="461665" cy="577341"/>
              </a:xfrm>
              <a:prstGeom prst="rect">
                <a:avLst/>
              </a:prstGeom>
              <a:noFill/>
            </p:spPr>
            <p:txBody>
              <a:bodyPr vert="eaVert" wrap="square" rtlCol="0">
                <a:spAutoFit/>
              </a:bodyPr>
              <a:lstStyle/>
              <a:p>
                <a:r>
                  <a:rPr lang="ja-JP" altLang="en-US" dirty="0"/>
                  <a:t>頻度</a:t>
                </a:r>
                <a:endParaRPr kumimoji="1" lang="ja-JP" altLang="en-US" dirty="0"/>
              </a:p>
            </p:txBody>
          </p:sp>
        </p:grpSp>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6504" r="28459" b="35196"/>
            <a:stretch/>
          </p:blipFill>
          <p:spPr bwMode="auto">
            <a:xfrm>
              <a:off x="2606722" y="2852936"/>
              <a:ext cx="3616657" cy="244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87854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・系は</a:t>
            </a:r>
            <a:r>
              <a:rPr lang="en-US" altLang="ja-JP" sz="2800" dirty="0">
                <a:latin typeface="+mn-ea"/>
              </a:rPr>
              <a:t>M</a:t>
            </a:r>
            <a:r>
              <a:rPr lang="ja-JP" altLang="en-US" sz="2800" dirty="0">
                <a:latin typeface="+mn-ea"/>
              </a:rPr>
              <a:t>個の異なる温度をもつ、相互作用しない</a:t>
            </a:r>
            <a:r>
              <a:rPr lang="en-US" altLang="ja-JP" sz="2800" dirty="0">
                <a:latin typeface="+mn-ea"/>
              </a:rPr>
              <a:t>M</a:t>
            </a:r>
            <a:r>
              <a:rPr lang="ja-JP" altLang="en-US" sz="2800" dirty="0">
                <a:latin typeface="+mn-ea"/>
              </a:rPr>
              <a:t>個の独立なレプリカからなる</a:t>
            </a:r>
            <a:endParaRPr lang="en-US" altLang="ja-JP" sz="2800" dirty="0">
              <a:latin typeface="+mn-ea"/>
            </a:endParaRPr>
          </a:p>
          <a:p>
            <a:pPr marL="0" indent="0">
              <a:buNone/>
            </a:pPr>
            <a:r>
              <a:rPr lang="ja-JP" altLang="en-US" sz="2800" dirty="0">
                <a:latin typeface="+mn-ea"/>
              </a:rPr>
              <a:t>・レプリカごとに温度一定のメトロポリス法により解探索を行う</a:t>
            </a:r>
            <a:endParaRPr lang="en-US" altLang="ja-JP" sz="2800" dirty="0">
              <a:latin typeface="+mn-ea"/>
            </a:endParaRPr>
          </a:p>
          <a:p>
            <a:pPr marL="0" indent="0">
              <a:buNone/>
            </a:pPr>
            <a:r>
              <a:rPr lang="ja-JP" altLang="en-US" sz="2800" dirty="0">
                <a:latin typeface="+mn-ea"/>
              </a:rPr>
              <a:t>・探索中に一定間隔でレプリカ間での解交換を行う</a:t>
            </a:r>
            <a:endParaRPr lang="en-US" altLang="ja-JP" sz="2800" dirty="0">
              <a:latin typeface="+mn-ea"/>
            </a:endParaRPr>
          </a:p>
        </p:txBody>
      </p:sp>
      <p:grpSp>
        <p:nvGrpSpPr>
          <p:cNvPr id="16" name="グループ化 15"/>
          <p:cNvGrpSpPr/>
          <p:nvPr/>
        </p:nvGrpSpPr>
        <p:grpSpPr>
          <a:xfrm>
            <a:off x="1244824" y="3933056"/>
            <a:ext cx="6654353" cy="2817604"/>
            <a:chOff x="1158007" y="3861048"/>
            <a:chExt cx="6654353" cy="2817604"/>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8500" r="18500" b="30201"/>
            <a:stretch/>
          </p:blipFill>
          <p:spPr bwMode="auto">
            <a:xfrm>
              <a:off x="1835696" y="4077072"/>
              <a:ext cx="5548646" cy="224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線矢印コネクタ 6"/>
            <p:cNvCxnSpPr/>
            <p:nvPr/>
          </p:nvCxnSpPr>
          <p:spPr>
            <a:xfrm>
              <a:off x="1691680" y="6237312"/>
              <a:ext cx="58326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1691680" y="4032127"/>
              <a:ext cx="0" cy="22051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p:cNvSpPr txBox="1"/>
                <p:nvPr/>
              </p:nvSpPr>
              <p:spPr>
                <a:xfrm>
                  <a:off x="6876256" y="6309320"/>
                  <a:ext cx="936104" cy="369332"/>
                </a:xfrm>
                <a:prstGeom prst="rect">
                  <a:avLst/>
                </a:prstGeom>
                <a:noFill/>
              </p:spPr>
              <p:txBody>
                <a:bodyPr wrap="square" rtlCol="0">
                  <a:spAutoFit/>
                </a:bodyPr>
                <a:lstStyle/>
                <a:p>
                  <a:r>
                    <a:rPr kumimoji="1" lang="ja-JP" altLang="en-US" dirty="0"/>
                    <a:t>コスト</a:t>
                  </a:r>
                  <a14:m>
                    <m:oMath xmlns:m="http://schemas.openxmlformats.org/officeDocument/2006/math">
                      <m:r>
                        <a:rPr kumimoji="1" lang="en-US" altLang="ja-JP" b="0" i="1" smtClean="0">
                          <a:latin typeface="Cambria Math"/>
                        </a:rPr>
                        <m:t>𝐸</m:t>
                      </m:r>
                    </m:oMath>
                  </a14:m>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876256" y="6309320"/>
                  <a:ext cx="936104" cy="369332"/>
                </a:xfrm>
                <a:prstGeom prst="rect">
                  <a:avLst/>
                </a:prstGeom>
                <a:blipFill rotWithShape="1">
                  <a:blip r:embed="rId4"/>
                  <a:stretch>
                    <a:fillRect l="-5195" t="-13333" b="-21667"/>
                  </a:stretch>
                </a:blipFill>
              </p:spPr>
              <p:txBody>
                <a:bodyPr/>
                <a:lstStyle/>
                <a:p>
                  <a:r>
                    <a:rPr lang="ja-JP" altLang="en-US">
                      <a:noFill/>
                    </a:rPr>
                    <a:t> </a:t>
                  </a:r>
                </a:p>
              </p:txBody>
            </p:sp>
          </mc:Fallback>
        </mc:AlternateContent>
        <p:sp>
          <p:nvSpPr>
            <p:cNvPr id="11" name="テキスト ボックス 10"/>
            <p:cNvSpPr txBox="1"/>
            <p:nvPr/>
          </p:nvSpPr>
          <p:spPr>
            <a:xfrm>
              <a:off x="1158007" y="3861048"/>
              <a:ext cx="461665" cy="594066"/>
            </a:xfrm>
            <a:prstGeom prst="rect">
              <a:avLst/>
            </a:prstGeom>
            <a:noFill/>
          </p:spPr>
          <p:txBody>
            <a:bodyPr vert="eaVert" wrap="square" rtlCol="0">
              <a:spAutoFit/>
            </a:bodyPr>
            <a:lstStyle/>
            <a:p>
              <a:r>
                <a:rPr kumimoji="1" lang="ja-JP" altLang="en-US" dirty="0"/>
                <a:t>頻度</a:t>
              </a:r>
            </a:p>
          </p:txBody>
        </p:sp>
        <p:sp>
          <p:nvSpPr>
            <p:cNvPr id="12" name="テキスト ボックス 11"/>
            <p:cNvSpPr txBox="1"/>
            <p:nvPr/>
          </p:nvSpPr>
          <p:spPr>
            <a:xfrm>
              <a:off x="1979712" y="3933056"/>
              <a:ext cx="1440160" cy="369332"/>
            </a:xfrm>
            <a:prstGeom prst="rect">
              <a:avLst/>
            </a:prstGeom>
            <a:noFill/>
          </p:spPr>
          <p:txBody>
            <a:bodyPr wrap="square" rtlCol="0">
              <a:spAutoFit/>
            </a:bodyPr>
            <a:lstStyle/>
            <a:p>
              <a:r>
                <a:rPr kumimoji="1" lang="ja-JP" altLang="en-US" dirty="0"/>
                <a:t>低温レプリカ</a:t>
              </a:r>
            </a:p>
          </p:txBody>
        </p:sp>
        <p:sp>
          <p:nvSpPr>
            <p:cNvPr id="14" name="テキスト ボックス 13"/>
            <p:cNvSpPr txBox="1"/>
            <p:nvPr/>
          </p:nvSpPr>
          <p:spPr>
            <a:xfrm>
              <a:off x="3851920" y="3933056"/>
              <a:ext cx="1440160" cy="369332"/>
            </a:xfrm>
            <a:prstGeom prst="rect">
              <a:avLst/>
            </a:prstGeom>
            <a:noFill/>
          </p:spPr>
          <p:txBody>
            <a:bodyPr wrap="square" rtlCol="0">
              <a:spAutoFit/>
            </a:bodyPr>
            <a:lstStyle/>
            <a:p>
              <a:r>
                <a:rPr lang="ja-JP" altLang="en-US" dirty="0"/>
                <a:t>中</a:t>
              </a:r>
              <a:r>
                <a:rPr kumimoji="1" lang="ja-JP" altLang="en-US" dirty="0"/>
                <a:t>温レプリカ</a:t>
              </a:r>
            </a:p>
          </p:txBody>
        </p:sp>
        <p:sp>
          <p:nvSpPr>
            <p:cNvPr id="15" name="テキスト ボックス 14"/>
            <p:cNvSpPr txBox="1"/>
            <p:nvPr/>
          </p:nvSpPr>
          <p:spPr>
            <a:xfrm>
              <a:off x="5724128" y="3933056"/>
              <a:ext cx="1440160" cy="369332"/>
            </a:xfrm>
            <a:prstGeom prst="rect">
              <a:avLst/>
            </a:prstGeom>
            <a:noFill/>
          </p:spPr>
          <p:txBody>
            <a:bodyPr wrap="square" rtlCol="0">
              <a:spAutoFit/>
            </a:bodyPr>
            <a:lstStyle/>
            <a:p>
              <a:r>
                <a:rPr lang="ja-JP" altLang="en-US" dirty="0"/>
                <a:t>高</a:t>
              </a:r>
              <a:r>
                <a:rPr kumimoji="1" lang="ja-JP" altLang="en-US" dirty="0"/>
                <a:t>温レプリカ</a:t>
              </a:r>
            </a:p>
          </p:txBody>
        </p:sp>
      </p:grpSp>
    </p:spTree>
    <p:extLst>
      <p:ext uri="{BB962C8B-B14F-4D97-AF65-F5344CB8AC3E}">
        <p14:creationId xmlns:p14="http://schemas.microsoft.com/office/powerpoint/2010/main" val="303326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0" y="1268760"/>
                <a:ext cx="9144000" cy="5589240"/>
              </a:xfrm>
            </p:spPr>
            <p:txBody>
              <a:bodyPr>
                <a:noAutofit/>
              </a:bodyPr>
              <a:lstStyle/>
              <a:p>
                <a:pPr marL="0" indent="0">
                  <a:buNone/>
                </a:pPr>
                <a:r>
                  <a:rPr lang="ja-JP" altLang="en-US" sz="2800" dirty="0" smtClean="0">
                    <a:latin typeface="+mn-ea"/>
                  </a:rPr>
                  <a:t>解交換</a:t>
                </a:r>
                <a:endParaRPr lang="en-US" altLang="ja-JP" sz="2800" dirty="0">
                  <a:latin typeface="+mn-ea"/>
                </a:endParaRPr>
              </a:p>
              <a:p>
                <a:pPr marL="0" indent="0">
                  <a:buNone/>
                </a:pPr>
                <a:r>
                  <a:rPr lang="ja-JP" altLang="en-US" sz="2800" dirty="0">
                    <a:latin typeface="+mn-ea"/>
                  </a:rPr>
                  <a:t>温度</a:t>
                </a:r>
                <a14:m>
                  <m:oMath xmlns:m="http://schemas.openxmlformats.org/officeDocument/2006/math">
                    <m:sSub>
                      <m:sSubPr>
                        <m:ctrlPr>
                          <a:rPr lang="en-US" altLang="ja-JP" sz="2800" b="0" i="1" smtClean="0">
                            <a:latin typeface="Cambria Math"/>
                          </a:rPr>
                        </m:ctrlPr>
                      </m:sSubPr>
                      <m:e>
                        <m:r>
                          <a:rPr lang="en-US" altLang="ja-JP" sz="2800" b="0" i="1" smtClean="0">
                            <a:latin typeface="Cambria Math"/>
                          </a:rPr>
                          <m:t>𝑇</m:t>
                        </m:r>
                      </m:e>
                      <m:sub>
                        <m:r>
                          <a:rPr lang="en-US" altLang="ja-JP" sz="2800" b="0" i="1" smtClean="0">
                            <a:latin typeface="Cambria Math"/>
                          </a:rPr>
                          <m:t>𝑖</m:t>
                        </m:r>
                      </m:sub>
                    </m:sSub>
                  </m:oMath>
                </a14:m>
                <a:r>
                  <a:rPr lang="ja-JP" altLang="en-US" sz="2800" dirty="0">
                    <a:latin typeface="+mn-ea"/>
                  </a:rPr>
                  <a:t>に対応したレプリカ</a:t>
                </a:r>
                <a14:m>
                  <m:oMath xmlns:m="http://schemas.openxmlformats.org/officeDocument/2006/math">
                    <m:r>
                      <a:rPr lang="en-US" altLang="ja-JP" sz="2800" b="0" i="1" smtClean="0">
                        <a:latin typeface="Cambria Math"/>
                      </a:rPr>
                      <m:t>𝑖</m:t>
                    </m:r>
                  </m:oMath>
                </a14:m>
                <a:r>
                  <a:rPr lang="ja-JP" altLang="en-US" sz="2800" dirty="0">
                    <a:latin typeface="+mn-ea"/>
                  </a:rPr>
                  <a:t>の解</a:t>
                </a:r>
                <a14:m>
                  <m:oMath xmlns:m="http://schemas.openxmlformats.org/officeDocument/2006/math">
                    <m:sSub>
                      <m:sSubPr>
                        <m:ctrlPr>
                          <a:rPr lang="en-US" altLang="ja-JP" sz="2800" b="0" i="1" smtClean="0">
                            <a:latin typeface="Cambria Math"/>
                          </a:rPr>
                        </m:ctrlPr>
                      </m:sSubPr>
                      <m:e>
                        <m:r>
                          <a:rPr lang="en-US" altLang="ja-JP" sz="2800" b="0" i="1" smtClean="0">
                            <a:latin typeface="Cambria Math"/>
                          </a:rPr>
                          <m:t>𝑥</m:t>
                        </m:r>
                      </m:e>
                      <m:sub>
                        <m:r>
                          <a:rPr lang="en-US" altLang="ja-JP" sz="2800" b="0" i="1" smtClean="0">
                            <a:latin typeface="Cambria Math"/>
                          </a:rPr>
                          <m:t>𝑖</m:t>
                        </m:r>
                      </m:sub>
                    </m:sSub>
                  </m:oMath>
                </a14:m>
                <a:r>
                  <a:rPr lang="ja-JP" altLang="en-US" sz="2800" dirty="0">
                    <a:latin typeface="+mn-ea"/>
                  </a:rPr>
                  <a:t>と温度</a:t>
                </a:r>
                <a14:m>
                  <m:oMath xmlns:m="http://schemas.openxmlformats.org/officeDocument/2006/math">
                    <m:sSub>
                      <m:sSubPr>
                        <m:ctrlPr>
                          <a:rPr lang="en-US" altLang="ja-JP" sz="2800" b="0" i="1" smtClean="0">
                            <a:latin typeface="Cambria Math"/>
                          </a:rPr>
                        </m:ctrlPr>
                      </m:sSubPr>
                      <m:e>
                        <m:r>
                          <a:rPr lang="en-US" altLang="ja-JP" sz="2800" b="0" i="1" smtClean="0">
                            <a:latin typeface="Cambria Math"/>
                          </a:rPr>
                          <m:t>𝑇</m:t>
                        </m:r>
                      </m:e>
                      <m:sub>
                        <m:r>
                          <a:rPr lang="en-US" altLang="ja-JP" sz="2800" b="0" i="1" smtClean="0">
                            <a:latin typeface="Cambria Math"/>
                          </a:rPr>
                          <m:t>𝑗</m:t>
                        </m:r>
                      </m:sub>
                    </m:sSub>
                  </m:oMath>
                </a14:m>
                <a:r>
                  <a:rPr lang="ja-JP" altLang="en-US" sz="2800" dirty="0">
                    <a:latin typeface="+mn-ea"/>
                  </a:rPr>
                  <a:t>に対応したレプリカ</a:t>
                </a:r>
                <a14:m>
                  <m:oMath xmlns:m="http://schemas.openxmlformats.org/officeDocument/2006/math">
                    <m:r>
                      <a:rPr lang="en-US" altLang="ja-JP" sz="2800" b="0" i="1" smtClean="0">
                        <a:latin typeface="Cambria Math"/>
                      </a:rPr>
                      <m:t>𝑗</m:t>
                    </m:r>
                  </m:oMath>
                </a14:m>
                <a:r>
                  <a:rPr lang="ja-JP" altLang="en-US" sz="2800" dirty="0">
                    <a:latin typeface="+mn-ea"/>
                  </a:rPr>
                  <a:t>の解</a:t>
                </a:r>
                <a14:m>
                  <m:oMath xmlns:m="http://schemas.openxmlformats.org/officeDocument/2006/math">
                    <m:sSub>
                      <m:sSubPr>
                        <m:ctrlPr>
                          <a:rPr lang="en-US" altLang="ja-JP" sz="2800" b="0" i="1" smtClean="0">
                            <a:latin typeface="Cambria Math"/>
                          </a:rPr>
                        </m:ctrlPr>
                      </m:sSubPr>
                      <m:e>
                        <m:r>
                          <a:rPr lang="en-US" altLang="ja-JP" sz="2800" b="0" i="1" smtClean="0">
                            <a:latin typeface="Cambria Math"/>
                          </a:rPr>
                          <m:t>𝑥</m:t>
                        </m:r>
                      </m:e>
                      <m:sub>
                        <m:r>
                          <a:rPr lang="en-US" altLang="ja-JP" sz="2800" b="0" i="1" smtClean="0">
                            <a:latin typeface="Cambria Math"/>
                          </a:rPr>
                          <m:t>𝑗</m:t>
                        </m:r>
                      </m:sub>
                    </m:sSub>
                  </m:oMath>
                </a14:m>
                <a:r>
                  <a:rPr lang="ja-JP" altLang="en-US" sz="2800" dirty="0">
                    <a:latin typeface="+mn-ea"/>
                  </a:rPr>
                  <a:t>が交換される確率</a:t>
                </a:r>
                <a:endParaRPr lang="en-US" altLang="ja-JP" sz="2800" dirty="0">
                  <a:latin typeface="+mn-ea"/>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800" b="0" i="0" smtClean="0">
                          <a:latin typeface="Cambria Math"/>
                        </a:rPr>
                        <m:t>P</m:t>
                      </m:r>
                      <m:r>
                        <a:rPr lang="en-US" altLang="ja-JP" sz="2800" b="0" i="1" smtClean="0">
                          <a:latin typeface="Cambria Math"/>
                        </a:rPr>
                        <m:t>(</m:t>
                      </m:r>
                      <m:sSub>
                        <m:sSubPr>
                          <m:ctrlPr>
                            <a:rPr lang="en-US" altLang="ja-JP" sz="2800" b="0" i="1" smtClean="0">
                              <a:latin typeface="Cambria Math"/>
                            </a:rPr>
                          </m:ctrlPr>
                        </m:sSubPr>
                        <m:e>
                          <m:r>
                            <a:rPr lang="en-US" altLang="ja-JP" sz="2800" b="0" i="1" smtClean="0">
                              <a:latin typeface="Cambria Math"/>
                            </a:rPr>
                            <m:t>𝑇</m:t>
                          </m:r>
                        </m:e>
                        <m:sub>
                          <m:r>
                            <a:rPr lang="en-US" altLang="ja-JP" sz="2800" b="0" i="1" smtClean="0">
                              <a:latin typeface="Cambria Math"/>
                            </a:rPr>
                            <m:t>𝑖</m:t>
                          </m:r>
                        </m:sub>
                      </m:sSub>
                      <m:r>
                        <a:rPr lang="en-US" altLang="ja-JP" sz="2800" b="0" i="1" smtClean="0">
                          <a:latin typeface="Cambria Math"/>
                        </a:rPr>
                        <m:t>,</m:t>
                      </m:r>
                      <m:sSub>
                        <m:sSubPr>
                          <m:ctrlPr>
                            <a:rPr lang="en-US" altLang="ja-JP" sz="2800" b="0" i="1" smtClean="0">
                              <a:latin typeface="Cambria Math"/>
                            </a:rPr>
                          </m:ctrlPr>
                        </m:sSubPr>
                        <m:e>
                          <m:r>
                            <a:rPr lang="en-US" altLang="ja-JP" sz="2800" b="0" i="1" smtClean="0">
                              <a:latin typeface="Cambria Math"/>
                            </a:rPr>
                            <m:t>𝐸</m:t>
                          </m:r>
                        </m:e>
                        <m:sub>
                          <m:r>
                            <a:rPr lang="en-US" altLang="ja-JP" sz="2800" b="0" i="1" smtClean="0">
                              <a:latin typeface="Cambria Math"/>
                            </a:rPr>
                            <m:t>𝑖</m:t>
                          </m:r>
                        </m:sub>
                      </m:sSub>
                      <m:r>
                        <a:rPr lang="en-US" altLang="ja-JP" sz="2800" b="0" i="1" smtClean="0">
                          <a:latin typeface="Cambria Math"/>
                        </a:rPr>
                        <m:t>,</m:t>
                      </m:r>
                      <m:sSub>
                        <m:sSubPr>
                          <m:ctrlPr>
                            <a:rPr lang="en-US" altLang="ja-JP" sz="2800" b="0" i="1" smtClean="0">
                              <a:latin typeface="Cambria Math"/>
                            </a:rPr>
                          </m:ctrlPr>
                        </m:sSubPr>
                        <m:e>
                          <m:r>
                            <a:rPr lang="en-US" altLang="ja-JP" sz="2800" b="0" i="1" smtClean="0">
                              <a:latin typeface="Cambria Math"/>
                            </a:rPr>
                            <m:t>𝑇</m:t>
                          </m:r>
                        </m:e>
                        <m:sub>
                          <m:r>
                            <a:rPr lang="en-US" altLang="ja-JP" sz="2800" b="0" i="1" smtClean="0">
                              <a:latin typeface="Cambria Math"/>
                            </a:rPr>
                            <m:t>𝑗</m:t>
                          </m:r>
                        </m:sub>
                      </m:sSub>
                      <m:r>
                        <a:rPr lang="en-US" altLang="ja-JP" sz="2800" b="0" i="1" smtClean="0">
                          <a:latin typeface="Cambria Math"/>
                        </a:rPr>
                        <m:t>,</m:t>
                      </m:r>
                      <m:sSub>
                        <m:sSubPr>
                          <m:ctrlPr>
                            <a:rPr lang="en-US" altLang="ja-JP" sz="2800" b="0" i="1" smtClean="0">
                              <a:latin typeface="Cambria Math"/>
                            </a:rPr>
                          </m:ctrlPr>
                        </m:sSubPr>
                        <m:e>
                          <m:r>
                            <a:rPr lang="en-US" altLang="ja-JP" sz="2800" b="0" i="1" smtClean="0">
                              <a:latin typeface="Cambria Math"/>
                            </a:rPr>
                            <m:t>𝐸</m:t>
                          </m:r>
                        </m:e>
                        <m:sub>
                          <m:r>
                            <a:rPr lang="en-US" altLang="ja-JP" sz="2800" b="0" i="1" smtClean="0">
                              <a:latin typeface="Cambria Math"/>
                            </a:rPr>
                            <m:t>𝑗</m:t>
                          </m:r>
                        </m:sub>
                      </m:sSub>
                      <m:r>
                        <a:rPr lang="en-US" altLang="ja-JP" sz="2800" b="0" i="1" smtClean="0">
                          <a:latin typeface="Cambria Math"/>
                        </a:rPr>
                        <m:t>)=</m:t>
                      </m:r>
                      <m:d>
                        <m:dPr>
                          <m:begChr m:val="{"/>
                          <m:endChr m:val=""/>
                          <m:ctrlPr>
                            <a:rPr lang="en-US" altLang="ja-JP" sz="2800" b="0" i="1" smtClean="0">
                              <a:latin typeface="Cambria Math"/>
                            </a:rPr>
                          </m:ctrlPr>
                        </m:dPr>
                        <m:e>
                          <m:eqArr>
                            <m:eqArrPr>
                              <m:ctrlPr>
                                <a:rPr lang="en-US" altLang="ja-JP" sz="2800" b="0" i="1" smtClean="0">
                                  <a:latin typeface="Cambria Math"/>
                                </a:rPr>
                              </m:ctrlPr>
                            </m:eqArrPr>
                            <m:e>
                              <m:r>
                                <a:rPr lang="en-US" altLang="ja-JP" sz="2800" b="0" i="1" smtClean="0">
                                  <a:latin typeface="Cambria Math"/>
                                </a:rPr>
                                <m:t>1           </m:t>
                              </m:r>
                              <m:r>
                                <m:rPr>
                                  <m:sty m:val="p"/>
                                </m:rPr>
                                <a:rPr lang="el-GR" altLang="ja-JP" sz="2800" b="0" i="1" smtClean="0">
                                  <a:latin typeface="Cambria Math"/>
                                  <a:ea typeface="Cambria Math"/>
                                </a:rPr>
                                <m:t>Δ</m:t>
                              </m:r>
                              <m:r>
                                <a:rPr lang="el-GR" altLang="ja-JP" sz="2800" b="0" i="1" smtClean="0">
                                  <a:latin typeface="Cambria Math"/>
                                  <a:ea typeface="Cambria Math"/>
                                </a:rPr>
                                <m:t>≤0のとき</m:t>
                              </m:r>
                            </m:e>
                            <m:e>
                              <m:sSup>
                                <m:sSupPr>
                                  <m:ctrlPr>
                                    <a:rPr lang="en-US" altLang="ja-JP" sz="2800" b="0" i="1" smtClean="0">
                                      <a:latin typeface="Cambria Math"/>
                                    </a:rPr>
                                  </m:ctrlPr>
                                </m:sSupPr>
                                <m:e>
                                  <m:r>
                                    <a:rPr lang="en-US" altLang="ja-JP" sz="2800" b="0" i="1" smtClean="0">
                                      <a:latin typeface="Cambria Math"/>
                                    </a:rPr>
                                    <m:t>𝑒</m:t>
                                  </m:r>
                                </m:e>
                                <m:sup>
                                  <m:r>
                                    <a:rPr lang="en-US" altLang="ja-JP" sz="2800" b="0" i="1" smtClean="0">
                                      <a:latin typeface="Cambria Math"/>
                                    </a:rPr>
                                    <m:t>−</m:t>
                                  </m:r>
                                  <m:r>
                                    <a:rPr lang="el-GR" altLang="ja-JP" sz="2800" b="0" i="1" smtClean="0">
                                      <a:latin typeface="Cambria Math"/>
                                      <a:ea typeface="Cambria Math"/>
                                    </a:rPr>
                                    <m:t>𝛥</m:t>
                                  </m:r>
                                </m:sup>
                              </m:sSup>
                              <m:r>
                                <a:rPr lang="en-US" altLang="ja-JP" sz="2800" b="0" i="1" smtClean="0">
                                  <a:latin typeface="Cambria Math"/>
                                  <a:ea typeface="Cambria Math"/>
                                </a:rPr>
                                <m:t>      </m:t>
                              </m:r>
                              <m:r>
                                <m:rPr>
                                  <m:sty m:val="p"/>
                                </m:rPr>
                                <a:rPr lang="el-GR" altLang="ja-JP" sz="2800" b="0" i="1" smtClean="0">
                                  <a:latin typeface="Cambria Math"/>
                                  <a:ea typeface="Cambria Math"/>
                                </a:rPr>
                                <m:t>Δ</m:t>
                              </m:r>
                              <m:r>
                                <a:rPr lang="el-GR" altLang="ja-JP" sz="2800" b="0" i="1" smtClean="0">
                                  <a:latin typeface="Cambria Math"/>
                                  <a:ea typeface="Cambria Math"/>
                                </a:rPr>
                                <m:t>&gt;0のとき</m:t>
                              </m:r>
                            </m:e>
                          </m:eqArr>
                        </m:e>
                      </m:d>
                    </m:oMath>
                  </m:oMathPara>
                </a14:m>
                <a:endParaRPr lang="en-US" altLang="ja-JP" sz="2800" dirty="0">
                  <a:latin typeface="+mn-ea"/>
                </a:endParaRPr>
              </a:p>
              <a:p>
                <a:pPr marL="0" indent="0">
                  <a:buNone/>
                </a:pPr>
                <a14:m>
                  <m:oMathPara xmlns:m="http://schemas.openxmlformats.org/officeDocument/2006/math">
                    <m:oMathParaPr>
                      <m:jc m:val="centerGroup"/>
                    </m:oMathParaPr>
                    <m:oMath xmlns:m="http://schemas.openxmlformats.org/officeDocument/2006/math">
                      <m:r>
                        <a:rPr lang="el-GR" altLang="ja-JP" sz="2800" i="1" smtClean="0">
                          <a:latin typeface="Cambria Math"/>
                          <a:ea typeface="Cambria Math"/>
                        </a:rPr>
                        <m:t>𝛥</m:t>
                      </m:r>
                      <m:r>
                        <a:rPr lang="en-US" altLang="ja-JP" sz="2800" b="0" i="1" smtClean="0">
                          <a:latin typeface="Cambria Math"/>
                          <a:ea typeface="Cambria Math"/>
                        </a:rPr>
                        <m:t>=</m:t>
                      </m:r>
                      <m:d>
                        <m:dPr>
                          <m:ctrlPr>
                            <a:rPr lang="en-US" altLang="ja-JP" sz="2800" b="0" i="1" smtClean="0">
                              <a:latin typeface="Cambria Math"/>
                              <a:ea typeface="Cambria Math"/>
                            </a:rPr>
                          </m:ctrlPr>
                        </m:dPr>
                        <m:e>
                          <m:f>
                            <m:fPr>
                              <m:ctrlPr>
                                <a:rPr lang="en-US" altLang="ja-JP" sz="2800" b="0" i="1" smtClean="0">
                                  <a:latin typeface="Cambria Math"/>
                                  <a:ea typeface="Cambria Math"/>
                                </a:rPr>
                              </m:ctrlPr>
                            </m:fPr>
                            <m:num>
                              <m:r>
                                <a:rPr lang="en-US" altLang="ja-JP" sz="2800" b="0" i="1" smtClean="0">
                                  <a:latin typeface="Cambria Math"/>
                                  <a:ea typeface="Cambria Math"/>
                                </a:rPr>
                                <m:t>1</m:t>
                              </m:r>
                            </m:num>
                            <m:den>
                              <m:sSub>
                                <m:sSubPr>
                                  <m:ctrlPr>
                                    <a:rPr lang="en-US" altLang="ja-JP" sz="2800" b="0" i="1" smtClean="0">
                                      <a:latin typeface="Cambria Math"/>
                                      <a:ea typeface="Cambria Math"/>
                                    </a:rPr>
                                  </m:ctrlPr>
                                </m:sSubPr>
                                <m:e>
                                  <m:r>
                                    <a:rPr lang="en-US" altLang="ja-JP" sz="2800" b="0" i="1" smtClean="0">
                                      <a:latin typeface="Cambria Math"/>
                                      <a:ea typeface="Cambria Math"/>
                                    </a:rPr>
                                    <m:t>𝑇</m:t>
                                  </m:r>
                                </m:e>
                                <m:sub>
                                  <m:r>
                                    <a:rPr lang="en-US" altLang="ja-JP" sz="2800" b="0" i="1" smtClean="0">
                                      <a:latin typeface="Cambria Math"/>
                                      <a:ea typeface="Cambria Math"/>
                                    </a:rPr>
                                    <m:t>𝑖</m:t>
                                  </m:r>
                                </m:sub>
                              </m:sSub>
                            </m:den>
                          </m:f>
                          <m:r>
                            <a:rPr lang="en-US" altLang="ja-JP" sz="2800" b="0" i="1" smtClean="0">
                              <a:latin typeface="Cambria Math"/>
                              <a:ea typeface="Cambria Math"/>
                            </a:rPr>
                            <m:t>−</m:t>
                          </m:r>
                          <m:f>
                            <m:fPr>
                              <m:ctrlPr>
                                <a:rPr lang="en-US" altLang="ja-JP" sz="2800" b="0" i="1" smtClean="0">
                                  <a:latin typeface="Cambria Math"/>
                                  <a:ea typeface="Cambria Math"/>
                                </a:rPr>
                              </m:ctrlPr>
                            </m:fPr>
                            <m:num>
                              <m:r>
                                <a:rPr lang="en-US" altLang="ja-JP" sz="2800" b="0" i="1" smtClean="0">
                                  <a:latin typeface="Cambria Math"/>
                                  <a:ea typeface="Cambria Math"/>
                                </a:rPr>
                                <m:t>1</m:t>
                              </m:r>
                            </m:num>
                            <m:den>
                              <m:sSub>
                                <m:sSubPr>
                                  <m:ctrlPr>
                                    <a:rPr lang="en-US" altLang="ja-JP" sz="2800" b="0" i="1" smtClean="0">
                                      <a:latin typeface="Cambria Math"/>
                                      <a:ea typeface="Cambria Math"/>
                                    </a:rPr>
                                  </m:ctrlPr>
                                </m:sSubPr>
                                <m:e>
                                  <m:r>
                                    <a:rPr lang="en-US" altLang="ja-JP" sz="2800" b="0" i="1" smtClean="0">
                                      <a:latin typeface="Cambria Math"/>
                                      <a:ea typeface="Cambria Math"/>
                                    </a:rPr>
                                    <m:t>𝑇</m:t>
                                  </m:r>
                                </m:e>
                                <m:sub>
                                  <m:r>
                                    <a:rPr lang="en-US" altLang="ja-JP" sz="2800" b="0" i="1" smtClean="0">
                                      <a:latin typeface="Cambria Math"/>
                                      <a:ea typeface="Cambria Math"/>
                                    </a:rPr>
                                    <m:t>𝑗</m:t>
                                  </m:r>
                                </m:sub>
                              </m:sSub>
                            </m:den>
                          </m:f>
                        </m:e>
                      </m:d>
                      <m:r>
                        <a:rPr lang="en-US" altLang="ja-JP" sz="2800" b="0" i="1" smtClean="0">
                          <a:latin typeface="Cambria Math"/>
                          <a:ea typeface="Cambria Math"/>
                        </a:rPr>
                        <m:t>(</m:t>
                      </m:r>
                      <m:sSub>
                        <m:sSubPr>
                          <m:ctrlPr>
                            <a:rPr lang="en-US" altLang="ja-JP" sz="2800" b="0" i="1" smtClean="0">
                              <a:latin typeface="Cambria Math"/>
                              <a:ea typeface="Cambria Math"/>
                            </a:rPr>
                          </m:ctrlPr>
                        </m:sSubPr>
                        <m:e>
                          <m:r>
                            <a:rPr lang="en-US" altLang="ja-JP" sz="2800" b="0" i="1" smtClean="0">
                              <a:latin typeface="Cambria Math"/>
                              <a:ea typeface="Cambria Math"/>
                            </a:rPr>
                            <m:t>𝐸</m:t>
                          </m:r>
                        </m:e>
                        <m:sub>
                          <m:r>
                            <a:rPr lang="en-US" altLang="ja-JP" sz="2800" b="0" i="1" smtClean="0">
                              <a:latin typeface="Cambria Math"/>
                              <a:ea typeface="Cambria Math"/>
                            </a:rPr>
                            <m:t>𝑗</m:t>
                          </m:r>
                        </m:sub>
                      </m:sSub>
                      <m:r>
                        <a:rPr lang="en-US" altLang="ja-JP" sz="2800" b="0" i="1" smtClean="0">
                          <a:latin typeface="Cambria Math"/>
                          <a:ea typeface="Cambria Math"/>
                        </a:rPr>
                        <m:t>−</m:t>
                      </m:r>
                      <m:sSub>
                        <m:sSubPr>
                          <m:ctrlPr>
                            <a:rPr lang="en-US" altLang="ja-JP" sz="2800" b="0" i="1" smtClean="0">
                              <a:latin typeface="Cambria Math"/>
                              <a:ea typeface="Cambria Math"/>
                            </a:rPr>
                          </m:ctrlPr>
                        </m:sSubPr>
                        <m:e>
                          <m:r>
                            <a:rPr lang="en-US" altLang="ja-JP" sz="2800" b="0" i="1" smtClean="0">
                              <a:latin typeface="Cambria Math"/>
                              <a:ea typeface="Cambria Math"/>
                            </a:rPr>
                            <m:t>𝐸</m:t>
                          </m:r>
                        </m:e>
                        <m:sub>
                          <m:r>
                            <a:rPr lang="en-US" altLang="ja-JP" sz="2800" b="0" i="1" smtClean="0">
                              <a:latin typeface="Cambria Math"/>
                              <a:ea typeface="Cambria Math"/>
                            </a:rPr>
                            <m:t>𝑖</m:t>
                          </m:r>
                        </m:sub>
                      </m:sSub>
                      <m:r>
                        <a:rPr lang="en-US" altLang="ja-JP" sz="2800" b="0" i="1" smtClean="0">
                          <a:latin typeface="Cambria Math"/>
                          <a:ea typeface="Cambria Math"/>
                        </a:rPr>
                        <m:t>)</m:t>
                      </m:r>
                    </m:oMath>
                  </m:oMathPara>
                </a14:m>
                <a:endParaRPr lang="en-US" altLang="ja-JP" sz="2800" dirty="0">
                  <a:latin typeface="+mn-ea"/>
                </a:endParaRPr>
              </a:p>
              <a:p>
                <a:pPr marL="0" indent="0">
                  <a:buNone/>
                </a:pPr>
                <a:endParaRPr lang="en-US" altLang="ja-JP" sz="1800" dirty="0">
                  <a:latin typeface="+mn-ea"/>
                </a:endParaRPr>
              </a:p>
              <a:p>
                <a:pPr marL="0" indent="0">
                  <a:buNone/>
                </a:pPr>
                <a:endParaRPr lang="en-US" altLang="ja-JP" sz="1000" dirty="0">
                  <a:latin typeface="+mn-ea"/>
                </a:endParaRPr>
              </a:p>
              <a:p>
                <a:pPr marL="0" indent="0" algn="ctr">
                  <a:buNone/>
                </a:pPr>
                <a:r>
                  <a:rPr lang="ja-JP" altLang="en-US" sz="2800" dirty="0">
                    <a:latin typeface="+mn-ea"/>
                  </a:rPr>
                  <a:t>低温レプリカのコスト  </a:t>
                </a:r>
                <a14:m>
                  <m:oMath xmlns:m="http://schemas.openxmlformats.org/officeDocument/2006/math">
                    <m:r>
                      <a:rPr lang="en-US" altLang="ja-JP" sz="2800" i="1" smtClean="0">
                        <a:latin typeface="Cambria Math"/>
                        <a:ea typeface="Cambria Math"/>
                      </a:rPr>
                      <m:t>&gt;</m:t>
                    </m:r>
                  </m:oMath>
                </a14:m>
                <a:r>
                  <a:rPr lang="ja-JP" altLang="en-US" sz="2800" dirty="0">
                    <a:latin typeface="+mn-ea"/>
                  </a:rPr>
                  <a:t>  高温レプリカのコスト</a:t>
                </a:r>
                <a:endParaRPr lang="en-US" altLang="ja-JP" sz="2800" dirty="0">
                  <a:latin typeface="+mn-ea"/>
                </a:endParaRPr>
              </a:p>
              <a:p>
                <a:pPr marL="0" indent="0">
                  <a:buNone/>
                </a:pPr>
                <a:r>
                  <a:rPr lang="ja-JP" altLang="en-US" sz="2800" dirty="0">
                    <a:latin typeface="+mn-ea"/>
                  </a:rPr>
                  <a:t>なら必ず解交換</a:t>
                </a:r>
                <a:endParaRPr lang="en-US" altLang="ja-JP" sz="2800" dirty="0">
                  <a:latin typeface="+mn-ea"/>
                </a:endParaRPr>
              </a:p>
              <a:p>
                <a:pPr marL="0" indent="0">
                  <a:buNone/>
                </a:pPr>
                <a:endParaRPr lang="en-US" altLang="ja-JP" sz="500" dirty="0">
                  <a:latin typeface="+mn-ea"/>
                </a:endParaRPr>
              </a:p>
              <a:p>
                <a:pPr marL="0" indent="0">
                  <a:buNone/>
                </a:pPr>
                <a:r>
                  <a:rPr lang="en-US" altLang="ja-JP" dirty="0">
                    <a:latin typeface="+mn-ea"/>
                  </a:rPr>
                  <a:t>             </a:t>
                </a:r>
                <a:r>
                  <a:rPr lang="ja-JP" altLang="en-US" dirty="0">
                    <a:latin typeface="+mn-ea"/>
                  </a:rPr>
                  <a:t>　　　　</a:t>
                </a:r>
                <a:endParaRPr lang="en-US" altLang="ja-JP" dirty="0">
                  <a:latin typeface="+mn-ea"/>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0" y="1268760"/>
                <a:ext cx="9144000" cy="5589240"/>
              </a:xfrm>
              <a:blipFill rotWithShape="1">
                <a:blip r:embed="rId3"/>
                <a:stretch>
                  <a:fillRect l="-1333" t="-10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3821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0" y="1268760"/>
                <a:ext cx="9144000" cy="5589240"/>
              </a:xfrm>
            </p:spPr>
            <p:txBody>
              <a:bodyPr>
                <a:noAutofit/>
              </a:bodyPr>
              <a:lstStyle/>
              <a:p>
                <a:pPr marL="0" indent="0">
                  <a:buNone/>
                </a:pPr>
                <a:r>
                  <a:rPr lang="ja-JP" altLang="en-US" dirty="0">
                    <a:latin typeface="+mn-ea"/>
                  </a:rPr>
                  <a:t>　　　　　　低温レプリカ　　　　　　高温レプリカ</a:t>
                </a:r>
                <a:endParaRPr lang="en-US" altLang="ja-JP" dirty="0">
                  <a:latin typeface="+mn-ea"/>
                </a:endParaRPr>
              </a:p>
              <a:p>
                <a:pPr marL="0" indent="0">
                  <a:buNone/>
                </a:pPr>
                <a:r>
                  <a:rPr lang="ja-JP" altLang="en-US" dirty="0">
                    <a:latin typeface="+mn-ea"/>
                  </a:rPr>
                  <a:t>　　　　　　　　　</a:t>
                </a:r>
                <a14:m>
                  <m:oMath xmlns:m="http://schemas.openxmlformats.org/officeDocument/2006/math">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𝑖</m:t>
                        </m:r>
                      </m:sub>
                    </m:sSub>
                  </m:oMath>
                </a14:m>
                <a:r>
                  <a:rPr lang="en-US" altLang="ja-JP" dirty="0">
                    <a:latin typeface="+mn-ea"/>
                  </a:rPr>
                  <a:t>                            </a:t>
                </a:r>
                <a14:m>
                  <m:oMath xmlns:m="http://schemas.openxmlformats.org/officeDocument/2006/math">
                    <m:sSub>
                      <m:sSubPr>
                        <m:ctrlPr>
                          <a:rPr lang="en-US" altLang="ja-JP" b="0" i="1" dirty="0" smtClean="0">
                            <a:latin typeface="Cambria Math"/>
                          </a:rPr>
                        </m:ctrlPr>
                      </m:sSubPr>
                      <m:e>
                        <m:r>
                          <a:rPr lang="en-US" altLang="ja-JP" b="0" i="1" dirty="0" smtClean="0">
                            <a:latin typeface="Cambria Math"/>
                          </a:rPr>
                          <m:t>𝑥</m:t>
                        </m:r>
                      </m:e>
                      <m:sub>
                        <m:r>
                          <a:rPr lang="en-US" altLang="ja-JP" b="0" i="1" dirty="0" smtClean="0">
                            <a:latin typeface="Cambria Math"/>
                          </a:rPr>
                          <m:t>𝑗</m:t>
                        </m:r>
                      </m:sub>
                    </m:sSub>
                  </m:oMath>
                </a14:m>
                <a:endParaRPr lang="en-US" altLang="ja-JP" dirty="0">
                  <a:latin typeface="+mn-ea"/>
                </a:endParaRPr>
              </a:p>
              <a:p>
                <a:pPr marL="0" indent="0">
                  <a:buNone/>
                </a:pPr>
                <a:endParaRPr lang="en-US" altLang="ja-JP" dirty="0">
                  <a:latin typeface="+mn-ea"/>
                </a:endParaRPr>
              </a:p>
              <a:p>
                <a:pPr marL="0" indent="0">
                  <a:buNone/>
                </a:pPr>
                <a:endParaRPr lang="en-US" altLang="ja-JP" dirty="0">
                  <a:latin typeface="+mn-ea"/>
                </a:endParaRPr>
              </a:p>
              <a:p>
                <a:pPr marL="0" indent="0">
                  <a:buNone/>
                </a:pPr>
                <a:r>
                  <a:rPr lang="en-US" altLang="ja-JP" dirty="0">
                    <a:latin typeface="+mn-ea"/>
                  </a:rPr>
                  <a:t>                   </a:t>
                </a:r>
                <a14:m>
                  <m:oMath xmlns:m="http://schemas.openxmlformats.org/officeDocument/2006/math">
                    <m:sSub>
                      <m:sSubPr>
                        <m:ctrlPr>
                          <a:rPr lang="en-US" altLang="ja-JP" b="0" i="1" smtClean="0">
                            <a:latin typeface="Cambria Math"/>
                          </a:rPr>
                        </m:ctrlPr>
                      </m:sSubPr>
                      <m:e>
                        <m:r>
                          <a:rPr lang="en-US" altLang="ja-JP" b="0" i="1" smtClean="0">
                            <a:latin typeface="Cambria Math"/>
                          </a:rPr>
                          <m:t>𝑥</m:t>
                        </m:r>
                      </m:e>
                      <m:sub>
                        <m:r>
                          <a:rPr lang="en-US" altLang="ja-JP" b="0" i="1" smtClean="0">
                            <a:latin typeface="Cambria Math"/>
                          </a:rPr>
                          <m:t>𝑗</m:t>
                        </m:r>
                      </m:sub>
                    </m:sSub>
                  </m:oMath>
                </a14:m>
                <a:r>
                  <a:rPr lang="en-US" altLang="ja-JP" dirty="0">
                    <a:latin typeface="+mn-ea"/>
                  </a:rPr>
                  <a:t>                            </a:t>
                </a:r>
                <a14:m>
                  <m:oMath xmlns:m="http://schemas.openxmlformats.org/officeDocument/2006/math">
                    <m:sSub>
                      <m:sSubPr>
                        <m:ctrlPr>
                          <a:rPr lang="en-US" altLang="ja-JP" b="0" i="1" dirty="0" smtClean="0">
                            <a:latin typeface="Cambria Math"/>
                          </a:rPr>
                        </m:ctrlPr>
                      </m:sSubPr>
                      <m:e>
                        <m:r>
                          <a:rPr lang="en-US" altLang="ja-JP" b="0" i="1" dirty="0" smtClean="0">
                            <a:latin typeface="Cambria Math"/>
                          </a:rPr>
                          <m:t>𝑥</m:t>
                        </m:r>
                      </m:e>
                      <m:sub>
                        <m:r>
                          <a:rPr lang="en-US" altLang="ja-JP" b="0" i="1" dirty="0" smtClean="0">
                            <a:latin typeface="Cambria Math"/>
                          </a:rPr>
                          <m:t>𝑖</m:t>
                        </m:r>
                      </m:sub>
                    </m:sSub>
                  </m:oMath>
                </a14:m>
                <a:endParaRPr lang="en-US" altLang="ja-JP" dirty="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0" y="1268760"/>
                <a:ext cx="9144000" cy="5589240"/>
              </a:xfrm>
              <a:blipFill rotWithShape="1">
                <a:blip r:embed="rId3"/>
                <a:stretch>
                  <a:fillRect t="-1418"/>
                </a:stretch>
              </a:blipFill>
            </p:spPr>
            <p:txBody>
              <a:bodyPr/>
              <a:lstStyle/>
              <a:p>
                <a:r>
                  <a:rPr lang="ja-JP" altLang="en-US">
                    <a:noFill/>
                  </a:rPr>
                  <a:t> </a:t>
                </a:r>
              </a:p>
            </p:txBody>
          </p:sp>
        </mc:Fallback>
      </mc:AlternateContent>
      <p:cxnSp>
        <p:nvCxnSpPr>
          <p:cNvPr id="7" name="直線矢印コネクタ 6"/>
          <p:cNvCxnSpPr/>
          <p:nvPr/>
        </p:nvCxnSpPr>
        <p:spPr>
          <a:xfrm flipH="1">
            <a:off x="2915816" y="2348880"/>
            <a:ext cx="3312368" cy="158417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2915816" y="2348880"/>
            <a:ext cx="3240360" cy="158417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2" descr="C:\Users\kaneko\Desktop\高温　低温　探索.PNG"/>
          <p:cNvPicPr>
            <a:picLocks noChangeAspect="1" noChangeArrowheads="1"/>
          </p:cNvPicPr>
          <p:nvPr/>
        </p:nvPicPr>
        <p:blipFill rotWithShape="1">
          <a:blip r:embed="rId4">
            <a:extLst>
              <a:ext uri="{28A0092B-C50C-407E-A947-70E740481C1C}">
                <a14:useLocalDpi xmlns:a14="http://schemas.microsoft.com/office/drawing/2010/main" val="0"/>
              </a:ext>
            </a:extLst>
          </a:blip>
          <a:srcRect l="52794"/>
          <a:stretch/>
        </p:blipFill>
        <p:spPr bwMode="auto">
          <a:xfrm>
            <a:off x="1525531" y="4381715"/>
            <a:ext cx="2542413" cy="24316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kaneko\Desktop\高温　低温　探索.PNG"/>
          <p:cNvPicPr>
            <a:picLocks noChangeAspect="1" noChangeArrowheads="1"/>
          </p:cNvPicPr>
          <p:nvPr/>
        </p:nvPicPr>
        <p:blipFill rotWithShape="1">
          <a:blip r:embed="rId4">
            <a:extLst>
              <a:ext uri="{28A0092B-C50C-407E-A947-70E740481C1C}">
                <a14:useLocalDpi xmlns:a14="http://schemas.microsoft.com/office/drawing/2010/main" val="0"/>
              </a:ext>
            </a:extLst>
          </a:blip>
          <a:srcRect r="52911"/>
          <a:stretch/>
        </p:blipFill>
        <p:spPr bwMode="auto">
          <a:xfrm>
            <a:off x="5310081" y="4381715"/>
            <a:ext cx="2536061" cy="2431661"/>
          </a:xfrm>
          <a:prstGeom prst="rect">
            <a:avLst/>
          </a:prstGeom>
          <a:noFill/>
          <a:extLst>
            <a:ext uri="{909E8E84-426E-40DD-AFC4-6F175D3DCCD1}">
              <a14:hiddenFill xmlns:a14="http://schemas.microsoft.com/office/drawing/2010/main">
                <a:solidFill>
                  <a:srgbClr val="FFFFFF"/>
                </a:solidFill>
              </a14:hiddenFill>
            </a:ext>
          </a:extLst>
        </p:spPr>
      </p:pic>
      <p:sp>
        <p:nvSpPr>
          <p:cNvPr id="19" name="円形吹き出し 18"/>
          <p:cNvSpPr/>
          <p:nvPr/>
        </p:nvSpPr>
        <p:spPr>
          <a:xfrm>
            <a:off x="7164288" y="3717032"/>
            <a:ext cx="1872208" cy="1080120"/>
          </a:xfrm>
          <a:prstGeom prst="wedgeEllipseCallout">
            <a:avLst>
              <a:gd name="adj1" fmla="val -62748"/>
              <a:gd name="adj2" fmla="val 8228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局所解からの脱出</a:t>
            </a:r>
          </a:p>
        </p:txBody>
      </p:sp>
      <p:sp>
        <p:nvSpPr>
          <p:cNvPr id="20" name="円形吹き出し 19"/>
          <p:cNvSpPr/>
          <p:nvPr/>
        </p:nvSpPr>
        <p:spPr>
          <a:xfrm flipH="1">
            <a:off x="107504" y="3717032"/>
            <a:ext cx="1872208" cy="1080120"/>
          </a:xfrm>
          <a:prstGeom prst="wedgeEllipseCallout">
            <a:avLst>
              <a:gd name="adj1" fmla="val -67851"/>
              <a:gd name="adj2" fmla="val 7723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低コストへ進める</a:t>
            </a:r>
            <a:endParaRPr kumimoji="1" lang="ja-JP" altLang="en-US" dirty="0"/>
          </a:p>
        </p:txBody>
      </p:sp>
    </p:spTree>
    <p:extLst>
      <p:ext uri="{BB962C8B-B14F-4D97-AF65-F5344CB8AC3E}">
        <p14:creationId xmlns:p14="http://schemas.microsoft.com/office/powerpoint/2010/main" val="278271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6632"/>
            <a:ext cx="9144000" cy="1156990"/>
          </a:xfrm>
        </p:spPr>
        <p:txBody>
          <a:bodyPr>
            <a:normAutofit/>
          </a:bodyPr>
          <a:lstStyle/>
          <a:p>
            <a:pPr algn="l"/>
            <a:r>
              <a:rPr kumimoji="1" lang="ja-JP" altLang="en-US" sz="3600" dirty="0">
                <a:latin typeface="HGｺﾞｼｯｸM" panose="020B0609000000000000" pitchFamily="49" charset="-128"/>
                <a:ea typeface="HGｺﾞｼｯｸM" panose="020B0609000000000000" pitchFamily="49" charset="-128"/>
              </a:rPr>
              <a:t>レプリカ交換法</a:t>
            </a:r>
          </a:p>
        </p:txBody>
      </p:sp>
      <p:sp>
        <p:nvSpPr>
          <p:cNvPr id="3" name="コンテンツ プレースホルダー 2"/>
          <p:cNvSpPr>
            <a:spLocks noGrp="1"/>
          </p:cNvSpPr>
          <p:nvPr>
            <p:ph idx="1"/>
          </p:nvPr>
        </p:nvSpPr>
        <p:spPr>
          <a:xfrm>
            <a:off x="0" y="1268760"/>
            <a:ext cx="9144000" cy="5589240"/>
          </a:xfrm>
        </p:spPr>
        <p:txBody>
          <a:bodyPr>
            <a:normAutofit/>
          </a:bodyPr>
          <a:lstStyle/>
          <a:p>
            <a:pPr marL="0" indent="0">
              <a:buNone/>
            </a:pPr>
            <a:r>
              <a:rPr lang="ja-JP" altLang="en-US" sz="2800" dirty="0">
                <a:latin typeface="+mn-ea"/>
              </a:rPr>
              <a:t>問題点</a:t>
            </a:r>
            <a:endParaRPr lang="en-US" altLang="ja-JP" sz="2800" dirty="0">
              <a:latin typeface="+mn-ea"/>
            </a:endParaRPr>
          </a:p>
          <a:p>
            <a:pPr marL="0" indent="0">
              <a:buNone/>
            </a:pPr>
            <a:r>
              <a:rPr lang="ja-JP" altLang="en-US" sz="2800" dirty="0">
                <a:latin typeface="+mn-ea"/>
              </a:rPr>
              <a:t>・温度の設定が困難</a:t>
            </a:r>
            <a:endParaRPr lang="en-US" altLang="ja-JP" sz="2800" dirty="0">
              <a:latin typeface="+mn-ea"/>
            </a:endParaRPr>
          </a:p>
          <a:p>
            <a:pPr marL="0" indent="0">
              <a:buNone/>
            </a:pPr>
            <a:r>
              <a:rPr lang="ja-JP" altLang="en-US" sz="2800" dirty="0">
                <a:latin typeface="+mn-ea"/>
              </a:rPr>
              <a:t>　適切な温度設定でないと解交換がうまく行われず良好</a:t>
            </a:r>
            <a:endParaRPr lang="en-US" altLang="ja-JP" sz="2800" dirty="0">
              <a:latin typeface="+mn-ea"/>
            </a:endParaRPr>
          </a:p>
          <a:p>
            <a:pPr marL="0" indent="0">
              <a:buNone/>
            </a:pPr>
            <a:r>
              <a:rPr lang="ja-JP" altLang="en-US" sz="2800" dirty="0">
                <a:latin typeface="+mn-ea"/>
              </a:rPr>
              <a:t>　な解を得ることができない</a:t>
            </a:r>
            <a:endParaRPr lang="en-US" altLang="ja-JP" sz="2800" dirty="0">
              <a:latin typeface="+mn-ea"/>
            </a:endParaRPr>
          </a:p>
          <a:p>
            <a:pPr marL="0" indent="0">
              <a:buNone/>
            </a:pPr>
            <a:endParaRPr lang="en-US" altLang="ja-JP" sz="1050" dirty="0">
              <a:latin typeface="+mn-ea"/>
            </a:endParaRPr>
          </a:p>
          <a:p>
            <a:pPr marL="0" indent="0">
              <a:buNone/>
            </a:pPr>
            <a:endParaRPr lang="en-US" altLang="ja-JP" sz="1800" dirty="0">
              <a:latin typeface="+mn-ea"/>
            </a:endParaRPr>
          </a:p>
          <a:p>
            <a:pPr marL="0" indent="0">
              <a:buNone/>
            </a:pPr>
            <a:endParaRPr lang="en-US" altLang="ja-JP" sz="1800" dirty="0">
              <a:latin typeface="+mn-ea"/>
            </a:endParaRPr>
          </a:p>
          <a:p>
            <a:pPr marL="0" indent="0">
              <a:buNone/>
            </a:pPr>
            <a:endParaRPr lang="en-US" altLang="ja-JP" dirty="0">
              <a:latin typeface="+mn-ea"/>
            </a:endParaRPr>
          </a:p>
          <a:p>
            <a:pPr marL="0" indent="0">
              <a:buNone/>
            </a:pPr>
            <a:endParaRPr lang="en-US" altLang="ja-JP" dirty="0">
              <a:latin typeface="+mn-ea"/>
            </a:endParaRPr>
          </a:p>
          <a:p>
            <a:pPr marL="0" indent="0" algn="ctr">
              <a:buNone/>
            </a:pPr>
            <a:r>
              <a:rPr lang="ja-JP" altLang="en-US" sz="3600" dirty="0">
                <a:solidFill>
                  <a:srgbClr val="FF0000"/>
                </a:solidFill>
                <a:latin typeface="+mn-ea"/>
              </a:rPr>
              <a:t>自動温度調整のアルゴリズム</a:t>
            </a:r>
            <a:endParaRPr lang="en-US" altLang="ja-JP" sz="3600" dirty="0">
              <a:solidFill>
                <a:srgbClr val="FF0000"/>
              </a:solidFill>
              <a:latin typeface="+mn-ea"/>
            </a:endParaRPr>
          </a:p>
        </p:txBody>
      </p:sp>
      <p:sp>
        <p:nvSpPr>
          <p:cNvPr id="5" name="下矢印 4"/>
          <p:cNvSpPr/>
          <p:nvPr/>
        </p:nvSpPr>
        <p:spPr>
          <a:xfrm>
            <a:off x="3815916" y="4005064"/>
            <a:ext cx="1512168" cy="864096"/>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4862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7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7798</TotalTime>
  <Words>887</Words>
  <Application>Microsoft Office PowerPoint</Application>
  <PresentationFormat>画面に合わせる (4:3)</PresentationFormat>
  <Paragraphs>194</Paragraphs>
  <Slides>17</Slides>
  <Notes>9</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レプリカ交換法における 自動温度調整のアルゴリズム</vt:lpstr>
      <vt:lpstr>目的</vt:lpstr>
      <vt:lpstr>巡回セールスマン問題(TSP)</vt:lpstr>
      <vt:lpstr>メトロポリス法</vt:lpstr>
      <vt:lpstr>メトロポリス法</vt:lpstr>
      <vt:lpstr>レプリカ交換法</vt:lpstr>
      <vt:lpstr>レプリカ交換法</vt:lpstr>
      <vt:lpstr>レプリカ交換法</vt:lpstr>
      <vt:lpstr>レプリカ交換法</vt:lpstr>
      <vt:lpstr>レプリカ交換法</vt:lpstr>
      <vt:lpstr>レプリカ交換法</vt:lpstr>
      <vt:lpstr>レプリカ交換法</vt:lpstr>
      <vt:lpstr>レプリカ交換法</vt:lpstr>
      <vt:lpstr>レプリカ交換法</vt:lpstr>
      <vt:lpstr>レプリカ交換法</vt:lpstr>
      <vt:lpstr>レプリカ交換法</vt:lpstr>
      <vt:lpstr>現状と今後について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keigo okamoto</dc:creator>
  <cp:lastModifiedBy>　</cp:lastModifiedBy>
  <cp:revision>242</cp:revision>
  <cp:lastPrinted>2016-09-13T05:57:35Z</cp:lastPrinted>
  <dcterms:created xsi:type="dcterms:W3CDTF">2016-08-29T20:37:10Z</dcterms:created>
  <dcterms:modified xsi:type="dcterms:W3CDTF">2016-09-17T02:10:02Z</dcterms:modified>
</cp:coreProperties>
</file>