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8" r:id="rId3"/>
    <p:sldId id="310" r:id="rId4"/>
    <p:sldId id="311" r:id="rId5"/>
    <p:sldId id="319" r:id="rId6"/>
    <p:sldId id="320" r:id="rId7"/>
    <p:sldId id="321" r:id="rId8"/>
    <p:sldId id="261" r:id="rId9"/>
    <p:sldId id="277" r:id="rId10"/>
    <p:sldId id="314" r:id="rId11"/>
    <p:sldId id="316" r:id="rId12"/>
    <p:sldId id="315" r:id="rId13"/>
    <p:sldId id="300" r:id="rId14"/>
    <p:sldId id="322" r:id="rId15"/>
    <p:sldId id="323" r:id="rId16"/>
    <p:sldId id="324" r:id="rId17"/>
    <p:sldId id="325" r:id="rId18"/>
    <p:sldId id="285"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28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2016/4/19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2016/4/19</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2016/4/19</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2016/4/19</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2016/4/19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2016/4/19</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smtClean="0"/>
              <a:t>卒業研究進捗報告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050" dirty="0" smtClean="0">
              <a:latin typeface="Century" panose="02040604050505020304" pitchFamily="18" charset="0"/>
            </a:endParaRPr>
          </a:p>
          <a:p>
            <a:pPr marL="109728" indent="0">
              <a:buNone/>
            </a:pPr>
            <a:r>
              <a:rPr lang="ja-JP" altLang="en-US" sz="2400" dirty="0">
                <a:latin typeface="Century" panose="02040604050505020304" pitchFamily="18" charset="0"/>
              </a:rPr>
              <a:t>前回の結果と合わせて、</a:t>
            </a:r>
            <a:r>
              <a:rPr lang="en-US" altLang="ja-JP" sz="2400" dirty="0" smtClean="0">
                <a:latin typeface="Century" panose="02040604050505020304" pitchFamily="18" charset="0"/>
              </a:rPr>
              <a:t>5</a:t>
            </a:r>
            <a:r>
              <a:rPr lang="ja-JP" altLang="en-US" sz="2400" dirty="0" smtClean="0">
                <a:latin typeface="Century" panose="02040604050505020304" pitchFamily="18" charset="0"/>
              </a:rPr>
              <a:t>番目に良い結果になった。</a:t>
            </a:r>
            <a:endParaRPr lang="en-US" altLang="ja-JP" sz="2400" dirty="0">
              <a:latin typeface="Century" panose="020406040505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09" y="1412776"/>
            <a:ext cx="7048982" cy="42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8043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05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前回</a:t>
            </a:r>
            <a:r>
              <a:rPr lang="ja-JP" altLang="en-US" sz="2400" dirty="0">
                <a:latin typeface="Century" panose="02040604050505020304" pitchFamily="18" charset="0"/>
              </a:rPr>
              <a:t>の結果と合わせて、</a:t>
            </a:r>
            <a:r>
              <a:rPr lang="ja-JP" altLang="en-US" sz="2400" dirty="0" smtClean="0">
                <a:latin typeface="Century" panose="02040604050505020304" pitchFamily="18" charset="0"/>
              </a:rPr>
              <a:t>最も良い結果になった。</a:t>
            </a:r>
            <a:endParaRPr lang="en-US" altLang="ja-JP" sz="2400" dirty="0" smtClean="0">
              <a:latin typeface="Century" panose="020406040505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09" y="1412776"/>
            <a:ext cx="7048982" cy="42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50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05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前回</a:t>
            </a:r>
            <a:r>
              <a:rPr lang="ja-JP" altLang="en-US" sz="2400" dirty="0">
                <a:latin typeface="Century" panose="02040604050505020304" pitchFamily="18" charset="0"/>
              </a:rPr>
              <a:t>の結果と合わせて、</a:t>
            </a:r>
            <a:r>
              <a:rPr lang="ja-JP" altLang="en-US" sz="2400" dirty="0" smtClean="0">
                <a:latin typeface="Century" panose="02040604050505020304" pitchFamily="18" charset="0"/>
              </a:rPr>
              <a:t>最も良い結果になった。</a:t>
            </a:r>
            <a:endParaRPr lang="en-US" altLang="ja-JP" sz="2400" dirty="0" smtClean="0">
              <a:latin typeface="Century" panose="020406040505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369" y="1412776"/>
            <a:ext cx="7065262" cy="42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045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考察</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en-US" altLang="ja-JP" sz="2400" dirty="0">
                <a:latin typeface="Century" panose="02040604050505020304" pitchFamily="18" charset="0"/>
              </a:rPr>
              <a:t>a</a:t>
            </a:r>
            <a:r>
              <a:rPr lang="en-US" altLang="ja-JP" sz="2400" dirty="0" smtClean="0">
                <a:latin typeface="Century" panose="02040604050505020304" pitchFamily="18" charset="0"/>
              </a:rPr>
              <a:t>tt48</a:t>
            </a:r>
            <a:r>
              <a:rPr lang="ja-JP" altLang="en-US" sz="2400" dirty="0" smtClean="0">
                <a:latin typeface="Century" panose="02040604050505020304" pitchFamily="18" charset="0"/>
              </a:rPr>
              <a:t>では温度一定</a:t>
            </a:r>
            <a:r>
              <a:rPr lang="en-US" altLang="ja-JP" sz="2400" dirty="0" smtClean="0">
                <a:latin typeface="Century" panose="02040604050505020304" pitchFamily="18" charset="0"/>
              </a:rPr>
              <a:t>SA</a:t>
            </a:r>
            <a:r>
              <a:rPr lang="ja-JP" altLang="en-US" sz="2400" dirty="0" smtClean="0">
                <a:latin typeface="Century" panose="02040604050505020304" pitchFamily="18" charset="0"/>
              </a:rPr>
              <a:t>が最も悪い結果になった。実験では、総探索回数を一定にしているためレプリカ数が少ないほどレプリカごとの探索数は多くなる。そのためレプリカ数が少ないほど良い結果になりやすい。</a:t>
            </a:r>
            <a:r>
              <a:rPr lang="ja-JP" altLang="en-US" sz="2400" dirty="0" err="1" smtClean="0">
                <a:latin typeface="Century" panose="02040604050505020304" pitchFamily="18" charset="0"/>
              </a:rPr>
              <a:t>なので</a:t>
            </a:r>
            <a:r>
              <a:rPr lang="ja-JP" altLang="en-US" sz="2400" dirty="0" smtClean="0">
                <a:latin typeface="Century" panose="02040604050505020304" pitchFamily="18" charset="0"/>
              </a:rPr>
              <a:t>今回の結果の原因はよくわからない。</a:t>
            </a:r>
            <a:endParaRPr lang="en-US" altLang="ja-JP" sz="2400" dirty="0" smtClean="0">
              <a:latin typeface="Century" panose="02040604050505020304" pitchFamily="18" charset="0"/>
            </a:endParaRPr>
          </a:p>
          <a:p>
            <a:pPr marL="109728" indent="0">
              <a:buNone/>
            </a:pPr>
            <a:r>
              <a:rPr lang="en-US" altLang="ja-JP" sz="2400" dirty="0" smtClean="0">
                <a:latin typeface="Century" panose="02040604050505020304" pitchFamily="18" charset="0"/>
              </a:rPr>
              <a:t>eil101</a:t>
            </a:r>
            <a:r>
              <a:rPr lang="ja-JP" altLang="en-US" sz="2400" dirty="0" smtClean="0">
                <a:latin typeface="Century" panose="02040604050505020304" pitchFamily="18" charset="0"/>
              </a:rPr>
              <a:t>では温度一定</a:t>
            </a:r>
            <a:r>
              <a:rPr lang="en-US" altLang="ja-JP" sz="2400" dirty="0" smtClean="0">
                <a:latin typeface="Century" panose="02040604050505020304" pitchFamily="18" charset="0"/>
              </a:rPr>
              <a:t>SA</a:t>
            </a:r>
            <a:r>
              <a:rPr lang="ja-JP" altLang="en-US" sz="2400" dirty="0" smtClean="0">
                <a:latin typeface="Century" panose="02040604050505020304" pitchFamily="18" charset="0"/>
              </a:rPr>
              <a:t>とレプリカ数</a:t>
            </a:r>
            <a:r>
              <a:rPr lang="en-US" altLang="ja-JP" sz="2400" dirty="0" smtClean="0">
                <a:latin typeface="Century" panose="02040604050505020304" pitchFamily="18" charset="0"/>
              </a:rPr>
              <a:t>4~16</a:t>
            </a:r>
            <a:r>
              <a:rPr lang="ja-JP" altLang="en-US" sz="2400" dirty="0">
                <a:latin typeface="Century" panose="02040604050505020304" pitchFamily="18" charset="0"/>
              </a:rPr>
              <a:t>の</a:t>
            </a:r>
            <a:r>
              <a:rPr lang="ja-JP" altLang="en-US" sz="2400" dirty="0" smtClean="0">
                <a:latin typeface="Century" panose="02040604050505020304" pitchFamily="18" charset="0"/>
              </a:rPr>
              <a:t>結果</a:t>
            </a:r>
            <a:r>
              <a:rPr lang="ja-JP" altLang="en-US" sz="2400" dirty="0">
                <a:latin typeface="Century" panose="02040604050505020304" pitchFamily="18" charset="0"/>
              </a:rPr>
              <a:t>が</a:t>
            </a:r>
            <a:r>
              <a:rPr lang="ja-JP" altLang="en-US" sz="2400" dirty="0" smtClean="0">
                <a:latin typeface="Century" panose="02040604050505020304" pitchFamily="18" charset="0"/>
              </a:rPr>
              <a:t>ほとんど同じになった。このことからレプリカ数</a:t>
            </a:r>
            <a:r>
              <a:rPr lang="en-US" altLang="ja-JP" sz="2400" dirty="0" smtClean="0">
                <a:latin typeface="Century" panose="02040604050505020304" pitchFamily="18" charset="0"/>
              </a:rPr>
              <a:t>4~16</a:t>
            </a:r>
            <a:r>
              <a:rPr lang="ja-JP" altLang="en-US" sz="2400" dirty="0" smtClean="0">
                <a:latin typeface="Century" panose="02040604050505020304" pitchFamily="18" charset="0"/>
              </a:rPr>
              <a:t>では解交換が行われていない可能性がある。</a:t>
            </a:r>
            <a:endParaRPr lang="en-US" altLang="ja-JP" sz="2400" dirty="0" smtClean="0">
              <a:latin typeface="Century" panose="02040604050505020304" pitchFamily="18" charset="0"/>
            </a:endParaRPr>
          </a:p>
          <a:p>
            <a:pPr marL="109728" indent="0">
              <a:buNone/>
            </a:pPr>
            <a:r>
              <a:rPr lang="en-US" altLang="ja-JP" sz="2400" dirty="0" smtClean="0">
                <a:latin typeface="Century" panose="02040604050505020304" pitchFamily="18" charset="0"/>
              </a:rPr>
              <a:t>rat575</a:t>
            </a:r>
            <a:r>
              <a:rPr lang="ja-JP" altLang="en-US" sz="2400" dirty="0" smtClean="0">
                <a:latin typeface="Century" panose="02040604050505020304" pitchFamily="18" charset="0"/>
              </a:rPr>
              <a:t>と</a:t>
            </a:r>
            <a:r>
              <a:rPr lang="en-US" altLang="ja-JP" sz="2400" dirty="0" smtClean="0">
                <a:latin typeface="Century" panose="02040604050505020304" pitchFamily="18" charset="0"/>
              </a:rPr>
              <a:t>pr1002</a:t>
            </a:r>
            <a:r>
              <a:rPr lang="ja-JP" altLang="en-US" sz="2400" dirty="0" smtClean="0">
                <a:latin typeface="Century" panose="02040604050505020304" pitchFamily="18" charset="0"/>
              </a:rPr>
              <a:t>では温度一定</a:t>
            </a:r>
            <a:r>
              <a:rPr lang="en-US" altLang="ja-JP" sz="2400" dirty="0" smtClean="0">
                <a:latin typeface="Century" panose="02040604050505020304" pitchFamily="18" charset="0"/>
              </a:rPr>
              <a:t>SA</a:t>
            </a:r>
            <a:r>
              <a:rPr lang="ja-JP" altLang="en-US" sz="2400" dirty="0" smtClean="0">
                <a:latin typeface="Century" panose="02040604050505020304" pitchFamily="18" charset="0"/>
              </a:rPr>
              <a:t>の結果が最も良かった。温度一定</a:t>
            </a:r>
            <a:r>
              <a:rPr lang="en-US" altLang="ja-JP" sz="2400" dirty="0" smtClean="0">
                <a:latin typeface="Century" panose="02040604050505020304" pitchFamily="18" charset="0"/>
              </a:rPr>
              <a:t>SA</a:t>
            </a:r>
            <a:r>
              <a:rPr lang="ja-JP" altLang="en-US" sz="2400" dirty="0" smtClean="0">
                <a:latin typeface="Century" panose="02040604050505020304" pitchFamily="18" charset="0"/>
              </a:rPr>
              <a:t>とレプリカ数</a:t>
            </a:r>
            <a:r>
              <a:rPr lang="en-US" altLang="ja-JP" sz="2400" dirty="0" smtClean="0">
                <a:latin typeface="Century" panose="02040604050505020304" pitchFamily="18" charset="0"/>
              </a:rPr>
              <a:t>4</a:t>
            </a:r>
            <a:r>
              <a:rPr lang="ja-JP" altLang="en-US" sz="2400" dirty="0" err="1" smtClean="0">
                <a:latin typeface="Century" panose="02040604050505020304" pitchFamily="18" charset="0"/>
              </a:rPr>
              <a:t>とで</a:t>
            </a:r>
            <a:r>
              <a:rPr lang="ja-JP" altLang="en-US" sz="2400" dirty="0" smtClean="0">
                <a:latin typeface="Century" panose="02040604050505020304" pitchFamily="18" charset="0"/>
              </a:rPr>
              <a:t>結果に差が出たことからレプリカ数が</a:t>
            </a:r>
            <a:r>
              <a:rPr lang="en-US" altLang="ja-JP" sz="2400" dirty="0" smtClean="0">
                <a:latin typeface="Century" panose="02040604050505020304" pitchFamily="18" charset="0"/>
              </a:rPr>
              <a:t>4</a:t>
            </a:r>
            <a:r>
              <a:rPr lang="ja-JP" altLang="en-US" sz="2400" dirty="0" smtClean="0">
                <a:latin typeface="Century" panose="02040604050505020304" pitchFamily="18" charset="0"/>
              </a:rPr>
              <a:t>の時でも解交換が行われていると考えられる。</a:t>
            </a: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3444404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kumimoji="1" lang="ja-JP" altLang="en-US" sz="3200" dirty="0" smtClean="0"/>
              <a:t>実験</a:t>
            </a:r>
            <a:r>
              <a:rPr lang="en-US" altLang="ja-JP" sz="3200" dirty="0">
                <a:latin typeface="Century" panose="02040604050505020304" pitchFamily="18" charset="0"/>
              </a:rPr>
              <a:t>2</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レプリカ数や</a:t>
            </a:r>
            <a:r>
              <a:rPr lang="en-US" altLang="ja-JP" sz="2400" dirty="0" smtClean="0">
                <a:latin typeface="Century" panose="02040604050505020304" pitchFamily="18" charset="0"/>
              </a:rPr>
              <a:t>tsp</a:t>
            </a:r>
            <a:r>
              <a:rPr lang="ja-JP" altLang="en-US" sz="2400" dirty="0" smtClean="0">
                <a:latin typeface="Century" panose="02040604050505020304" pitchFamily="18" charset="0"/>
              </a:rPr>
              <a:t>の問題の規模を変えた時に解交換が行われているかを確認する。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4, 6, 8, 10, 16, 20, 32, 40, 64</a:t>
            </a:r>
          </a:p>
          <a:p>
            <a:pPr marL="109728" indent="0">
              <a:buNone/>
            </a:pPr>
            <a:r>
              <a:rPr lang="ja-JP" altLang="en-US" sz="2400" dirty="0" smtClean="0">
                <a:latin typeface="Century" panose="02040604050505020304" pitchFamily="18" charset="0"/>
              </a:rPr>
              <a:t>使用した問題：</a:t>
            </a:r>
            <a:r>
              <a:rPr lang="en-US" altLang="ja-JP" sz="2400" dirty="0" smtClean="0">
                <a:latin typeface="Century" panose="02040604050505020304" pitchFamily="18" charset="0"/>
              </a:rPr>
              <a:t>att48, eil101, rat575, pr1002</a:t>
            </a: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4116531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実験</a:t>
            </a:r>
            <a:r>
              <a:rPr lang="en-US" altLang="ja-JP" sz="3200" dirty="0">
                <a:latin typeface="Century" panose="02040604050505020304" pitchFamily="18" charset="0"/>
              </a:rPr>
              <a:t>2</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・最高温度</a:t>
                </a:r>
                <a14:m>
                  <m:oMath xmlns:m="http://schemas.openxmlformats.org/officeDocument/2006/math">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𝑚𝑎𝑥</m:t>
                        </m:r>
                      </m:sub>
                    </m:sSub>
                    <m:r>
                      <a:rPr lang="en-US" altLang="ja-JP" sz="2400" b="0" i="1" smtClean="0">
                        <a:latin typeface="Cambria Math"/>
                      </a:rPr>
                      <m:t>=630</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最低</a:t>
                </a:r>
                <a:r>
                  <a:rPr lang="ja-JP" altLang="en-US" sz="2400" dirty="0" smtClean="0">
                    <a:latin typeface="Century" panose="02040604050505020304" pitchFamily="18" charset="0"/>
                  </a:rPr>
                  <a:t>温度</a:t>
                </a:r>
                <a14:m>
                  <m:oMath xmlns:m="http://schemas.openxmlformats.org/officeDocument/2006/math">
                    <m:sSub>
                      <m:sSubPr>
                        <m:ctrlPr>
                          <a:rPr lang="en-US" altLang="ja-JP" sz="2400" i="1" smtClean="0">
                            <a:latin typeface="Cambria Math"/>
                          </a:rPr>
                        </m:ctrlPr>
                      </m:sSubPr>
                      <m:e>
                        <m:r>
                          <a:rPr lang="en-US" altLang="ja-JP" sz="2400" b="0" i="1" smtClean="0">
                            <a:latin typeface="Cambria Math"/>
                          </a:rPr>
                          <m:t>𝑇</m:t>
                        </m:r>
                      </m:e>
                      <m:sub>
                        <m:r>
                          <a:rPr lang="en-US" altLang="ja-JP" sz="2400" b="0" i="1" smtClean="0">
                            <a:latin typeface="Cambria Math"/>
                          </a:rPr>
                          <m:t>𝑚𝑖𝑛</m:t>
                        </m:r>
                      </m:sub>
                    </m:sSub>
                    <m:r>
                      <a:rPr lang="en-US" altLang="ja-JP" sz="2400" b="0" i="1" smtClean="0">
                        <a:latin typeface="Cambria Math"/>
                      </a:rPr>
                      <m:t>=0.00001</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・その他の温度は最高温度と最低温度の間を等比的</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に分割した値を割り当てた。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・総探索回数：</a:t>
                </a:r>
                <a:r>
                  <a:rPr lang="en-US" altLang="ja-JP" sz="2400" dirty="0" smtClean="0">
                    <a:latin typeface="Century" panose="02040604050505020304" pitchFamily="18" charset="0"/>
                  </a:rPr>
                  <a:t>160000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・解交換周期：</a:t>
                </a:r>
                <a:r>
                  <a:rPr lang="en-US" altLang="ja-JP" sz="2400" dirty="0" smtClean="0">
                    <a:latin typeface="Century" panose="02040604050505020304" pitchFamily="18" charset="0"/>
                  </a:rPr>
                  <a:t>800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2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9672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実行終了時に解交換回数を表示するプログラムを組んだが、すべて</a:t>
            </a:r>
            <a:r>
              <a:rPr lang="en-US" altLang="ja-JP" sz="2400" dirty="0" smtClean="0">
                <a:latin typeface="Century" panose="02040604050505020304" pitchFamily="18" charset="0"/>
              </a:rPr>
              <a:t>0</a:t>
            </a:r>
            <a:r>
              <a:rPr lang="ja-JP" altLang="en-US" sz="2400" dirty="0" smtClean="0">
                <a:latin typeface="Century" panose="02040604050505020304" pitchFamily="18" charset="0"/>
              </a:rPr>
              <a:t>と表示されてしまった。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2442445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kumimoji="1" lang="ja-JP" altLang="en-US" sz="3200" dirty="0" smtClean="0"/>
              <a:t>考察</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a:latin typeface="Century" panose="02040604050505020304" pitchFamily="18" charset="0"/>
              </a:rPr>
              <a:t>考えられる</a:t>
            </a:r>
            <a:r>
              <a:rPr lang="ja-JP" altLang="en-US" sz="2400" dirty="0" smtClean="0">
                <a:latin typeface="Century" panose="02040604050505020304" pitchFamily="18" charset="0"/>
              </a:rPr>
              <a:t>原因</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①本当に解交換が一回も起きていない</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⇒実行中に解交換が起こった時に起こったことを表示するプログラムを組んだところ、表示されたため解交換は起きている。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②プログラムが間違っている</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⇒おそらくこれが原因だが解決せず</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113491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75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・プログラムの修正</a:t>
            </a:r>
            <a:endParaRPr lang="en-US" altLang="ja-JP" sz="2400" dirty="0" smtClean="0"/>
          </a:p>
          <a:p>
            <a:pPr marL="109728" indent="0">
              <a:buNone/>
            </a:pPr>
            <a:endParaRPr lang="en-US" altLang="ja-JP" sz="2400" dirty="0"/>
          </a:p>
          <a:p>
            <a:pPr marL="109728" indent="0">
              <a:buNone/>
            </a:pPr>
            <a:r>
              <a:rPr lang="ja-JP" altLang="en-US" sz="2400" dirty="0" smtClean="0"/>
              <a:t>・レプリカ数についての検証</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・レプリカ数の検証</a:t>
            </a:r>
            <a:endParaRPr kumimoji="1" lang="en-US" altLang="ja-JP" sz="2400"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レプリカ数の</a:t>
            </a:r>
            <a:r>
              <a:rPr lang="ja-JP" altLang="en-US" sz="3200" dirty="0"/>
              <a:t>検証</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今までの研究では、</a:t>
            </a:r>
            <a:r>
              <a:rPr lang="en-US" altLang="ja-JP" sz="2400" dirty="0" smtClean="0">
                <a:latin typeface="Century" panose="02040604050505020304" pitchFamily="18" charset="0"/>
              </a:rPr>
              <a:t>32</a:t>
            </a:r>
            <a:r>
              <a:rPr lang="ja-JP" altLang="en-US" sz="2400" dirty="0">
                <a:latin typeface="Century" panose="02040604050505020304" pitchFamily="18" charset="0"/>
              </a:rPr>
              <a:t>個</a:t>
            </a:r>
            <a:r>
              <a:rPr lang="ja-JP" altLang="en-US" sz="2400" dirty="0" smtClean="0">
                <a:latin typeface="Century" panose="02040604050505020304" pitchFamily="18" charset="0"/>
              </a:rPr>
              <a:t>が比較的</a:t>
            </a:r>
            <a:r>
              <a:rPr lang="ja-JP" altLang="en-US" sz="2400" smtClean="0">
                <a:latin typeface="Century" panose="02040604050505020304" pitchFamily="18" charset="0"/>
              </a:rPr>
              <a:t>良好</a:t>
            </a:r>
            <a:r>
              <a:rPr lang="ja-JP" altLang="en-US" sz="2400" smtClean="0">
                <a:latin typeface="Century" panose="02040604050505020304" pitchFamily="18" charset="0"/>
              </a:rPr>
              <a:t>な</a:t>
            </a:r>
            <a:r>
              <a:rPr lang="ja-JP" altLang="en-US" sz="2400">
                <a:latin typeface="Century" panose="02040604050505020304" pitchFamily="18" charset="0"/>
              </a:rPr>
              <a:t>数</a:t>
            </a:r>
            <a:r>
              <a:rPr lang="ja-JP" altLang="en-US" sz="2400" smtClean="0">
                <a:latin typeface="Century" panose="02040604050505020304" pitchFamily="18" charset="0"/>
              </a:rPr>
              <a:t>と</a:t>
            </a:r>
            <a:r>
              <a:rPr lang="ja-JP" altLang="en-US" sz="2400" dirty="0" smtClean="0">
                <a:latin typeface="Century" panose="02040604050505020304" pitchFamily="18" charset="0"/>
              </a:rPr>
              <a:t>されてきた。</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しかし</a:t>
            </a:r>
            <a:r>
              <a:rPr lang="ja-JP" altLang="en-US" sz="2400" dirty="0" smtClean="0">
                <a:latin typeface="Century" panose="02040604050505020304" pitchFamily="18" charset="0"/>
              </a:rPr>
              <a:t>、おそらく経験的なものであるため、より良いレプリカ数があるかもしれない。</a:t>
            </a: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1891997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前回の内容</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レプリカ数や</a:t>
            </a:r>
            <a:r>
              <a:rPr lang="en-US" altLang="ja-JP" sz="2400" dirty="0" smtClean="0">
                <a:latin typeface="Century" panose="02040604050505020304" pitchFamily="18" charset="0"/>
              </a:rPr>
              <a:t>tsp</a:t>
            </a:r>
            <a:r>
              <a:rPr lang="ja-JP" altLang="en-US" sz="2400" dirty="0" smtClean="0">
                <a:latin typeface="Century" panose="02040604050505020304" pitchFamily="18" charset="0"/>
              </a:rPr>
              <a:t>の問題の規模を変えた時の結果を比較した。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4, 6, 8, 10, 16, 20, 32, 40, 64</a:t>
            </a:r>
          </a:p>
          <a:p>
            <a:pPr marL="109728" indent="0">
              <a:buNone/>
            </a:pPr>
            <a:r>
              <a:rPr lang="ja-JP" altLang="en-US" sz="2400" dirty="0" smtClean="0">
                <a:latin typeface="Century" panose="02040604050505020304" pitchFamily="18" charset="0"/>
              </a:rPr>
              <a:t>使用した問題：</a:t>
            </a:r>
            <a:r>
              <a:rPr lang="en-US" altLang="ja-JP" sz="2400" dirty="0" smtClean="0">
                <a:latin typeface="Century" panose="02040604050505020304" pitchFamily="18" charset="0"/>
              </a:rPr>
              <a:t>att48, eil101, rat575, pr1002</a:t>
            </a: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問題ごと</a:t>
            </a:r>
            <a:r>
              <a:rPr lang="ja-JP" altLang="en-US" sz="2400" dirty="0" smtClean="0">
                <a:latin typeface="Century" panose="02040604050505020304" pitchFamily="18" charset="0"/>
              </a:rPr>
              <a:t>にレプリカ数を変えて</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回ずつ実行し、平均コストを求めた。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3357682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前回の内容</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en-US" altLang="ja-JP" sz="2400" dirty="0">
                <a:latin typeface="Century" panose="02040604050505020304" pitchFamily="18" charset="0"/>
              </a:rPr>
              <a:t>a</a:t>
            </a:r>
            <a:r>
              <a:rPr lang="en-US" altLang="ja-JP" sz="2400" dirty="0" smtClean="0">
                <a:latin typeface="Century" panose="02040604050505020304" pitchFamily="18" charset="0"/>
              </a:rPr>
              <a:t>tt48</a:t>
            </a:r>
            <a:r>
              <a:rPr lang="ja-JP" altLang="en-US" sz="2400" dirty="0" smtClean="0">
                <a:latin typeface="Century" panose="02040604050505020304" pitchFamily="18" charset="0"/>
              </a:rPr>
              <a:t>ではレプリカ数が</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の時が最も良い結果になった。</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それ以外の問題で</a:t>
            </a:r>
            <a:r>
              <a:rPr lang="ja-JP" altLang="en-US" sz="2400" dirty="0" smtClean="0">
                <a:latin typeface="Century" panose="02040604050505020304" pitchFamily="18" charset="0"/>
              </a:rPr>
              <a:t>はレプリカ数が</a:t>
            </a:r>
            <a:r>
              <a:rPr lang="en-US" altLang="ja-JP" sz="2400" dirty="0" smtClean="0">
                <a:latin typeface="Century" panose="02040604050505020304" pitchFamily="18" charset="0"/>
              </a:rPr>
              <a:t>4</a:t>
            </a:r>
            <a:r>
              <a:rPr lang="ja-JP" altLang="en-US" sz="2400" dirty="0" smtClean="0">
                <a:latin typeface="Century" panose="02040604050505020304" pitchFamily="18" charset="0"/>
              </a:rPr>
              <a:t>の時が最も良い結果になった。</a:t>
            </a: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1071523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r>
              <a:rPr lang="ja-JP" altLang="en-US" sz="3200" dirty="0" smtClean="0"/>
              <a:t>の内容</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最低温度と最高温度を変えずにレプリカ数を少なくしていくと、解交換確率が小さくなり解交換が起きにくくなる。</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解交換</a:t>
            </a:r>
            <a:r>
              <a:rPr lang="ja-JP" altLang="en-US" sz="2400" dirty="0" smtClean="0">
                <a:latin typeface="Century" panose="02040604050505020304" pitchFamily="18" charset="0"/>
              </a:rPr>
              <a:t>が</a:t>
            </a:r>
            <a:r>
              <a:rPr lang="en-US" altLang="ja-JP" sz="2400" dirty="0" smtClean="0">
                <a:latin typeface="Century" panose="02040604050505020304" pitchFamily="18" charset="0"/>
              </a:rPr>
              <a:t>1</a:t>
            </a:r>
            <a:r>
              <a:rPr lang="ja-JP" altLang="en-US" sz="2400" dirty="0" smtClean="0">
                <a:latin typeface="Century" panose="02040604050505020304" pitchFamily="18" charset="0"/>
              </a:rPr>
              <a:t>度も起きない場合は温度一定</a:t>
            </a:r>
            <a:r>
              <a:rPr lang="en-US" altLang="ja-JP" sz="2400" dirty="0" smtClean="0">
                <a:latin typeface="Century" panose="02040604050505020304" pitchFamily="18" charset="0"/>
              </a:rPr>
              <a:t>SA</a:t>
            </a:r>
            <a:r>
              <a:rPr lang="ja-JP" altLang="en-US" sz="2400" dirty="0">
                <a:latin typeface="Century" panose="02040604050505020304" pitchFamily="18" charset="0"/>
              </a:rPr>
              <a:t>と同じで</a:t>
            </a:r>
            <a:r>
              <a:rPr lang="ja-JP" altLang="en-US" sz="2400" dirty="0" smtClean="0">
                <a:latin typeface="Century" panose="02040604050505020304" pitchFamily="18" charset="0"/>
              </a:rPr>
              <a:t>ある。</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今回は解交換について実験を行うことで、解交換が起きつつ良い結果になるレプリカ数を探す。</a:t>
            </a:r>
            <a:endParaRPr lang="en-US" altLang="ja-JP" sz="2400"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
        <p:nvSpPr>
          <p:cNvPr id="4" name="下矢印 3"/>
          <p:cNvSpPr/>
          <p:nvPr/>
        </p:nvSpPr>
        <p:spPr>
          <a:xfrm>
            <a:off x="4139952" y="3068960"/>
            <a:ext cx="864096" cy="100811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73549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kumimoji="1" lang="ja-JP" altLang="en-US" sz="3200" dirty="0" smtClean="0"/>
              <a:t>実験</a:t>
            </a:r>
            <a:r>
              <a:rPr kumimoji="1" lang="en-US" altLang="ja-JP" sz="3200" dirty="0" smtClean="0">
                <a:latin typeface="Century" panose="02040604050505020304" pitchFamily="18" charset="0"/>
              </a:rPr>
              <a:t>1</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温度一定</a:t>
            </a:r>
            <a:r>
              <a:rPr lang="en-US" altLang="ja-JP" sz="2400" dirty="0" smtClean="0">
                <a:latin typeface="Century" panose="02040604050505020304" pitchFamily="18" charset="0"/>
              </a:rPr>
              <a:t>SA</a:t>
            </a:r>
            <a:r>
              <a:rPr lang="ja-JP" altLang="en-US" sz="2400" dirty="0" smtClean="0">
                <a:latin typeface="Century" panose="02040604050505020304" pitchFamily="18" charset="0"/>
              </a:rPr>
              <a:t>で</a:t>
            </a:r>
            <a:r>
              <a:rPr lang="en-US" altLang="ja-JP" sz="2400" dirty="0" smtClean="0">
                <a:latin typeface="Century" panose="02040604050505020304" pitchFamily="18" charset="0"/>
              </a:rPr>
              <a:t>tsp</a:t>
            </a:r>
            <a:r>
              <a:rPr lang="ja-JP" altLang="en-US" sz="2400" dirty="0" smtClean="0">
                <a:latin typeface="Century" panose="02040604050505020304" pitchFamily="18" charset="0"/>
              </a:rPr>
              <a:t>の問題の規模を変えた時の結果を比較した。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使用した問題：</a:t>
            </a:r>
            <a:r>
              <a:rPr lang="en-US" altLang="ja-JP" sz="2400" dirty="0" smtClean="0">
                <a:latin typeface="Century" panose="02040604050505020304" pitchFamily="18" charset="0"/>
              </a:rPr>
              <a:t>att48, eil101, rat575, pr1002</a:t>
            </a: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問題ごと</a:t>
            </a:r>
            <a:r>
              <a:rPr lang="ja-JP" altLang="en-US" sz="2400" dirty="0" smtClean="0">
                <a:latin typeface="Century" panose="02040604050505020304" pitchFamily="18" charset="0"/>
              </a:rPr>
              <a:t>に</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回ずつ実行し、平均コストを求めた。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1567883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実験</a:t>
            </a:r>
            <a:r>
              <a:rPr lang="en-US" altLang="ja-JP" sz="3200" dirty="0" smtClean="0">
                <a:latin typeface="Century" panose="02040604050505020304" pitchFamily="18" charset="0"/>
              </a:rPr>
              <a:t>1</a:t>
            </a:r>
            <a:endParaRPr kumimoji="1" lang="ja-JP" altLang="en-US" sz="3200" dirty="0">
              <a:latin typeface="Century" panose="02040604050505020304" pitchFamily="18" charset="0"/>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パラメータ設定</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・温度：</a:t>
                </a:r>
                <a14:m>
                  <m:oMath xmlns:m="http://schemas.openxmlformats.org/officeDocument/2006/math">
                    <m:r>
                      <a:rPr lang="en-US" altLang="ja-JP" sz="2400" b="0" i="1" smtClean="0">
                        <a:latin typeface="Cambria Math"/>
                      </a:rPr>
                      <m:t>𝑇</m:t>
                    </m:r>
                    <m:r>
                      <a:rPr lang="en-US" altLang="ja-JP" sz="2400" b="0" i="1" smtClean="0">
                        <a:latin typeface="Cambria Math"/>
                      </a:rPr>
                      <m:t>=0.00001</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・探索回数：</a:t>
                </a:r>
                <a:r>
                  <a:rPr lang="en-US" altLang="ja-JP" sz="2400" dirty="0" smtClean="0">
                    <a:latin typeface="Century" panose="02040604050505020304" pitchFamily="18" charset="0"/>
                  </a:rPr>
                  <a:t>160000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1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1955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05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前回の結果と合わせて、最も悪い結果になった。</a:t>
            </a:r>
            <a:endParaRPr lang="en-US" altLang="ja-JP" sz="2400" dirty="0" smtClean="0">
              <a:latin typeface="Century" panose="020406040505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391" y="1340768"/>
            <a:ext cx="7039219" cy="42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8528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8280</TotalTime>
  <Words>646</Words>
  <Application>Microsoft Office PowerPoint</Application>
  <PresentationFormat>画面に合わせる (4:3)</PresentationFormat>
  <Paragraphs>145</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アーバン</vt:lpstr>
      <vt:lpstr>       　     卒業研究進捗報告  </vt:lpstr>
      <vt:lpstr>今週</vt:lpstr>
      <vt:lpstr>レプリカ数の検証</vt:lpstr>
      <vt:lpstr>前回の内容</vt:lpstr>
      <vt:lpstr>前回の内容</vt:lpstr>
      <vt:lpstr>今週の内容</vt:lpstr>
      <vt:lpstr>実験1</vt:lpstr>
      <vt:lpstr>実験1</vt:lpstr>
      <vt:lpstr>結果</vt:lpstr>
      <vt:lpstr>結果</vt:lpstr>
      <vt:lpstr>結果</vt:lpstr>
      <vt:lpstr>結果</vt:lpstr>
      <vt:lpstr>考察</vt:lpstr>
      <vt:lpstr>実験2</vt:lpstr>
      <vt:lpstr>実験2</vt:lpstr>
      <vt:lpstr>結果</vt:lpstr>
      <vt:lpstr>考察</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613</cp:revision>
  <dcterms:created xsi:type="dcterms:W3CDTF">2015-11-15T17:26:41Z</dcterms:created>
  <dcterms:modified xsi:type="dcterms:W3CDTF">2016-04-19T06:07:14Z</dcterms:modified>
</cp:coreProperties>
</file>