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8" r:id="rId3"/>
    <p:sldId id="310" r:id="rId4"/>
    <p:sldId id="326" r:id="rId5"/>
    <p:sldId id="322" r:id="rId6"/>
    <p:sldId id="323" r:id="rId7"/>
    <p:sldId id="324" r:id="rId8"/>
    <p:sldId id="327" r:id="rId9"/>
    <p:sldId id="328" r:id="rId10"/>
    <p:sldId id="329" r:id="rId11"/>
    <p:sldId id="330" r:id="rId12"/>
    <p:sldId id="331" r:id="rId13"/>
    <p:sldId id="332" r:id="rId14"/>
    <p:sldId id="333" r:id="rId15"/>
    <p:sldId id="334" r:id="rId16"/>
    <p:sldId id="325" r:id="rId17"/>
    <p:sldId id="335" r:id="rId18"/>
    <p:sldId id="336" r:id="rId19"/>
    <p:sldId id="285"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2016/4/27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2016/4/27</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2016/4/27</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2016/4/27</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2016/4/27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2016/4/27</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smtClean="0"/>
              <a:t>卒業研究進捗報告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10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866523689"/>
                  </p:ext>
                </p:extLst>
              </p:nvPr>
            </p:nvGraphicFramePr>
            <p:xfrm>
              <a:off x="179512" y="2060848"/>
              <a:ext cx="8712967" cy="4079240"/>
            </p:xfrm>
            <a:graphic>
              <a:graphicData uri="http://schemas.openxmlformats.org/drawingml/2006/table">
                <a:tbl>
                  <a:tblPr>
                    <a:tableStyleId>{616DA210-FB5B-4158-B5E0-FEB733F419BA}</a:tableStyleId>
                  </a:tblPr>
                  <a:tblGrid>
                    <a:gridCol w="1000912"/>
                    <a:gridCol w="856895"/>
                    <a:gridCol w="856895"/>
                    <a:gridCol w="856895"/>
                    <a:gridCol w="856895"/>
                    <a:gridCol w="856895"/>
                    <a:gridCol w="856895"/>
                    <a:gridCol w="856895"/>
                    <a:gridCol w="856895"/>
                    <a:gridCol w="856895"/>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7</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7</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8</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8</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9</m:t>
                                    </m:r>
                                  </m:sub>
                                </m:sSub>
                              </m:oMath>
                            </m:oMathPara>
                          </a14:m>
                          <a:endParaRPr kumimoji="1" lang="ja-JP" altLang="en-US" dirty="0"/>
                        </a:p>
                      </a:txBody>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866523689"/>
                  </p:ext>
                </p:extLst>
              </p:nvPr>
            </p:nvGraphicFramePr>
            <p:xfrm>
              <a:off x="179512" y="2060848"/>
              <a:ext cx="8712967" cy="4079240"/>
            </p:xfrm>
            <a:graphic>
              <a:graphicData uri="http://schemas.openxmlformats.org/drawingml/2006/table">
                <a:tbl>
                  <a:tblPr>
                    <a:tableStyleId>{616DA210-FB5B-4158-B5E0-FEB733F419BA}</a:tableStyleId>
                  </a:tblPr>
                  <a:tblGrid>
                    <a:gridCol w="1000912"/>
                    <a:gridCol w="856895"/>
                    <a:gridCol w="856895"/>
                    <a:gridCol w="856895"/>
                    <a:gridCol w="856895"/>
                    <a:gridCol w="856895"/>
                    <a:gridCol w="856895"/>
                    <a:gridCol w="856895"/>
                    <a:gridCol w="856895"/>
                    <a:gridCol w="856895"/>
                  </a:tblGrid>
                  <a:tr h="370840">
                    <a:tc>
                      <a:txBody>
                        <a:bodyPr/>
                        <a:lstStyle/>
                        <a:p>
                          <a:endParaRPr kumimoji="1" lang="ja-JP" altLang="en-US" dirty="0"/>
                        </a:p>
                      </a:txBody>
                      <a:tcPr/>
                    </a:tc>
                    <a:tc>
                      <a:txBody>
                        <a:bodyPr/>
                        <a:lstStyle/>
                        <a:p>
                          <a:endParaRPr lang="ja-JP"/>
                        </a:p>
                      </a:txBody>
                      <a:tcPr>
                        <a:blipFill rotWithShape="1">
                          <a:blip r:embed="rId2"/>
                          <a:stretch>
                            <a:fillRect l="-116312" r="-797872" b="-1021311"/>
                          </a:stretch>
                        </a:blipFill>
                      </a:tcPr>
                    </a:tc>
                    <a:tc>
                      <a:txBody>
                        <a:bodyPr/>
                        <a:lstStyle/>
                        <a:p>
                          <a:endParaRPr lang="ja-JP"/>
                        </a:p>
                      </a:txBody>
                      <a:tcPr>
                        <a:blipFill rotWithShape="1">
                          <a:blip r:embed="rId2"/>
                          <a:stretch>
                            <a:fillRect l="-216312" r="-697872" b="-1021311"/>
                          </a:stretch>
                        </a:blipFill>
                      </a:tcPr>
                    </a:tc>
                    <a:tc>
                      <a:txBody>
                        <a:bodyPr/>
                        <a:lstStyle/>
                        <a:p>
                          <a:endParaRPr lang="ja-JP"/>
                        </a:p>
                      </a:txBody>
                      <a:tcPr>
                        <a:blipFill rotWithShape="1">
                          <a:blip r:embed="rId2"/>
                          <a:stretch>
                            <a:fillRect l="-318571" r="-602857" b="-1021311"/>
                          </a:stretch>
                        </a:blipFill>
                      </a:tcPr>
                    </a:tc>
                    <a:tc>
                      <a:txBody>
                        <a:bodyPr/>
                        <a:lstStyle/>
                        <a:p>
                          <a:endParaRPr lang="ja-JP"/>
                        </a:p>
                      </a:txBody>
                      <a:tcPr>
                        <a:blipFill rotWithShape="1">
                          <a:blip r:embed="rId2"/>
                          <a:stretch>
                            <a:fillRect l="-415603" r="-498582" b="-1021311"/>
                          </a:stretch>
                        </a:blipFill>
                      </a:tcPr>
                    </a:tc>
                    <a:tc>
                      <a:txBody>
                        <a:bodyPr/>
                        <a:lstStyle/>
                        <a:p>
                          <a:endParaRPr lang="ja-JP"/>
                        </a:p>
                      </a:txBody>
                      <a:tcPr>
                        <a:blipFill rotWithShape="1">
                          <a:blip r:embed="rId2"/>
                          <a:stretch>
                            <a:fillRect l="-519286" r="-402143" b="-1021311"/>
                          </a:stretch>
                        </a:blipFill>
                      </a:tcPr>
                    </a:tc>
                    <a:tc>
                      <a:txBody>
                        <a:bodyPr/>
                        <a:lstStyle/>
                        <a:p>
                          <a:endParaRPr lang="ja-JP"/>
                        </a:p>
                      </a:txBody>
                      <a:tcPr>
                        <a:blipFill rotWithShape="1">
                          <a:blip r:embed="rId2"/>
                          <a:stretch>
                            <a:fillRect l="-614894" r="-299291" b="-1021311"/>
                          </a:stretch>
                        </a:blipFill>
                      </a:tcPr>
                    </a:tc>
                    <a:tc>
                      <a:txBody>
                        <a:bodyPr/>
                        <a:lstStyle/>
                        <a:p>
                          <a:endParaRPr lang="ja-JP"/>
                        </a:p>
                      </a:txBody>
                      <a:tcPr>
                        <a:blipFill rotWithShape="1">
                          <a:blip r:embed="rId2"/>
                          <a:stretch>
                            <a:fillRect l="-714894" r="-199291" b="-1021311"/>
                          </a:stretch>
                        </a:blipFill>
                      </a:tcPr>
                    </a:tc>
                    <a:tc>
                      <a:txBody>
                        <a:bodyPr/>
                        <a:lstStyle/>
                        <a:p>
                          <a:endParaRPr lang="ja-JP"/>
                        </a:p>
                      </a:txBody>
                      <a:tcPr>
                        <a:blipFill rotWithShape="1">
                          <a:blip r:embed="rId2"/>
                          <a:stretch>
                            <a:fillRect l="-820714" r="-100714" b="-1021311"/>
                          </a:stretch>
                        </a:blipFill>
                      </a:tcPr>
                    </a:tc>
                    <a:tc>
                      <a:txBody>
                        <a:bodyPr/>
                        <a:lstStyle/>
                        <a:p>
                          <a:endParaRPr lang="ja-JP"/>
                        </a:p>
                      </a:txBody>
                      <a:tcPr>
                        <a:blipFill rotWithShape="1">
                          <a:blip r:embed="rId2"/>
                          <a:stretch>
                            <a:fillRect l="-914184" b="-1021311"/>
                          </a:stretch>
                        </a:blipFill>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3706402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16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901937766"/>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r>
                            <a:rPr kumimoji="1" lang="ja-JP" altLang="en-US" dirty="0" smtClean="0"/>
                            <a:t>・・・</a:t>
                          </a:r>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13</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14</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14</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15</m:t>
                                    </m:r>
                                  </m:sub>
                                </m:sSub>
                              </m:oMath>
                            </m:oMathPara>
                          </a14:m>
                          <a:endParaRPr kumimoji="1" lang="ja-JP" altLang="en-US" dirty="0"/>
                        </a:p>
                      </a:txBody>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901937766"/>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endParaRPr lang="ja-JP"/>
                        </a:p>
                      </a:txBody>
                      <a:tcPr>
                        <a:blipFill rotWithShape="1">
                          <a:blip r:embed="rId2"/>
                          <a:stretch>
                            <a:fillRect l="-100000" t="-11475" r="-699371" b="-1021311"/>
                          </a:stretch>
                        </a:blipFill>
                      </a:tcPr>
                    </a:tc>
                    <a:tc>
                      <a:txBody>
                        <a:bodyPr/>
                        <a:lstStyle/>
                        <a:p>
                          <a:endParaRPr lang="ja-JP"/>
                        </a:p>
                      </a:txBody>
                      <a:tcPr>
                        <a:blipFill rotWithShape="1">
                          <a:blip r:embed="rId2"/>
                          <a:stretch>
                            <a:fillRect l="-200000" t="-11475" r="-599371" b="-1021311"/>
                          </a:stretch>
                        </a:blipFill>
                      </a:tcPr>
                    </a:tc>
                    <a:tc>
                      <a:txBody>
                        <a:bodyPr/>
                        <a:lstStyle/>
                        <a:p>
                          <a:endParaRPr lang="ja-JP"/>
                        </a:p>
                      </a:txBody>
                      <a:tcPr>
                        <a:blipFill rotWithShape="1">
                          <a:blip r:embed="rId2"/>
                          <a:stretch>
                            <a:fillRect l="-300000" t="-11475" r="-499371" b="-1021311"/>
                          </a:stretch>
                        </a:blipFill>
                      </a:tcPr>
                    </a:tc>
                    <a:tc>
                      <a:txBody>
                        <a:bodyPr/>
                        <a:lstStyle/>
                        <a:p>
                          <a:endParaRPr lang="ja-JP"/>
                        </a:p>
                      </a:txBody>
                      <a:tcPr>
                        <a:blipFill rotWithShape="1">
                          <a:blip r:embed="rId2"/>
                          <a:stretch>
                            <a:fillRect l="-402532" t="-11475" r="-402532" b="-1021311"/>
                          </a:stretch>
                        </a:blipFill>
                      </a:tcPr>
                    </a:tc>
                    <a:tc>
                      <a:txBody>
                        <a:bodyPr/>
                        <a:lstStyle/>
                        <a:p>
                          <a:r>
                            <a:rPr kumimoji="1" lang="ja-JP" altLang="en-US" dirty="0" smtClean="0"/>
                            <a:t>・・・</a:t>
                          </a:r>
                          <a:endParaRPr kumimoji="1" lang="ja-JP" altLang="en-US" dirty="0"/>
                        </a:p>
                      </a:txBody>
                      <a:tcPr/>
                    </a:tc>
                    <a:tc>
                      <a:txBody>
                        <a:bodyPr/>
                        <a:lstStyle/>
                        <a:p>
                          <a:endParaRPr lang="ja-JP"/>
                        </a:p>
                      </a:txBody>
                      <a:tcPr>
                        <a:blipFill rotWithShape="1">
                          <a:blip r:embed="rId2"/>
                          <a:stretch>
                            <a:fillRect l="-599371" t="-11475" r="-200000"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3115571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20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1105112821"/>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r>
                            <a:rPr kumimoji="1" lang="ja-JP" altLang="en-US" dirty="0" smtClean="0"/>
                            <a:t>・・・</a:t>
                          </a:r>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16</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17</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17</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18</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18</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19</m:t>
                                    </m:r>
                                  </m:sub>
                                </m:sSub>
                              </m:oMath>
                            </m:oMathPara>
                          </a14:m>
                          <a:endParaRPr kumimoji="1" lang="ja-JP" altLang="en-US" dirty="0"/>
                        </a:p>
                      </a:txBody>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7</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1105112821"/>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endParaRPr lang="ja-JP"/>
                        </a:p>
                      </a:txBody>
                      <a:tcPr>
                        <a:blipFill rotWithShape="1">
                          <a:blip r:embed="rId2"/>
                          <a:stretch>
                            <a:fillRect l="-100000" t="-11475" r="-699371" b="-1021311"/>
                          </a:stretch>
                        </a:blipFill>
                      </a:tcPr>
                    </a:tc>
                    <a:tc>
                      <a:txBody>
                        <a:bodyPr/>
                        <a:lstStyle/>
                        <a:p>
                          <a:endParaRPr lang="ja-JP"/>
                        </a:p>
                      </a:txBody>
                      <a:tcPr>
                        <a:blipFill rotWithShape="1">
                          <a:blip r:embed="rId2"/>
                          <a:stretch>
                            <a:fillRect l="-200000" t="-11475" r="-599371" b="-1021311"/>
                          </a:stretch>
                        </a:blipFill>
                      </a:tcPr>
                    </a:tc>
                    <a:tc>
                      <a:txBody>
                        <a:bodyPr/>
                        <a:lstStyle/>
                        <a:p>
                          <a:endParaRPr lang="ja-JP"/>
                        </a:p>
                      </a:txBody>
                      <a:tcPr>
                        <a:blipFill rotWithShape="1">
                          <a:blip r:embed="rId2"/>
                          <a:stretch>
                            <a:fillRect l="-300000" t="-11475" r="-499371" b="-1021311"/>
                          </a:stretch>
                        </a:blipFill>
                      </a:tcPr>
                    </a:tc>
                    <a:tc>
                      <a:txBody>
                        <a:bodyPr/>
                        <a:lstStyle/>
                        <a:p>
                          <a:endParaRPr lang="ja-JP"/>
                        </a:p>
                      </a:txBody>
                      <a:tcPr>
                        <a:blipFill rotWithShape="1">
                          <a:blip r:embed="rId2"/>
                          <a:stretch>
                            <a:fillRect l="-402532" t="-11475" r="-402532" b="-1021311"/>
                          </a:stretch>
                        </a:blipFill>
                      </a:tcPr>
                    </a:tc>
                    <a:tc>
                      <a:txBody>
                        <a:bodyPr/>
                        <a:lstStyle/>
                        <a:p>
                          <a:r>
                            <a:rPr kumimoji="1" lang="ja-JP" altLang="en-US" dirty="0" smtClean="0"/>
                            <a:t>・・・</a:t>
                          </a:r>
                          <a:endParaRPr kumimoji="1" lang="ja-JP" altLang="en-US" dirty="0"/>
                        </a:p>
                      </a:txBody>
                      <a:tcPr/>
                    </a:tc>
                    <a:tc>
                      <a:txBody>
                        <a:bodyPr/>
                        <a:lstStyle/>
                        <a:p>
                          <a:endParaRPr lang="ja-JP"/>
                        </a:p>
                      </a:txBody>
                      <a:tcPr>
                        <a:blipFill rotWithShape="1">
                          <a:blip r:embed="rId2"/>
                          <a:stretch>
                            <a:fillRect l="-599371" t="-11475" r="-200000"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7</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3561899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32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1705081083"/>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r>
                            <a:rPr kumimoji="1" lang="ja-JP" altLang="en-US" dirty="0" smtClean="0"/>
                            <a:t>・・・</a:t>
                          </a:r>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28</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29</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29</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30</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31</m:t>
                                    </m:r>
                                  </m:sub>
                                </m:sSub>
                              </m:oMath>
                            </m:oMathPara>
                          </a14:m>
                          <a:endParaRPr kumimoji="1" lang="ja-JP" altLang="en-US" dirty="0"/>
                        </a:p>
                      </a:txBody>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t>1</a:t>
                          </a:r>
                          <a:endParaRPr lang="ja-JP" altLang="en-US" dirty="0"/>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1705081083"/>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endParaRPr lang="ja-JP"/>
                        </a:p>
                      </a:txBody>
                      <a:tcPr>
                        <a:blipFill rotWithShape="1">
                          <a:blip r:embed="rId2"/>
                          <a:stretch>
                            <a:fillRect l="-100000" t="-11475" r="-699371" b="-1021311"/>
                          </a:stretch>
                        </a:blipFill>
                      </a:tcPr>
                    </a:tc>
                    <a:tc>
                      <a:txBody>
                        <a:bodyPr/>
                        <a:lstStyle/>
                        <a:p>
                          <a:endParaRPr lang="ja-JP"/>
                        </a:p>
                      </a:txBody>
                      <a:tcPr>
                        <a:blipFill rotWithShape="1">
                          <a:blip r:embed="rId2"/>
                          <a:stretch>
                            <a:fillRect l="-200000" t="-11475" r="-599371" b="-1021311"/>
                          </a:stretch>
                        </a:blipFill>
                      </a:tcPr>
                    </a:tc>
                    <a:tc>
                      <a:txBody>
                        <a:bodyPr/>
                        <a:lstStyle/>
                        <a:p>
                          <a:endParaRPr lang="ja-JP"/>
                        </a:p>
                      </a:txBody>
                      <a:tcPr>
                        <a:blipFill rotWithShape="1">
                          <a:blip r:embed="rId2"/>
                          <a:stretch>
                            <a:fillRect l="-300000" t="-11475" r="-499371" b="-1021311"/>
                          </a:stretch>
                        </a:blipFill>
                      </a:tcPr>
                    </a:tc>
                    <a:tc>
                      <a:txBody>
                        <a:bodyPr/>
                        <a:lstStyle/>
                        <a:p>
                          <a:endParaRPr lang="ja-JP"/>
                        </a:p>
                      </a:txBody>
                      <a:tcPr>
                        <a:blipFill rotWithShape="1">
                          <a:blip r:embed="rId2"/>
                          <a:stretch>
                            <a:fillRect l="-402532" t="-11475" r="-402532" b="-1021311"/>
                          </a:stretch>
                        </a:blipFill>
                      </a:tcPr>
                    </a:tc>
                    <a:tc>
                      <a:txBody>
                        <a:bodyPr/>
                        <a:lstStyle/>
                        <a:p>
                          <a:r>
                            <a:rPr kumimoji="1" lang="ja-JP" altLang="en-US" dirty="0" smtClean="0"/>
                            <a:t>・・・</a:t>
                          </a:r>
                          <a:endParaRPr kumimoji="1" lang="ja-JP" altLang="en-US" dirty="0"/>
                        </a:p>
                      </a:txBody>
                      <a:tcPr/>
                    </a:tc>
                    <a:tc>
                      <a:txBody>
                        <a:bodyPr/>
                        <a:lstStyle/>
                        <a:p>
                          <a:endParaRPr lang="ja-JP"/>
                        </a:p>
                      </a:txBody>
                      <a:tcPr>
                        <a:blipFill rotWithShape="1">
                          <a:blip r:embed="rId2"/>
                          <a:stretch>
                            <a:fillRect l="-599371" t="-11475" r="-200000"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t>1</a:t>
                          </a:r>
                          <a:endParaRPr lang="ja-JP" altLang="en-US" dirty="0"/>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679596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40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2424908776"/>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r>
                            <a:rPr kumimoji="1" lang="ja-JP" altLang="en-US" dirty="0" smtClean="0"/>
                            <a:t>・・・</a:t>
                          </a:r>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36</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37</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37</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38</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38</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39</m:t>
                                    </m:r>
                                  </m:sub>
                                </m:sSub>
                              </m:oMath>
                            </m:oMathPara>
                          </a14:m>
                          <a:endParaRPr kumimoji="1" lang="ja-JP" altLang="en-US" dirty="0"/>
                        </a:p>
                      </a:txBody>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t>2</a:t>
                          </a:r>
                          <a:endParaRPr lang="ja-JP" altLang="en-US" dirty="0"/>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2424908776"/>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endParaRPr lang="ja-JP"/>
                        </a:p>
                      </a:txBody>
                      <a:tcPr>
                        <a:blipFill rotWithShape="1">
                          <a:blip r:embed="rId2"/>
                          <a:stretch>
                            <a:fillRect l="-100000" t="-11475" r="-699371" b="-1021311"/>
                          </a:stretch>
                        </a:blipFill>
                      </a:tcPr>
                    </a:tc>
                    <a:tc>
                      <a:txBody>
                        <a:bodyPr/>
                        <a:lstStyle/>
                        <a:p>
                          <a:endParaRPr lang="ja-JP"/>
                        </a:p>
                      </a:txBody>
                      <a:tcPr>
                        <a:blipFill rotWithShape="1">
                          <a:blip r:embed="rId2"/>
                          <a:stretch>
                            <a:fillRect l="-200000" t="-11475" r="-599371" b="-1021311"/>
                          </a:stretch>
                        </a:blipFill>
                      </a:tcPr>
                    </a:tc>
                    <a:tc>
                      <a:txBody>
                        <a:bodyPr/>
                        <a:lstStyle/>
                        <a:p>
                          <a:endParaRPr lang="ja-JP"/>
                        </a:p>
                      </a:txBody>
                      <a:tcPr>
                        <a:blipFill rotWithShape="1">
                          <a:blip r:embed="rId2"/>
                          <a:stretch>
                            <a:fillRect l="-300000" t="-11475" r="-499371" b="-1021311"/>
                          </a:stretch>
                        </a:blipFill>
                      </a:tcPr>
                    </a:tc>
                    <a:tc>
                      <a:txBody>
                        <a:bodyPr/>
                        <a:lstStyle/>
                        <a:p>
                          <a:endParaRPr lang="ja-JP"/>
                        </a:p>
                      </a:txBody>
                      <a:tcPr>
                        <a:blipFill rotWithShape="1">
                          <a:blip r:embed="rId2"/>
                          <a:stretch>
                            <a:fillRect l="-402532" t="-11475" r="-402532" b="-1021311"/>
                          </a:stretch>
                        </a:blipFill>
                      </a:tcPr>
                    </a:tc>
                    <a:tc>
                      <a:txBody>
                        <a:bodyPr/>
                        <a:lstStyle/>
                        <a:p>
                          <a:r>
                            <a:rPr kumimoji="1" lang="ja-JP" altLang="en-US" dirty="0" smtClean="0"/>
                            <a:t>・・・</a:t>
                          </a:r>
                          <a:endParaRPr kumimoji="1" lang="ja-JP" altLang="en-US" dirty="0"/>
                        </a:p>
                      </a:txBody>
                      <a:tcPr/>
                    </a:tc>
                    <a:tc>
                      <a:txBody>
                        <a:bodyPr/>
                        <a:lstStyle/>
                        <a:p>
                          <a:endParaRPr lang="ja-JP"/>
                        </a:p>
                      </a:txBody>
                      <a:tcPr>
                        <a:blipFill rotWithShape="1">
                          <a:blip r:embed="rId2"/>
                          <a:stretch>
                            <a:fillRect l="-599371" t="-11475" r="-200000"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t>2</a:t>
                          </a:r>
                          <a:endParaRPr lang="ja-JP" altLang="en-US" dirty="0"/>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322522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64</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1866722207"/>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r>
                            <a:rPr kumimoji="1" lang="ja-JP" altLang="en-US" dirty="0" smtClean="0"/>
                            <a:t>・・・</a:t>
                          </a:r>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63</m:t>
                                    </m:r>
                                  </m:sub>
                                </m:sSub>
                              </m:oMath>
                            </m:oMathPara>
                          </a14:m>
                          <a:endParaRPr kumimoji="1" lang="ja-JP" altLang="en-US" dirty="0"/>
                        </a:p>
                      </a:txBody>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t>0</a:t>
                          </a:r>
                          <a:endParaRPr lang="ja-JP" altLang="en-US" dirty="0"/>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1866722207"/>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endParaRPr kumimoji="1" lang="ja-JP" altLang="en-US" dirty="0"/>
                        </a:p>
                      </a:txBody>
                      <a:tcPr/>
                    </a:tc>
                    <a:tc>
                      <a:txBody>
                        <a:bodyPr/>
                        <a:lstStyle/>
                        <a:p>
                          <a:endParaRPr lang="ja-JP"/>
                        </a:p>
                      </a:txBody>
                      <a:tcPr>
                        <a:blipFill rotWithShape="1">
                          <a:blip r:embed="rId2"/>
                          <a:stretch>
                            <a:fillRect l="-100000" t="-11475" r="-699371" b="-1021311"/>
                          </a:stretch>
                        </a:blipFill>
                      </a:tcPr>
                    </a:tc>
                    <a:tc>
                      <a:txBody>
                        <a:bodyPr/>
                        <a:lstStyle/>
                        <a:p>
                          <a:endParaRPr lang="ja-JP"/>
                        </a:p>
                      </a:txBody>
                      <a:tcPr>
                        <a:blipFill rotWithShape="1">
                          <a:blip r:embed="rId2"/>
                          <a:stretch>
                            <a:fillRect l="-200000" t="-11475" r="-599371" b="-1021311"/>
                          </a:stretch>
                        </a:blipFill>
                      </a:tcPr>
                    </a:tc>
                    <a:tc>
                      <a:txBody>
                        <a:bodyPr/>
                        <a:lstStyle/>
                        <a:p>
                          <a:endParaRPr lang="ja-JP"/>
                        </a:p>
                      </a:txBody>
                      <a:tcPr>
                        <a:blipFill rotWithShape="1">
                          <a:blip r:embed="rId2"/>
                          <a:stretch>
                            <a:fillRect l="-300000" t="-11475" r="-499371" b="-1021311"/>
                          </a:stretch>
                        </a:blipFill>
                      </a:tcPr>
                    </a:tc>
                    <a:tc>
                      <a:txBody>
                        <a:bodyPr/>
                        <a:lstStyle/>
                        <a:p>
                          <a:endParaRPr lang="ja-JP"/>
                        </a:p>
                      </a:txBody>
                      <a:tcPr>
                        <a:blipFill rotWithShape="1">
                          <a:blip r:embed="rId2"/>
                          <a:stretch>
                            <a:fillRect l="-402532" t="-11475" r="-402532" b="-1021311"/>
                          </a:stretch>
                        </a:blipFill>
                      </a:tcPr>
                    </a:tc>
                    <a:tc>
                      <a:txBody>
                        <a:bodyPr/>
                        <a:lstStyle/>
                        <a:p>
                          <a:r>
                            <a:rPr kumimoji="1" lang="ja-JP" altLang="en-US" dirty="0" smtClean="0"/>
                            <a:t>・・・</a:t>
                          </a:r>
                          <a:endParaRPr kumimoji="1" lang="ja-JP" altLang="en-US" dirty="0"/>
                        </a:p>
                      </a:txBody>
                      <a:tcPr/>
                    </a:tc>
                    <a:tc>
                      <a:txBody>
                        <a:bodyPr/>
                        <a:lstStyle/>
                        <a:p>
                          <a:endParaRPr lang="ja-JP"/>
                        </a:p>
                      </a:txBody>
                      <a:tcPr>
                        <a:blipFill rotWithShape="1">
                          <a:blip r:embed="rId2"/>
                          <a:stretch>
                            <a:fillRect l="-599371" t="-11475" r="-200000"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t>0</a:t>
                          </a:r>
                          <a:endParaRPr lang="ja-JP" altLang="en-US" dirty="0"/>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860409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kumimoji="1" lang="ja-JP" altLang="en-US" sz="3200" dirty="0" smtClean="0"/>
              <a:t>考察</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レプリカ数が</a:t>
                </a:r>
                <a:r>
                  <a:rPr lang="en-US" altLang="ja-JP" sz="2400" dirty="0" smtClean="0">
                    <a:latin typeface="Century" panose="02040604050505020304" pitchFamily="18" charset="0"/>
                  </a:rPr>
                  <a:t>4</a:t>
                </a:r>
                <a:r>
                  <a:rPr lang="ja-JP" altLang="en-US" sz="2400" dirty="0" smtClean="0">
                    <a:latin typeface="Century" panose="02040604050505020304" pitchFamily="18" charset="0"/>
                  </a:rPr>
                  <a:t>～</a:t>
                </a:r>
                <a:r>
                  <a:rPr lang="en-US" altLang="ja-JP" sz="2400" dirty="0" smtClean="0">
                    <a:latin typeface="Century" panose="02040604050505020304" pitchFamily="18" charset="0"/>
                  </a:rPr>
                  <a:t>20</a:t>
                </a:r>
                <a:r>
                  <a:rPr lang="ja-JP" altLang="en-US" sz="2400" dirty="0" smtClean="0">
                    <a:latin typeface="Century" panose="02040604050505020304" pitchFamily="18" charset="0"/>
                  </a:rPr>
                  <a:t>の</a:t>
                </a:r>
                <a:r>
                  <a:rPr lang="ja-JP" altLang="en-US" sz="2400" dirty="0">
                    <a:latin typeface="Century" panose="02040604050505020304" pitchFamily="18" charset="0"/>
                  </a:rPr>
                  <a:t>時に</a:t>
                </a:r>
                <a:r>
                  <a:rPr lang="ja-JP" altLang="en-US" sz="2400" dirty="0" smtClean="0">
                    <a:latin typeface="Century" panose="02040604050505020304" pitchFamily="18" charset="0"/>
                  </a:rPr>
                  <a:t>は</a:t>
                </a:r>
                <a14:m>
                  <m:oMath xmlns:m="http://schemas.openxmlformats.org/officeDocument/2006/math">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0</m:t>
                        </m:r>
                      </m:sub>
                    </m:sSub>
                    <m:r>
                      <a:rPr lang="ja-JP" altLang="en-US" sz="2400" b="0" i="1" smtClean="0">
                        <a:latin typeface="Cambria Math"/>
                      </a:rPr>
                      <m:t>と</m:t>
                    </m:r>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1</m:t>
                        </m:r>
                      </m:sub>
                    </m:sSub>
                  </m:oMath>
                </a14:m>
                <a:r>
                  <a:rPr lang="ja-JP" altLang="en-US" sz="2400" dirty="0" smtClean="0">
                    <a:latin typeface="Century" panose="02040604050505020304" pitchFamily="18" charset="0"/>
                  </a:rPr>
                  <a:t>の間での解交換が</a:t>
                </a:r>
                <a:r>
                  <a:rPr lang="en-US" altLang="ja-JP" sz="2400" dirty="0" smtClean="0">
                    <a:latin typeface="Century" panose="02040604050505020304" pitchFamily="18" charset="0"/>
                  </a:rPr>
                  <a:t>1</a:t>
                </a:r>
                <a:r>
                  <a:rPr lang="ja-JP" altLang="en-US" sz="2400" dirty="0" smtClean="0">
                    <a:latin typeface="Century" panose="02040604050505020304" pitchFamily="18" charset="0"/>
                  </a:rPr>
                  <a:t>回も行われなかった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14:m>
                  <m:oMath xmlns:m="http://schemas.openxmlformats.org/officeDocument/2006/math">
                    <m:r>
                      <a:rPr lang="en-US" altLang="ja-JP" sz="2400" i="1">
                        <a:latin typeface="Cambria Math"/>
                        <a:ea typeface="Cambria Math"/>
                      </a:rPr>
                      <m:t>∆=(</m:t>
                    </m:r>
                    <m:f>
                      <m:fPr>
                        <m:ctrlPr>
                          <a:rPr lang="en-US" altLang="ja-JP" sz="2400" i="1">
                            <a:latin typeface="Cambria Math"/>
                            <a:ea typeface="Cambria Math"/>
                          </a:rPr>
                        </m:ctrlPr>
                      </m:fPr>
                      <m:num>
                        <m:r>
                          <a:rPr lang="en-US" altLang="ja-JP" sz="2400" i="1">
                            <a:latin typeface="Cambria Math"/>
                            <a:ea typeface="Cambria Math"/>
                          </a:rPr>
                          <m:t>1</m:t>
                        </m:r>
                      </m:num>
                      <m:den>
                        <m:r>
                          <a:rPr lang="en-US" altLang="ja-JP" sz="2400" i="1">
                            <a:latin typeface="Cambria Math"/>
                            <a:ea typeface="Cambria Math"/>
                          </a:rPr>
                          <m:t>𝑇</m:t>
                        </m:r>
                      </m:den>
                    </m:f>
                    <m:r>
                      <a:rPr lang="en-US" altLang="ja-JP" sz="2400" i="1">
                        <a:latin typeface="Cambria Math"/>
                        <a:ea typeface="Cambria Math"/>
                      </a:rPr>
                      <m:t>−</m:t>
                    </m:r>
                    <m:f>
                      <m:fPr>
                        <m:ctrlPr>
                          <a:rPr lang="en-US" altLang="ja-JP" sz="2400" i="1">
                            <a:latin typeface="Cambria Math"/>
                            <a:ea typeface="Cambria Math"/>
                          </a:rPr>
                        </m:ctrlPr>
                      </m:fPr>
                      <m:num>
                        <m:r>
                          <a:rPr lang="en-US" altLang="ja-JP" sz="2400" i="1">
                            <a:latin typeface="Cambria Math"/>
                            <a:ea typeface="Cambria Math"/>
                          </a:rPr>
                          <m:t>1</m:t>
                        </m:r>
                      </m:num>
                      <m:den>
                        <m:sSubSup>
                          <m:sSubSupPr>
                            <m:ctrlPr>
                              <a:rPr lang="en-US" altLang="ja-JP" sz="2400" i="1">
                                <a:latin typeface="Cambria Math"/>
                                <a:ea typeface="Cambria Math"/>
                              </a:rPr>
                            </m:ctrlPr>
                          </m:sSubSupPr>
                          <m:e>
                            <m:r>
                              <a:rPr lang="en-US" altLang="ja-JP" sz="2400" i="1">
                                <a:latin typeface="Cambria Math"/>
                                <a:ea typeface="Cambria Math"/>
                              </a:rPr>
                              <m:t>𝑇</m:t>
                            </m:r>
                          </m:e>
                          <m:sub/>
                          <m:sup>
                            <m:r>
                              <a:rPr lang="en-US" altLang="ja-JP" sz="2400" i="1">
                                <a:latin typeface="Cambria Math"/>
                                <a:ea typeface="Cambria Math"/>
                              </a:rPr>
                              <m:t>′</m:t>
                            </m:r>
                          </m:sup>
                        </m:sSubSup>
                      </m:den>
                    </m:f>
                    <m:r>
                      <a:rPr lang="en-US" altLang="ja-JP" sz="2400" i="1">
                        <a:latin typeface="Cambria Math"/>
                        <a:ea typeface="Cambria Math"/>
                      </a:rPr>
                      <m:t>)(</m:t>
                    </m:r>
                    <m:sSup>
                      <m:sSupPr>
                        <m:ctrlPr>
                          <a:rPr lang="en-US" altLang="ja-JP" sz="2400" i="1">
                            <a:latin typeface="Cambria Math"/>
                            <a:ea typeface="Cambria Math"/>
                          </a:rPr>
                        </m:ctrlPr>
                      </m:sSupPr>
                      <m:e>
                        <m:r>
                          <a:rPr lang="en-US" altLang="ja-JP" sz="2400" i="1">
                            <a:latin typeface="Cambria Math"/>
                            <a:ea typeface="Cambria Math"/>
                          </a:rPr>
                          <m:t>𝐸</m:t>
                        </m:r>
                      </m:e>
                      <m:sup>
                        <m:r>
                          <a:rPr lang="en-US" altLang="ja-JP" sz="2400" i="1">
                            <a:latin typeface="Cambria Math"/>
                            <a:ea typeface="Cambria Math"/>
                          </a:rPr>
                          <m:t>′</m:t>
                        </m:r>
                      </m:sup>
                    </m:sSup>
                    <m:r>
                      <a:rPr lang="en-US" altLang="ja-JP" sz="2400" i="1">
                        <a:latin typeface="Cambria Math"/>
                        <a:ea typeface="Cambria Math"/>
                      </a:rPr>
                      <m:t>−</m:t>
                    </m:r>
                    <m:r>
                      <a:rPr lang="en-US" altLang="ja-JP" sz="2400" i="1">
                        <a:latin typeface="Cambria Math"/>
                        <a:ea typeface="Cambria Math"/>
                      </a:rPr>
                      <m:t>𝐸</m:t>
                    </m:r>
                    <m:r>
                      <a:rPr lang="en-US" altLang="ja-JP" sz="2400" i="1">
                        <a:latin typeface="Cambria Math"/>
                        <a:ea typeface="Cambria Math"/>
                      </a:rPr>
                      <m:t>)</m:t>
                    </m:r>
                  </m:oMath>
                </a14:m>
                <a:r>
                  <a:rPr lang="ja-JP" altLang="en-US" sz="2400" dirty="0">
                    <a:latin typeface="Century" panose="02040604050505020304" pitchFamily="18" charset="0"/>
                  </a:rPr>
                  <a:t>とするとき</a:t>
                </a: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解交換確率</a:t>
                </a:r>
                <a14:m>
                  <m:oMath xmlns:m="http://schemas.openxmlformats.org/officeDocument/2006/math">
                    <m:r>
                      <a:rPr lang="en-US" altLang="ja-JP" sz="2400" i="1">
                        <a:latin typeface="Cambria Math"/>
                      </a:rPr>
                      <m:t>𝑃</m:t>
                    </m:r>
                    <m:r>
                      <a:rPr lang="en-US" altLang="ja-JP" sz="2400" i="1">
                        <a:latin typeface="Cambria Math"/>
                      </a:rPr>
                      <m:t>=</m:t>
                    </m:r>
                    <m:d>
                      <m:dPr>
                        <m:begChr m:val="{"/>
                        <m:endChr m:val=""/>
                        <m:ctrlPr>
                          <a:rPr lang="en-US" altLang="ja-JP" sz="2400" i="1">
                            <a:latin typeface="Cambria Math"/>
                          </a:rPr>
                        </m:ctrlPr>
                      </m:dPr>
                      <m:e>
                        <m:eqArr>
                          <m:eqArrPr>
                            <m:ctrlPr>
                              <a:rPr lang="en-US" altLang="ja-JP" sz="2400" i="1">
                                <a:latin typeface="Cambria Math"/>
                              </a:rPr>
                            </m:ctrlPr>
                          </m:eqArrPr>
                          <m:e>
                            <m:r>
                              <a:rPr lang="en-US" altLang="ja-JP" sz="2400" i="1">
                                <a:latin typeface="Cambria Math"/>
                              </a:rPr>
                              <m:t>1                   </m:t>
                            </m:r>
                            <m:r>
                              <a:rPr lang="en-US" altLang="ja-JP" sz="2400" i="1">
                                <a:latin typeface="Cambria Math"/>
                                <a:ea typeface="Cambria Math"/>
                              </a:rPr>
                              <m:t>∆≤0</m:t>
                            </m:r>
                          </m:e>
                          <m:e>
                            <m:func>
                              <m:funcPr>
                                <m:ctrlPr>
                                  <a:rPr lang="en-US" altLang="ja-JP" sz="2400" i="1">
                                    <a:latin typeface="Cambria Math"/>
                                  </a:rPr>
                                </m:ctrlPr>
                              </m:funcPr>
                              <m:fName>
                                <m:r>
                                  <m:rPr>
                                    <m:sty m:val="p"/>
                                  </m:rPr>
                                  <a:rPr lang="en-US" altLang="ja-JP" sz="2400">
                                    <a:latin typeface="Cambria Math"/>
                                  </a:rPr>
                                  <m:t>exp</m:t>
                                </m:r>
                              </m:fName>
                              <m:e>
                                <m:d>
                                  <m:dPr>
                                    <m:ctrlPr>
                                      <a:rPr lang="en-US" altLang="ja-JP" sz="2400" i="1">
                                        <a:latin typeface="Cambria Math"/>
                                      </a:rPr>
                                    </m:ctrlPr>
                                  </m:dPr>
                                  <m:e>
                                    <m:r>
                                      <a:rPr lang="en-US" altLang="ja-JP" sz="2400" i="1">
                                        <a:latin typeface="Cambria Math"/>
                                      </a:rPr>
                                      <m:t>−</m:t>
                                    </m:r>
                                    <m:r>
                                      <a:rPr lang="en-US" altLang="ja-JP" sz="2400" i="1">
                                        <a:latin typeface="Cambria Math"/>
                                        <a:ea typeface="Cambria Math"/>
                                      </a:rPr>
                                      <m:t>∆</m:t>
                                    </m:r>
                                  </m:e>
                                </m:d>
                              </m:e>
                            </m:func>
                            <m:r>
                              <a:rPr lang="en-US" altLang="ja-JP" sz="2400" i="1">
                                <a:latin typeface="Cambria Math"/>
                                <a:ea typeface="Cambria Math"/>
                              </a:rPr>
                              <m:t>     ∆&gt;0</m:t>
                            </m:r>
                          </m:e>
                        </m:eqArr>
                      </m:e>
                    </m:d>
                  </m:oMath>
                </a14:m>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隣り合うレプリカ同士の温度差が大きすぎると、</a:t>
                </a:r>
                <a:r>
                  <a:rPr lang="ja-JP" altLang="en-US" sz="2400" dirty="0" smtClean="0">
                    <a:latin typeface="Century" panose="02040604050505020304" pitchFamily="18" charset="0"/>
                  </a:rPr>
                  <a:t>レプリカ同士のコストの差が大きくなり、</a:t>
                </a:r>
                <a14:m>
                  <m:oMath xmlns:m="http://schemas.openxmlformats.org/officeDocument/2006/math">
                    <m:r>
                      <a:rPr lang="en-US" altLang="ja-JP" sz="2400" i="1">
                        <a:latin typeface="Cambria Math"/>
                      </a:rPr>
                      <m:t>𝑃</m:t>
                    </m:r>
                  </m:oMath>
                </a14:m>
                <a:r>
                  <a:rPr lang="ja-JP" altLang="en-US" sz="2400" dirty="0">
                    <a:latin typeface="Century" panose="02040604050505020304" pitchFamily="18" charset="0"/>
                  </a:rPr>
                  <a:t>の値が小さく</a:t>
                </a:r>
                <a:r>
                  <a:rPr lang="ja-JP" altLang="en-US" sz="2400" dirty="0" smtClean="0">
                    <a:latin typeface="Century" panose="02040604050505020304" pitchFamily="18" charset="0"/>
                  </a:rPr>
                  <a:t>なるため解</a:t>
                </a:r>
                <a:r>
                  <a:rPr lang="ja-JP" altLang="en-US" sz="2400" dirty="0">
                    <a:latin typeface="Century" panose="02040604050505020304" pitchFamily="18" charset="0"/>
                  </a:rPr>
                  <a:t>交換が起こりにくく</a:t>
                </a:r>
                <a:r>
                  <a:rPr lang="ja-JP" altLang="en-US" sz="2400" dirty="0" smtClean="0">
                    <a:latin typeface="Century" panose="02040604050505020304" pitchFamily="18" charset="0"/>
                  </a:rPr>
                  <a:t>なる</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249" r="-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3491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kumimoji="1" lang="ja-JP" altLang="en-US" sz="3200" dirty="0" smtClean="0"/>
              <a:t>考察</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最</a:t>
                </a:r>
                <a:r>
                  <a:rPr lang="ja-JP" altLang="en-US" sz="2400" dirty="0">
                    <a:latin typeface="Century" panose="02040604050505020304" pitchFamily="18" charset="0"/>
                  </a:rPr>
                  <a:t>高温度</a:t>
                </a:r>
                <a:r>
                  <a:rPr lang="ja-JP" altLang="en-US" sz="2400" dirty="0" smtClean="0">
                    <a:latin typeface="Century" panose="02040604050505020304" pitchFamily="18" charset="0"/>
                  </a:rPr>
                  <a:t>と最高温度以外は等比的に決めているためレプリカ数が少ないほど隣り合うレプリカ同士の温度差が大きくなる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そのためレプリカ数が</a:t>
                </a:r>
                <a:r>
                  <a:rPr lang="en-US" altLang="ja-JP" sz="2400" dirty="0" smtClean="0">
                    <a:latin typeface="Century" panose="02040604050505020304" pitchFamily="18" charset="0"/>
                  </a:rPr>
                  <a:t>4</a:t>
                </a:r>
                <a:r>
                  <a:rPr lang="ja-JP" altLang="en-US" sz="2400" dirty="0" smtClean="0">
                    <a:latin typeface="Century" panose="02040604050505020304" pitchFamily="18" charset="0"/>
                  </a:rPr>
                  <a:t>～</a:t>
                </a:r>
                <a:r>
                  <a:rPr lang="en-US" altLang="ja-JP" sz="2400" dirty="0" smtClean="0">
                    <a:latin typeface="Century" panose="02040604050505020304" pitchFamily="18" charset="0"/>
                  </a:rPr>
                  <a:t>20</a:t>
                </a:r>
                <a:r>
                  <a:rPr lang="ja-JP" altLang="en-US" sz="2400" dirty="0" smtClean="0">
                    <a:latin typeface="Century" panose="02040604050505020304" pitchFamily="18" charset="0"/>
                  </a:rPr>
                  <a:t>の時に</a:t>
                </a:r>
                <a14:m>
                  <m:oMath xmlns:m="http://schemas.openxmlformats.org/officeDocument/2006/math">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0</m:t>
                        </m:r>
                      </m:sub>
                    </m:sSub>
                    <m:r>
                      <a:rPr lang="ja-JP" altLang="en-US" sz="2400" b="0" i="1" smtClean="0">
                        <a:latin typeface="Cambria Math"/>
                      </a:rPr>
                      <m:t>と</m:t>
                    </m:r>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1</m:t>
                        </m:r>
                      </m:sub>
                    </m:sSub>
                  </m:oMath>
                </a14:m>
                <a:r>
                  <a:rPr lang="ja-JP" altLang="en-US" sz="2400" dirty="0" smtClean="0">
                    <a:latin typeface="Century" panose="02040604050505020304" pitchFamily="18" charset="0"/>
                  </a:rPr>
                  <a:t>で解交換が</a:t>
                </a:r>
                <a:r>
                  <a:rPr lang="en-US" altLang="ja-JP" sz="2400" dirty="0" smtClean="0">
                    <a:latin typeface="Century" panose="02040604050505020304" pitchFamily="18" charset="0"/>
                  </a:rPr>
                  <a:t>1</a:t>
                </a:r>
                <a:r>
                  <a:rPr lang="ja-JP" altLang="en-US" sz="2400" dirty="0" smtClean="0">
                    <a:latin typeface="Century" panose="02040604050505020304" pitchFamily="18" charset="0"/>
                  </a:rPr>
                  <a:t>度も行われなかったと考えられる</a:t>
                </a: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908"/>
                </a:stretch>
              </a:blipFill>
            </p:spPr>
            <p:txBody>
              <a:bodyPr/>
              <a:lstStyle/>
              <a:p>
                <a:r>
                  <a:rPr lang="ja-JP" alt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825" y="2276872"/>
            <a:ext cx="610235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362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アルゴリズム</a:t>
            </a:r>
            <a:r>
              <a:rPr lang="ja-JP" altLang="en-US" sz="3200" dirty="0" smtClean="0"/>
              <a:t>の改良</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lnSpcReduction="10000"/>
          </a:bodyPr>
          <a:lstStyle/>
          <a:p>
            <a:pPr marL="109728" indent="0">
              <a:buNone/>
            </a:pPr>
            <a:r>
              <a:rPr lang="ja-JP" altLang="en-US" sz="2400" dirty="0" smtClean="0"/>
              <a:t>現在</a:t>
            </a:r>
            <a:endParaRPr lang="en-US" altLang="ja-JP" sz="2400" dirty="0"/>
          </a:p>
          <a:p>
            <a:pPr marL="109728" indent="0">
              <a:buNone/>
            </a:pPr>
            <a:r>
              <a:rPr lang="ja-JP" altLang="en-US" sz="2400" dirty="0" smtClean="0"/>
              <a:t>レプリカ数が少ない場合に探索の中盤あたりで解交換が終わってしまう場合が見られる。</a:t>
            </a: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r>
              <a:rPr lang="ja-JP" altLang="en-US" sz="2400" dirty="0" smtClean="0"/>
              <a:t>改良版</a:t>
            </a:r>
            <a:endParaRPr lang="en-US" altLang="ja-JP" sz="2400" dirty="0" smtClean="0"/>
          </a:p>
          <a:p>
            <a:pPr marL="109728" indent="0">
              <a:buNone/>
            </a:pPr>
            <a:r>
              <a:rPr lang="ja-JP" altLang="en-US" sz="2400" dirty="0"/>
              <a:t>探索中</a:t>
            </a:r>
            <a:r>
              <a:rPr lang="ja-JP" altLang="en-US" sz="2400" dirty="0" smtClean="0"/>
              <a:t>に温度を変化させていき、探索終盤まで解交換が行われるようにしたい。</a:t>
            </a:r>
            <a:endParaRPr lang="en-US" altLang="ja-JP" sz="2400" dirty="0" smtClean="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r>
              <a:rPr lang="ja-JP" altLang="en-US" sz="2400" dirty="0"/>
              <a:t>今のところ</a:t>
            </a:r>
            <a:r>
              <a:rPr lang="ja-JP" altLang="en-US" sz="2400" dirty="0" smtClean="0"/>
              <a:t>、温度の変化のさせ方や変化させる基準などの案が思いつかず</a:t>
            </a:r>
            <a:r>
              <a:rPr lang="ja-JP" altLang="en-US" sz="2400" dirty="0"/>
              <a:t>　</a:t>
            </a:r>
            <a:r>
              <a:rPr lang="ja-JP" altLang="en-US" sz="2400" dirty="0" smtClean="0"/>
              <a:t>　</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58172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a:t>
            </a:r>
            <a:r>
              <a:rPr lang="ja-JP" altLang="en-US" sz="2400" dirty="0" smtClean="0"/>
              <a:t>レプリカ数の</a:t>
            </a:r>
            <a:r>
              <a:rPr lang="ja-JP" altLang="en-US" sz="2400" dirty="0" smtClean="0"/>
              <a:t>検証</a:t>
            </a:r>
            <a:endParaRPr lang="en-US" altLang="ja-JP" sz="2400" dirty="0" smtClean="0"/>
          </a:p>
          <a:p>
            <a:pPr marL="109728" indent="0">
              <a:buNone/>
            </a:pPr>
            <a:endParaRPr lang="en-US" altLang="ja-JP" sz="2400" dirty="0"/>
          </a:p>
          <a:p>
            <a:pPr marL="109728" indent="0">
              <a:buNone/>
            </a:pPr>
            <a:r>
              <a:rPr lang="ja-JP" altLang="en-US" sz="2400" dirty="0" smtClean="0"/>
              <a:t>・アルゴリズム</a:t>
            </a:r>
            <a:r>
              <a:rPr lang="ja-JP" altLang="en-US" sz="2400" smtClean="0"/>
              <a:t>の</a:t>
            </a:r>
            <a:r>
              <a:rPr lang="ja-JP" altLang="en-US" sz="2400" smtClean="0"/>
              <a:t>改良案</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・レプリカ数の検証</a:t>
            </a:r>
            <a:endParaRPr lang="en-US" altLang="ja-JP" sz="2400" dirty="0" smtClean="0"/>
          </a:p>
          <a:p>
            <a:pPr marL="109728" indent="0">
              <a:buNone/>
            </a:pPr>
            <a:endParaRPr kumimoji="1" lang="en-US" altLang="ja-JP" sz="2400" dirty="0"/>
          </a:p>
          <a:p>
            <a:pPr marL="109728" indent="0">
              <a:buNone/>
            </a:pPr>
            <a:r>
              <a:rPr lang="ja-JP" altLang="en-US" sz="2400" dirty="0" smtClean="0"/>
              <a:t>・アルゴリズムの改良</a:t>
            </a:r>
            <a:endParaRPr kumimoji="1" lang="en-US" altLang="ja-JP" sz="2400"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前回の内容</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a:latin typeface="Century" panose="02040604050505020304" pitchFamily="18" charset="0"/>
              </a:rPr>
              <a:t>実行終了時</a:t>
            </a:r>
            <a:r>
              <a:rPr lang="ja-JP" altLang="en-US" sz="2400" dirty="0" smtClean="0">
                <a:latin typeface="Century" panose="02040604050505020304" pitchFamily="18" charset="0"/>
              </a:rPr>
              <a:t>に解交換回数を表示するプログラムを組んだがうまく動かず・・・</a:t>
            </a:r>
            <a:endParaRPr lang="en-US" altLang="ja-JP" sz="2400"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1891997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レプリカ数の</a:t>
            </a:r>
            <a:r>
              <a:rPr lang="ja-JP" altLang="en-US" sz="3200" dirty="0" smtClean="0"/>
              <a:t>検証</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原因</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配列の</a:t>
            </a:r>
            <a:r>
              <a:rPr lang="en-US" altLang="ja-JP" sz="2400" dirty="0" smtClean="0">
                <a:latin typeface="Century" panose="02040604050505020304" pitchFamily="18" charset="0"/>
              </a:rPr>
              <a:t>[ ]</a:t>
            </a:r>
            <a:r>
              <a:rPr lang="ja-JP" altLang="en-US" sz="2400" dirty="0" smtClean="0">
                <a:latin typeface="Century" panose="02040604050505020304" pitchFamily="18" charset="0"/>
              </a:rPr>
              <a:t>内の文字が間違っていた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en-US" altLang="ja-JP" sz="2400" dirty="0" smtClean="0">
                <a:latin typeface="Century" panose="02040604050505020304" pitchFamily="18" charset="0"/>
              </a:rPr>
              <a:t>[ ]</a:t>
            </a:r>
            <a:r>
              <a:rPr lang="ja-JP" altLang="en-US" sz="2400" dirty="0" smtClean="0">
                <a:latin typeface="Century" panose="02040604050505020304" pitchFamily="18" charset="0"/>
              </a:rPr>
              <a:t>内の文字を修正したら正しく動いた</a:t>
            </a:r>
            <a:endParaRPr lang="en-US" altLang="ja-JP" sz="2400"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3569094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kumimoji="1" lang="ja-JP" altLang="en-US" sz="3200" dirty="0" smtClean="0"/>
              <a:t>実験</a:t>
            </a:r>
            <a:r>
              <a:rPr lang="en-US" altLang="ja-JP" sz="3200" dirty="0">
                <a:latin typeface="Century" panose="02040604050505020304" pitchFamily="18" charset="0"/>
              </a:rPr>
              <a:t>1</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レプリカ数や</a:t>
            </a:r>
            <a:r>
              <a:rPr lang="en-US" altLang="ja-JP" sz="2400" dirty="0" smtClean="0">
                <a:latin typeface="Century" panose="02040604050505020304" pitchFamily="18" charset="0"/>
              </a:rPr>
              <a:t>tsp</a:t>
            </a:r>
            <a:r>
              <a:rPr lang="ja-JP" altLang="en-US" sz="2400" dirty="0" smtClean="0">
                <a:latin typeface="Century" panose="02040604050505020304" pitchFamily="18" charset="0"/>
              </a:rPr>
              <a:t>の問題の規模を変えた時に解交換が行われているかを確認する</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4, 6, 8, 10, 16, 20, 32, 40, 64</a:t>
            </a:r>
          </a:p>
          <a:p>
            <a:pPr marL="109728" indent="0">
              <a:buNone/>
            </a:pPr>
            <a:r>
              <a:rPr lang="ja-JP" altLang="en-US" sz="2400" dirty="0" smtClean="0">
                <a:latin typeface="Century" panose="02040604050505020304" pitchFamily="18" charset="0"/>
              </a:rPr>
              <a:t>使用した問題：</a:t>
            </a:r>
            <a:r>
              <a:rPr lang="en-US" altLang="ja-JP" sz="2400" dirty="0" smtClean="0">
                <a:latin typeface="Century" panose="02040604050505020304" pitchFamily="18" charset="0"/>
              </a:rPr>
              <a:t>att48</a:t>
            </a: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レプリカ数ごとに</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a:t>
            </a:r>
            <a:r>
              <a:rPr lang="ja-JP" altLang="en-US" sz="2400" smtClean="0">
                <a:latin typeface="Century" panose="02040604050505020304" pitchFamily="18" charset="0"/>
              </a:rPr>
              <a:t>ずつ実行</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他の問題について</a:t>
            </a:r>
            <a:r>
              <a:rPr lang="ja-JP" altLang="en-US" sz="2400" dirty="0" smtClean="0">
                <a:latin typeface="Century" panose="02040604050505020304" pitchFamily="18" charset="0"/>
              </a:rPr>
              <a:t>は来週以降発表</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4116531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実験</a:t>
            </a:r>
            <a:r>
              <a:rPr lang="en-US" altLang="ja-JP" sz="3200" dirty="0">
                <a:latin typeface="Century" panose="02040604050505020304" pitchFamily="18" charset="0"/>
              </a:rPr>
              <a:t>2</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・最高温度</a:t>
                </a:r>
                <a14:m>
                  <m:oMath xmlns:m="http://schemas.openxmlformats.org/officeDocument/2006/math">
                    <m:sSub>
                      <m:sSubPr>
                        <m:ctrlPr>
                          <a:rPr lang="en-US" altLang="ja-JP" sz="2400" b="0" i="1" smtClean="0">
                            <a:latin typeface="Cambria Math"/>
                          </a:rPr>
                        </m:ctrlPr>
                      </m:sSubPr>
                      <m:e>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0</m:t>
                            </m:r>
                          </m:sub>
                        </m:sSub>
                        <m:r>
                          <a:rPr lang="en-US" altLang="ja-JP" sz="2400" b="0" i="1" smtClean="0">
                            <a:latin typeface="Cambria Math"/>
                          </a:rPr>
                          <m:t>=</m:t>
                        </m:r>
                        <m:r>
                          <a:rPr lang="en-US" altLang="ja-JP" sz="2400" b="0" i="1" smtClean="0">
                            <a:latin typeface="Cambria Math"/>
                          </a:rPr>
                          <m:t>𝑇</m:t>
                        </m:r>
                      </m:e>
                      <m:sub>
                        <m:r>
                          <a:rPr lang="en-US" altLang="ja-JP" sz="2400" b="0" i="1" smtClean="0">
                            <a:latin typeface="Cambria Math"/>
                          </a:rPr>
                          <m:t>𝑚𝑎𝑥</m:t>
                        </m:r>
                      </m:sub>
                    </m:sSub>
                    <m:r>
                      <a:rPr lang="en-US" altLang="ja-JP" sz="2400" b="0" i="1" smtClean="0">
                        <a:latin typeface="Cambria Math"/>
                      </a:rPr>
                      <m:t>=630</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最低</a:t>
                </a:r>
                <a:r>
                  <a:rPr lang="ja-JP" altLang="en-US" sz="2400" dirty="0" smtClean="0">
                    <a:latin typeface="Century" panose="02040604050505020304" pitchFamily="18" charset="0"/>
                  </a:rPr>
                  <a:t>温度</a:t>
                </a:r>
                <a14:m>
                  <m:oMath xmlns:m="http://schemas.openxmlformats.org/officeDocument/2006/math">
                    <m:sSub>
                      <m:sSubPr>
                        <m:ctrlPr>
                          <a:rPr lang="en-US" altLang="ja-JP" sz="2400" i="1" smtClean="0">
                            <a:latin typeface="Cambria Math"/>
                          </a:rPr>
                        </m:ctrlPr>
                      </m:sSubPr>
                      <m:e>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𝑛</m:t>
                            </m:r>
                            <m:r>
                              <a:rPr lang="en-US" altLang="ja-JP" sz="2400" b="0" i="1" smtClean="0">
                                <a:latin typeface="Cambria Math"/>
                              </a:rPr>
                              <m:t>−1</m:t>
                            </m:r>
                          </m:sub>
                        </m:sSub>
                        <m:r>
                          <a:rPr lang="en-US" altLang="ja-JP" sz="2400" b="0" i="1" smtClean="0">
                            <a:latin typeface="Cambria Math"/>
                          </a:rPr>
                          <m:t>=</m:t>
                        </m:r>
                        <m:r>
                          <a:rPr lang="en-US" altLang="ja-JP" sz="2400" b="0" i="1" smtClean="0">
                            <a:latin typeface="Cambria Math"/>
                          </a:rPr>
                          <m:t>𝑇</m:t>
                        </m:r>
                      </m:e>
                      <m:sub>
                        <m:r>
                          <a:rPr lang="en-US" altLang="ja-JP" sz="2400" b="0" i="1" smtClean="0">
                            <a:latin typeface="Cambria Math"/>
                          </a:rPr>
                          <m:t>𝑚𝑖𝑛</m:t>
                        </m:r>
                      </m:sub>
                    </m:sSub>
                    <m:r>
                      <a:rPr lang="en-US" altLang="ja-JP" sz="2400" b="0" i="1" smtClean="0">
                        <a:latin typeface="Cambria Math"/>
                      </a:rPr>
                      <m:t>=0.00001</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・その他の温度は最高温度と最低温度の間を等比的</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に分割した値を割り当てた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・総探索回数：</a:t>
                </a:r>
                <a:r>
                  <a:rPr lang="en-US" altLang="ja-JP" sz="2400" dirty="0" smtClean="0">
                    <a:latin typeface="Century" panose="02040604050505020304" pitchFamily="18" charset="0"/>
                  </a:rPr>
                  <a:t>160000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・解交換周期：</a:t>
                </a:r>
                <a:r>
                  <a:rPr lang="en-US" altLang="ja-JP" sz="2400" dirty="0" smtClean="0">
                    <a:latin typeface="Century" panose="02040604050505020304" pitchFamily="18" charset="0"/>
                  </a:rPr>
                  <a:t>800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2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9672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4</a:t>
            </a: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1731108423"/>
                  </p:ext>
                </p:extLst>
              </p:nvPr>
            </p:nvGraphicFramePr>
            <p:xfrm>
              <a:off x="1524000" y="2060848"/>
              <a:ext cx="6096000" cy="4079240"/>
            </p:xfrm>
            <a:graphic>
              <a:graphicData uri="http://schemas.openxmlformats.org/drawingml/2006/table">
                <a:tbl>
                  <a:tblPr>
                    <a:tableStyleId>{616DA210-FB5B-4158-B5E0-FEB733F419BA}</a:tableStyleId>
                  </a:tblPr>
                  <a:tblGrid>
                    <a:gridCol w="1524000"/>
                    <a:gridCol w="1524000"/>
                    <a:gridCol w="1524000"/>
                    <a:gridCol w="1524000"/>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1731108423"/>
                  </p:ext>
                </p:extLst>
              </p:nvPr>
            </p:nvGraphicFramePr>
            <p:xfrm>
              <a:off x="1524000" y="2060848"/>
              <a:ext cx="6096000" cy="4079240"/>
            </p:xfrm>
            <a:graphic>
              <a:graphicData uri="http://schemas.openxmlformats.org/drawingml/2006/table">
                <a:tbl>
                  <a:tblPr>
                    <a:tableStyleId>{616DA210-FB5B-4158-B5E0-FEB733F419BA}</a:tableStyleId>
                  </a:tblPr>
                  <a:tblGrid>
                    <a:gridCol w="1524000"/>
                    <a:gridCol w="1524000"/>
                    <a:gridCol w="1524000"/>
                    <a:gridCol w="1524000"/>
                  </a:tblGrid>
                  <a:tr h="370840">
                    <a:tc>
                      <a:txBody>
                        <a:bodyPr/>
                        <a:lstStyle/>
                        <a:p>
                          <a:endParaRPr kumimoji="1" lang="ja-JP" altLang="en-US" dirty="0"/>
                        </a:p>
                      </a:txBody>
                      <a:tcPr/>
                    </a:tc>
                    <a:tc>
                      <a:txBody>
                        <a:bodyPr/>
                        <a:lstStyle/>
                        <a:p>
                          <a:endParaRPr lang="ja-JP"/>
                        </a:p>
                      </a:txBody>
                      <a:tcPr>
                        <a:blipFill rotWithShape="1">
                          <a:blip r:embed="rId2"/>
                          <a:stretch>
                            <a:fillRect l="-100000" r="-200000" b="-1021311"/>
                          </a:stretch>
                        </a:blipFill>
                      </a:tcPr>
                    </a:tc>
                    <a:tc>
                      <a:txBody>
                        <a:bodyPr/>
                        <a:lstStyle/>
                        <a:p>
                          <a:endParaRPr lang="ja-JP"/>
                        </a:p>
                      </a:txBody>
                      <a:tcPr>
                        <a:blipFill rotWithShape="1">
                          <a:blip r:embed="rId2"/>
                          <a:stretch>
                            <a:fillRect l="-200000" r="-100000" b="-1021311"/>
                          </a:stretch>
                        </a:blipFill>
                      </a:tcPr>
                    </a:tc>
                    <a:tc>
                      <a:txBody>
                        <a:bodyPr/>
                        <a:lstStyle/>
                        <a:p>
                          <a:endParaRPr lang="ja-JP"/>
                        </a:p>
                      </a:txBody>
                      <a:tcPr>
                        <a:blipFill rotWithShape="1">
                          <a:blip r:embed="rId2"/>
                          <a:stretch>
                            <a:fillRect l="-300000" b="-1021311"/>
                          </a:stretch>
                        </a:blipFill>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442445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a:latin typeface="Century" panose="02040604050505020304" pitchFamily="18" charset="0"/>
              </a:rPr>
              <a:t>6</a:t>
            </a: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2637705312"/>
                  </p:ext>
                </p:extLst>
              </p:nvPr>
            </p:nvGraphicFramePr>
            <p:xfrm>
              <a:off x="1127955" y="2060848"/>
              <a:ext cx="6888090" cy="4079240"/>
            </p:xfrm>
            <a:graphic>
              <a:graphicData uri="http://schemas.openxmlformats.org/drawingml/2006/table">
                <a:tbl>
                  <a:tblPr>
                    <a:tableStyleId>{616DA210-FB5B-4158-B5E0-FEB733F419BA}</a:tableStyleId>
                  </a:tblPr>
                  <a:tblGrid>
                    <a:gridCol w="1148015"/>
                    <a:gridCol w="1148015"/>
                    <a:gridCol w="1148015"/>
                    <a:gridCol w="1148015"/>
                    <a:gridCol w="1148015"/>
                    <a:gridCol w="1148015"/>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oMath>
                            </m:oMathPara>
                          </a14:m>
                          <a:endParaRPr kumimoji="1" lang="ja-JP" altLang="en-US" dirty="0"/>
                        </a:p>
                      </a:txBody>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2637705312"/>
                  </p:ext>
                </p:extLst>
              </p:nvPr>
            </p:nvGraphicFramePr>
            <p:xfrm>
              <a:off x="1127955" y="2060848"/>
              <a:ext cx="6888090" cy="4079240"/>
            </p:xfrm>
            <a:graphic>
              <a:graphicData uri="http://schemas.openxmlformats.org/drawingml/2006/table">
                <a:tbl>
                  <a:tblPr>
                    <a:tableStyleId>{616DA210-FB5B-4158-B5E0-FEB733F419BA}</a:tableStyleId>
                  </a:tblPr>
                  <a:tblGrid>
                    <a:gridCol w="1148015"/>
                    <a:gridCol w="1148015"/>
                    <a:gridCol w="1148015"/>
                    <a:gridCol w="1148015"/>
                    <a:gridCol w="1148015"/>
                    <a:gridCol w="1148015"/>
                  </a:tblGrid>
                  <a:tr h="370840">
                    <a:tc>
                      <a:txBody>
                        <a:bodyPr/>
                        <a:lstStyle/>
                        <a:p>
                          <a:endParaRPr kumimoji="1" lang="ja-JP" altLang="en-US" dirty="0"/>
                        </a:p>
                      </a:txBody>
                      <a:tcPr/>
                    </a:tc>
                    <a:tc>
                      <a:txBody>
                        <a:bodyPr/>
                        <a:lstStyle/>
                        <a:p>
                          <a:endParaRPr lang="ja-JP"/>
                        </a:p>
                      </a:txBody>
                      <a:tcPr>
                        <a:blipFill rotWithShape="1">
                          <a:blip r:embed="rId2"/>
                          <a:stretch>
                            <a:fillRect l="-99471" r="-398413" b="-1021311"/>
                          </a:stretch>
                        </a:blipFill>
                      </a:tcPr>
                    </a:tc>
                    <a:tc>
                      <a:txBody>
                        <a:bodyPr/>
                        <a:lstStyle/>
                        <a:p>
                          <a:endParaRPr lang="ja-JP"/>
                        </a:p>
                      </a:txBody>
                      <a:tcPr>
                        <a:blipFill rotWithShape="1">
                          <a:blip r:embed="rId2"/>
                          <a:stretch>
                            <a:fillRect l="-200532" r="-300532" b="-1021311"/>
                          </a:stretch>
                        </a:blipFill>
                      </a:tcPr>
                    </a:tc>
                    <a:tc>
                      <a:txBody>
                        <a:bodyPr/>
                        <a:lstStyle/>
                        <a:p>
                          <a:endParaRPr lang="ja-JP"/>
                        </a:p>
                      </a:txBody>
                      <a:tcPr>
                        <a:blipFill rotWithShape="1">
                          <a:blip r:embed="rId2"/>
                          <a:stretch>
                            <a:fillRect l="-300532" r="-200532" b="-1021311"/>
                          </a:stretch>
                        </a:blipFill>
                      </a:tcPr>
                    </a:tc>
                    <a:tc>
                      <a:txBody>
                        <a:bodyPr/>
                        <a:lstStyle/>
                        <a:p>
                          <a:endParaRPr lang="ja-JP"/>
                        </a:p>
                      </a:txBody>
                      <a:tcPr>
                        <a:blipFill rotWithShape="1">
                          <a:blip r:embed="rId2"/>
                          <a:stretch>
                            <a:fillRect l="-398413" r="-99471" b="-1021311"/>
                          </a:stretch>
                        </a:blipFill>
                      </a:tcPr>
                    </a:tc>
                    <a:tc>
                      <a:txBody>
                        <a:bodyPr/>
                        <a:lstStyle/>
                        <a:p>
                          <a:endParaRPr lang="ja-JP"/>
                        </a:p>
                      </a:txBody>
                      <a:tcPr>
                        <a:blipFill rotWithShape="1">
                          <a:blip r:embed="rId2"/>
                          <a:stretch>
                            <a:fillRect l="-501064" b="-1021311"/>
                          </a:stretch>
                        </a:blipFill>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645726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8</a:t>
            </a: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1864996791"/>
                  </p:ext>
                </p:extLst>
              </p:nvPr>
            </p:nvGraphicFramePr>
            <p:xfrm>
              <a:off x="755576" y="2060848"/>
              <a:ext cx="7632848" cy="4079240"/>
            </p:xfrm>
            <a:graphic>
              <a:graphicData uri="http://schemas.openxmlformats.org/drawingml/2006/table">
                <a:tbl>
                  <a:tblPr>
                    <a:tableStyleId>{616DA210-FB5B-4158-B5E0-FEB733F419BA}</a:tableStyleId>
                  </a:tblPr>
                  <a:tblGrid>
                    <a:gridCol w="954106"/>
                    <a:gridCol w="954106"/>
                    <a:gridCol w="954106"/>
                    <a:gridCol w="954106"/>
                    <a:gridCol w="954106"/>
                    <a:gridCol w="954106"/>
                    <a:gridCol w="954106"/>
                    <a:gridCol w="954106"/>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7</m:t>
                                    </m:r>
                                  </m:sub>
                                </m:sSub>
                              </m:oMath>
                            </m:oMathPara>
                          </a14:m>
                          <a:endParaRPr kumimoji="1" lang="ja-JP" altLang="en-US" dirty="0"/>
                        </a:p>
                      </a:txBody>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1864996791"/>
                  </p:ext>
                </p:extLst>
              </p:nvPr>
            </p:nvGraphicFramePr>
            <p:xfrm>
              <a:off x="755576" y="2060848"/>
              <a:ext cx="7632848" cy="4079240"/>
            </p:xfrm>
            <a:graphic>
              <a:graphicData uri="http://schemas.openxmlformats.org/drawingml/2006/table">
                <a:tbl>
                  <a:tblPr>
                    <a:tableStyleId>{616DA210-FB5B-4158-B5E0-FEB733F419BA}</a:tableStyleId>
                  </a:tblPr>
                  <a:tblGrid>
                    <a:gridCol w="954106"/>
                    <a:gridCol w="954106"/>
                    <a:gridCol w="954106"/>
                    <a:gridCol w="954106"/>
                    <a:gridCol w="954106"/>
                    <a:gridCol w="954106"/>
                    <a:gridCol w="954106"/>
                    <a:gridCol w="954106"/>
                  </a:tblGrid>
                  <a:tr h="370840">
                    <a:tc>
                      <a:txBody>
                        <a:bodyPr/>
                        <a:lstStyle/>
                        <a:p>
                          <a:endParaRPr kumimoji="1" lang="ja-JP" altLang="en-US" dirty="0"/>
                        </a:p>
                      </a:txBody>
                      <a:tcPr/>
                    </a:tc>
                    <a:tc>
                      <a:txBody>
                        <a:bodyPr/>
                        <a:lstStyle/>
                        <a:p>
                          <a:endParaRPr lang="ja-JP"/>
                        </a:p>
                      </a:txBody>
                      <a:tcPr>
                        <a:blipFill rotWithShape="1">
                          <a:blip r:embed="rId2"/>
                          <a:stretch>
                            <a:fillRect l="-101282" r="-602564" b="-1021311"/>
                          </a:stretch>
                        </a:blipFill>
                      </a:tcPr>
                    </a:tc>
                    <a:tc>
                      <a:txBody>
                        <a:bodyPr/>
                        <a:lstStyle/>
                        <a:p>
                          <a:endParaRPr lang="ja-JP"/>
                        </a:p>
                      </a:txBody>
                      <a:tcPr>
                        <a:blipFill rotWithShape="1">
                          <a:blip r:embed="rId2"/>
                          <a:stretch>
                            <a:fillRect l="-200000" r="-498726" b="-1021311"/>
                          </a:stretch>
                        </a:blipFill>
                      </a:tcPr>
                    </a:tc>
                    <a:tc>
                      <a:txBody>
                        <a:bodyPr/>
                        <a:lstStyle/>
                        <a:p>
                          <a:endParaRPr lang="ja-JP"/>
                        </a:p>
                      </a:txBody>
                      <a:tcPr>
                        <a:blipFill rotWithShape="1">
                          <a:blip r:embed="rId2"/>
                          <a:stretch>
                            <a:fillRect l="-301923" r="-401923" b="-1021311"/>
                          </a:stretch>
                        </a:blipFill>
                      </a:tcPr>
                    </a:tc>
                    <a:tc>
                      <a:txBody>
                        <a:bodyPr/>
                        <a:lstStyle/>
                        <a:p>
                          <a:endParaRPr lang="ja-JP"/>
                        </a:p>
                      </a:txBody>
                      <a:tcPr>
                        <a:blipFill rotWithShape="1">
                          <a:blip r:embed="rId2"/>
                          <a:stretch>
                            <a:fillRect l="-399363" r="-299363" b="-1021311"/>
                          </a:stretch>
                        </a:blipFill>
                      </a:tcPr>
                    </a:tc>
                    <a:tc>
                      <a:txBody>
                        <a:bodyPr/>
                        <a:lstStyle/>
                        <a:p>
                          <a:endParaRPr lang="ja-JP"/>
                        </a:p>
                      </a:txBody>
                      <a:tcPr>
                        <a:blipFill rotWithShape="1">
                          <a:blip r:embed="rId2"/>
                          <a:stretch>
                            <a:fillRect l="-502564" r="-201282" b="-1021311"/>
                          </a:stretch>
                        </a:blipFill>
                      </a:tcPr>
                    </a:tc>
                    <a:tc>
                      <a:txBody>
                        <a:bodyPr/>
                        <a:lstStyle/>
                        <a:p>
                          <a:endParaRPr lang="ja-JP"/>
                        </a:p>
                      </a:txBody>
                      <a:tcPr>
                        <a:blipFill rotWithShape="1">
                          <a:blip r:embed="rId2"/>
                          <a:stretch>
                            <a:fillRect l="-598726" r="-100000" b="-1021311"/>
                          </a:stretch>
                        </a:blipFill>
                      </a:tcPr>
                    </a:tc>
                    <a:tc>
                      <a:txBody>
                        <a:bodyPr/>
                        <a:lstStyle/>
                        <a:p>
                          <a:endParaRPr lang="ja-JP"/>
                        </a:p>
                      </a:txBody>
                      <a:tcPr>
                        <a:blipFill rotWithShape="1">
                          <a:blip r:embed="rId2"/>
                          <a:stretch>
                            <a:fillRect l="-703205" r="-641" b="-1021311"/>
                          </a:stretch>
                        </a:blipFill>
                      </a:tcPr>
                    </a:tc>
                  </a:tr>
                  <a:tr h="370840">
                    <a:tc>
                      <a:txBody>
                        <a:bodyPr/>
                        <a:lstStyle/>
                        <a:p>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5721176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9989</TotalTime>
  <Words>1863</Words>
  <Application>Microsoft Office PowerPoint</Application>
  <PresentationFormat>画面に合わせる (4:3)</PresentationFormat>
  <Paragraphs>846</Paragraphs>
  <Slides>19</Slides>
  <Notes>0</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アーバン</vt:lpstr>
      <vt:lpstr>       　     卒業研究進捗報告  </vt:lpstr>
      <vt:lpstr>今週</vt:lpstr>
      <vt:lpstr>前回の内容</vt:lpstr>
      <vt:lpstr>レプリカ数の検証</vt:lpstr>
      <vt:lpstr>実験1</vt:lpstr>
      <vt:lpstr>実験2</vt:lpstr>
      <vt:lpstr>結果</vt:lpstr>
      <vt:lpstr>結果</vt:lpstr>
      <vt:lpstr>結果</vt:lpstr>
      <vt:lpstr>結果</vt:lpstr>
      <vt:lpstr>結果</vt:lpstr>
      <vt:lpstr>結果</vt:lpstr>
      <vt:lpstr>結果</vt:lpstr>
      <vt:lpstr>結果</vt:lpstr>
      <vt:lpstr>結果</vt:lpstr>
      <vt:lpstr>考察</vt:lpstr>
      <vt:lpstr>考察</vt:lpstr>
      <vt:lpstr>アルゴリズムの改良</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670</cp:revision>
  <dcterms:created xsi:type="dcterms:W3CDTF">2015-11-15T17:26:41Z</dcterms:created>
  <dcterms:modified xsi:type="dcterms:W3CDTF">2016-04-27T06:28:29Z</dcterms:modified>
</cp:coreProperties>
</file>