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256" r:id="rId2"/>
    <p:sldId id="258" r:id="rId3"/>
    <p:sldId id="339" r:id="rId4"/>
    <p:sldId id="340" r:id="rId5"/>
    <p:sldId id="322" r:id="rId6"/>
    <p:sldId id="323" r:id="rId7"/>
    <p:sldId id="337" r:id="rId8"/>
    <p:sldId id="324" r:id="rId9"/>
    <p:sldId id="327" r:id="rId10"/>
    <p:sldId id="328" r:id="rId11"/>
    <p:sldId id="329" r:id="rId12"/>
    <p:sldId id="330" r:id="rId13"/>
    <p:sldId id="331" r:id="rId14"/>
    <p:sldId id="332" r:id="rId15"/>
    <p:sldId id="333" r:id="rId16"/>
    <p:sldId id="334" r:id="rId17"/>
    <p:sldId id="338" r:id="rId18"/>
    <p:sldId id="335" r:id="rId19"/>
    <p:sldId id="325" r:id="rId20"/>
    <p:sldId id="285" r:id="rId2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5029B9-A0D8-4BD9-A5B8-CDFC6378E4D1}" type="datetimeFigureOut">
              <a:rPr kumimoji="1" lang="ja-JP" altLang="en-US" smtClean="0"/>
              <a:t>2016/5/10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62E667-E1DB-4C13-B0C3-C83319A04577}" type="slidenum">
              <a:rPr kumimoji="1" lang="ja-JP" altLang="en-US" smtClean="0"/>
              <a:t>‹#›</a:t>
            </a:fld>
            <a:endParaRPr kumimoji="1" lang="ja-JP" altLang="en-US"/>
          </a:p>
        </p:txBody>
      </p:sp>
    </p:spTree>
    <p:extLst>
      <p:ext uri="{BB962C8B-B14F-4D97-AF65-F5344CB8AC3E}">
        <p14:creationId xmlns:p14="http://schemas.microsoft.com/office/powerpoint/2010/main" val="17863491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3" name="正方形/長方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正方形/長方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正方形/長方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正方形/長方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正方形/長方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角丸四角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角丸四角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正方形/長方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ja-JP" altLang="en-US" smtClean="0"/>
              <a:t>マスター タイトルの書式設定</a:t>
            </a:r>
            <a:endParaRPr kumimoji="0" lang="en-US"/>
          </a:p>
        </p:txBody>
      </p:sp>
      <p:sp>
        <p:nvSpPr>
          <p:cNvPr id="9" name="サブタイトル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a:xfrm>
            <a:off x="6705600" y="4206240"/>
            <a:ext cx="960120" cy="457200"/>
          </a:xfrm>
        </p:spPr>
        <p:txBody>
          <a:bodyPr/>
          <a:lstStyle/>
          <a:p>
            <a:fld id="{3F459390-1E1C-411D-8458-89103E8FCADA}" type="datetimeFigureOut">
              <a:rPr kumimoji="1" lang="ja-JP" altLang="en-US" smtClean="0"/>
              <a:t>2016/5/10</a:t>
            </a:fld>
            <a:endParaRPr kumimoji="1" lang="ja-JP" altLang="en-US"/>
          </a:p>
        </p:txBody>
      </p:sp>
      <p:sp>
        <p:nvSpPr>
          <p:cNvPr id="17" name="フッター プレースホルダー 16"/>
          <p:cNvSpPr>
            <a:spLocks noGrp="1"/>
          </p:cNvSpPr>
          <p:nvPr>
            <p:ph type="ftr" sz="quarter" idx="11"/>
          </p:nvPr>
        </p:nvSpPr>
        <p:spPr>
          <a:xfrm>
            <a:off x="5410200" y="4205288"/>
            <a:ext cx="1295400" cy="457200"/>
          </a:xfrm>
        </p:spPr>
        <p:txBody>
          <a:bodyPr/>
          <a:lstStyle/>
          <a:p>
            <a:endParaRPr kumimoji="1" lang="ja-JP" altLang="en-US"/>
          </a:p>
        </p:txBody>
      </p:sp>
      <p:sp>
        <p:nvSpPr>
          <p:cNvPr id="29" name="スライド番号プレースホルダー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2016/5/10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81800" y="1143000"/>
            <a:ext cx="1905000" cy="5486400"/>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143000"/>
            <a:ext cx="6248400" cy="5486400"/>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2016/5/10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2016/5/10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3F459390-1E1C-411D-8458-89103E8FCADA}" type="datetimeFigureOut">
              <a:rPr kumimoji="1" lang="ja-JP" altLang="en-US" smtClean="0"/>
              <a:t>2016/5/10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2016/5/10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1143000"/>
            <a:ext cx="8382000" cy="1069848"/>
          </a:xfrm>
        </p:spPr>
        <p:txBody>
          <a:bodyPr anchor="ctr"/>
          <a:lstStyle>
            <a:lvl1pPr>
              <a:defRPr sz="4000" b="0" i="0" cap="none" baseline="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6" name="日付プレースホルダー 25"/>
          <p:cNvSpPr>
            <a:spLocks noGrp="1"/>
          </p:cNvSpPr>
          <p:nvPr>
            <p:ph type="dt" sz="half" idx="10"/>
          </p:nvPr>
        </p:nvSpPr>
        <p:spPr/>
        <p:txBody>
          <a:bodyPr rtlCol="0"/>
          <a:lstStyle/>
          <a:p>
            <a:fld id="{3F459390-1E1C-411D-8458-89103E8FCADA}" type="datetimeFigureOut">
              <a:rPr kumimoji="1" lang="ja-JP" altLang="en-US" smtClean="0"/>
              <a:t>2016/5/10</a:t>
            </a:fld>
            <a:endParaRPr kumimoji="1" lang="ja-JP" altLang="en-US"/>
          </a:p>
        </p:txBody>
      </p:sp>
      <p:sp>
        <p:nvSpPr>
          <p:cNvPr id="27" name="スライド番号プレースホルダー 26"/>
          <p:cNvSpPr>
            <a:spLocks noGrp="1"/>
          </p:cNvSpPr>
          <p:nvPr>
            <p:ph type="sldNum" sz="quarter" idx="11"/>
          </p:nvPr>
        </p:nvSpPr>
        <p:spPr/>
        <p:txBody>
          <a:bodyPr rtlCol="0"/>
          <a:lstStyle/>
          <a:p>
            <a:fld id="{ECEFB5F6-5B7B-4331-8236-B68E28616C2C}" type="slidenum">
              <a:rPr kumimoji="1" lang="ja-JP" altLang="en-US" smtClean="0"/>
              <a:t>‹#›</a:t>
            </a:fld>
            <a:endParaRPr kumimoji="1" lang="ja-JP" altLang="en-US"/>
          </a:p>
        </p:txBody>
      </p:sp>
      <p:sp>
        <p:nvSpPr>
          <p:cNvPr id="28" name="フッター プレースホルダー 27"/>
          <p:cNvSpPr>
            <a:spLocks noGrp="1"/>
          </p:cNvSpPr>
          <p:nvPr>
            <p:ph type="ftr" sz="quarter" idx="12"/>
          </p:nvPr>
        </p:nvSpPr>
        <p:spPr/>
        <p:txBody>
          <a:bodyPr rtlCol="0"/>
          <a:lstStyle/>
          <a:p>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a:xfrm>
            <a:off x="6583680" y="612648"/>
            <a:ext cx="957264" cy="457200"/>
          </a:xfrm>
        </p:spPr>
        <p:txBody>
          <a:bodyPr/>
          <a:lstStyle/>
          <a:p>
            <a:fld id="{3F459390-1E1C-411D-8458-89103E8FCADA}" type="datetimeFigureOut">
              <a:rPr kumimoji="1" lang="ja-JP" altLang="en-US" smtClean="0"/>
              <a:t>2016/5/10</a:t>
            </a:fld>
            <a:endParaRPr kumimoji="1" lang="ja-JP" altLang="en-US"/>
          </a:p>
        </p:txBody>
      </p:sp>
      <p:sp>
        <p:nvSpPr>
          <p:cNvPr id="4" name="フッター プレースホルダー 3"/>
          <p:cNvSpPr>
            <a:spLocks noGrp="1"/>
          </p:cNvSpPr>
          <p:nvPr>
            <p:ph type="ftr" sz="quarter" idx="11"/>
          </p:nvPr>
        </p:nvSpPr>
        <p:spPr>
          <a:xfrm>
            <a:off x="5257800" y="612648"/>
            <a:ext cx="1325880" cy="457200"/>
          </a:xfrm>
        </p:spPr>
        <p:txBody>
          <a:bodyPr/>
          <a:lstStyle/>
          <a:p>
            <a:endParaRPr kumimoji="1" lang="ja-JP" altLang="en-US"/>
          </a:p>
        </p:txBody>
      </p:sp>
      <p:sp>
        <p:nvSpPr>
          <p:cNvPr id="5" name="スライド番号プレースホルダー 4"/>
          <p:cNvSpPr>
            <a:spLocks noGrp="1"/>
          </p:cNvSpPr>
          <p:nvPr>
            <p:ph type="sldNum" sz="quarter" idx="12"/>
          </p:nvPr>
        </p:nvSpPr>
        <p:spPr>
          <a:xfrm>
            <a:off x="8174736" y="2272"/>
            <a:ext cx="762000" cy="365760"/>
          </a:xfrm>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F459390-1E1C-411D-8458-89103E8FCADA}" type="datetimeFigureOut">
              <a:rPr kumimoji="1" lang="ja-JP" altLang="en-US" smtClean="0"/>
              <a:t>2016/5/10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353496" y="1101970"/>
            <a:ext cx="3383280" cy="877824"/>
          </a:xfrm>
        </p:spPr>
        <p:txBody>
          <a:bodyPr anchor="b"/>
          <a:lstStyle>
            <a:lvl1pPr algn="l">
              <a:buNone/>
              <a:defRPr sz="1800" b="1"/>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2016/5/10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ー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3F459390-1E1C-411D-8458-89103E8FCADA}" type="datetimeFigureOut">
              <a:rPr kumimoji="1" lang="ja-JP" altLang="en-US" smtClean="0"/>
              <a:t>2016/5/10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CEFB5F6-5B7B-4331-8236-B68E28616C2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正方形/長方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正方形/長方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正方形/長方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正方形/長方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角丸四角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角丸四角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正方形/長方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正方形/長方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正方形/長方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正方形/長方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正方形/長方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正方形/長方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タイトル プレースホルダー 21"/>
          <p:cNvSpPr>
            <a:spLocks noGrp="1"/>
          </p:cNvSpPr>
          <p:nvPr>
            <p:ph type="title"/>
          </p:nvPr>
        </p:nvSpPr>
        <p:spPr>
          <a:xfrm>
            <a:off x="457200" y="1143000"/>
            <a:ext cx="8229600" cy="1066800"/>
          </a:xfrm>
          <a:prstGeom prst="rect">
            <a:avLst/>
          </a:prstGeom>
        </p:spPr>
        <p:txBody>
          <a:bodyPr vert="horz" anchor="ctr">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ー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F459390-1E1C-411D-8458-89103E8FCADA}" type="datetimeFigureOut">
              <a:rPr kumimoji="1" lang="ja-JP" altLang="en-US" smtClean="0"/>
              <a:t>2016/5/10</a:t>
            </a:fld>
            <a:endParaRPr kumimoji="1" lang="ja-JP" altLang="en-US"/>
          </a:p>
        </p:txBody>
      </p:sp>
      <p:sp>
        <p:nvSpPr>
          <p:cNvPr id="3" name="フッター プレースホルダー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kumimoji="1" lang="ja-JP" altLang="en-US"/>
          </a:p>
        </p:txBody>
      </p:sp>
      <p:sp>
        <p:nvSpPr>
          <p:cNvPr id="23" name="スライド番号プレースホルダー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CEFB5F6-5B7B-4331-8236-B68E28616C2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1"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1"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1"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1"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1"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1"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1"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1"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1" sz="1400" kern="1200" baseline="0">
          <a:solidFill>
            <a:schemeClr val="accent3"/>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764705"/>
            <a:ext cx="8458200" cy="3107208"/>
          </a:xfrm>
        </p:spPr>
        <p:txBody>
          <a:bodyPr>
            <a:normAutofit fontScale="90000"/>
          </a:bodyPr>
          <a:lstStyle/>
          <a:p>
            <a:pPr algn="ctr"/>
            <a:r>
              <a:rPr lang="en-US" altLang="ja-JP" dirty="0"/>
              <a:t/>
            </a:r>
            <a:br>
              <a:rPr lang="en-US" altLang="ja-JP" dirty="0"/>
            </a:b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a:t/>
            </a:r>
            <a:br>
              <a:rPr lang="en-US" altLang="ja-JP" dirty="0"/>
            </a:br>
            <a:r>
              <a:rPr lang="ja-JP" altLang="en-US" dirty="0" smtClean="0"/>
              <a:t>　</a:t>
            </a:r>
            <a:r>
              <a:rPr lang="en-US" altLang="ja-JP" dirty="0" smtClean="0"/>
              <a:t/>
            </a:r>
            <a:br>
              <a:rPr lang="en-US" altLang="ja-JP" dirty="0" smtClean="0"/>
            </a:b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ja-JP" altLang="en-US" dirty="0" smtClean="0"/>
              <a:t>卒業研究進捗報告</a:t>
            </a:r>
            <a:r>
              <a:rPr lang="en-US" altLang="ja-JP" dirty="0"/>
              <a:t/>
            </a:r>
            <a:br>
              <a:rPr lang="en-US" altLang="ja-JP" dirty="0"/>
            </a:br>
            <a:r>
              <a:rPr lang="en-US" altLang="ja-JP" dirty="0" smtClean="0"/>
              <a:t/>
            </a:r>
            <a:br>
              <a:rPr lang="en-US" altLang="ja-JP" dirty="0" smtClean="0"/>
            </a:br>
            <a:endParaRPr kumimoji="1" lang="ja-JP" altLang="en-US" dirty="0"/>
          </a:p>
        </p:txBody>
      </p:sp>
      <p:sp>
        <p:nvSpPr>
          <p:cNvPr id="3" name="サブタイトル 2"/>
          <p:cNvSpPr>
            <a:spLocks noGrp="1"/>
          </p:cNvSpPr>
          <p:nvPr>
            <p:ph type="subTitle" idx="1"/>
          </p:nvPr>
        </p:nvSpPr>
        <p:spPr/>
        <p:txBody>
          <a:bodyPr/>
          <a:lstStyle/>
          <a:p>
            <a:r>
              <a:rPr lang="en-US" altLang="ja-JP" dirty="0" smtClean="0">
                <a:latin typeface="Century" panose="02040604050505020304" pitchFamily="18" charset="0"/>
              </a:rPr>
              <a:t>13x3015</a:t>
            </a:r>
          </a:p>
          <a:p>
            <a:r>
              <a:rPr kumimoji="1" lang="ja-JP" altLang="en-US" dirty="0" smtClean="0">
                <a:latin typeface="Century" panose="02040604050505020304" pitchFamily="18" charset="0"/>
              </a:rPr>
              <a:t>岡本啓吾</a:t>
            </a:r>
            <a:endParaRPr kumimoji="1" lang="ja-JP" altLang="en-US" dirty="0">
              <a:latin typeface="Century" panose="02040604050505020304" pitchFamily="18" charset="0"/>
            </a:endParaRPr>
          </a:p>
        </p:txBody>
      </p:sp>
    </p:spTree>
    <p:extLst>
      <p:ext uri="{BB962C8B-B14F-4D97-AF65-F5344CB8AC3E}">
        <p14:creationId xmlns:p14="http://schemas.microsoft.com/office/powerpoint/2010/main" val="3155981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レプリカ数：</a:t>
            </a:r>
            <a:r>
              <a:rPr lang="en-US" altLang="ja-JP" sz="2400" dirty="0" smtClean="0">
                <a:latin typeface="Century" panose="02040604050505020304" pitchFamily="18" charset="0"/>
              </a:rPr>
              <a:t>8</a:t>
            </a:r>
          </a:p>
        </p:txBody>
      </p:sp>
      <mc:AlternateContent xmlns:mc="http://schemas.openxmlformats.org/markup-compatibility/2006" xmlns:a14="http://schemas.microsoft.com/office/drawing/2010/main">
        <mc:Choice Requires="a14">
          <p:graphicFrame>
            <p:nvGraphicFramePr>
              <p:cNvPr id="4" name="表 3"/>
              <p:cNvGraphicFramePr>
                <a:graphicFrameLocks noGrp="1"/>
              </p:cNvGraphicFramePr>
              <p:nvPr>
                <p:extLst>
                  <p:ext uri="{D42A27DB-BD31-4B8C-83A1-F6EECF244321}">
                    <p14:modId xmlns:p14="http://schemas.microsoft.com/office/powerpoint/2010/main" val="3116135913"/>
                  </p:ext>
                </p:extLst>
              </p:nvPr>
            </p:nvGraphicFramePr>
            <p:xfrm>
              <a:off x="755576" y="2060848"/>
              <a:ext cx="7632848" cy="4079240"/>
            </p:xfrm>
            <a:graphic>
              <a:graphicData uri="http://schemas.openxmlformats.org/drawingml/2006/table">
                <a:tbl>
                  <a:tblPr>
                    <a:tableStyleId>{616DA210-FB5B-4158-B5E0-FEB733F419BA}</a:tableStyleId>
                  </a:tblPr>
                  <a:tblGrid>
                    <a:gridCol w="954106"/>
                    <a:gridCol w="954106"/>
                    <a:gridCol w="954106"/>
                    <a:gridCol w="954106"/>
                    <a:gridCol w="954106"/>
                    <a:gridCol w="954106"/>
                    <a:gridCol w="954106"/>
                    <a:gridCol w="954106"/>
                  </a:tblGrid>
                  <a:tr h="370840">
                    <a:tc>
                      <a:txBody>
                        <a:bodyPr/>
                        <a:lstStyle/>
                        <a:p>
                          <a:pPr algn="ctr"/>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0</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4</m:t>
                                    </m:r>
                                  </m:sub>
                                </m:sSub>
                              </m:oMath>
                            </m:oMathPara>
                          </a14:m>
                          <a:endParaRPr kumimoji="1" lang="en-US" altLang="ja-JP" b="0" dirty="0" smtClean="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4</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5</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5</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6</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6</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7</m:t>
                                    </m:r>
                                  </m:sub>
                                </m:sSub>
                              </m:oMath>
                            </m:oMathPara>
                          </a14:m>
                          <a:endParaRPr kumimoji="1" lang="ja-JP" altLang="en-US" dirty="0"/>
                        </a:p>
                      </a:txBody>
                      <a:tcPr/>
                    </a:tc>
                  </a:tr>
                  <a:tr h="370840">
                    <a:tc>
                      <a:txBody>
                        <a:bodyPr/>
                        <a:lstStyle/>
                        <a:p>
                          <a:pPr algn="ctr"/>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26</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28</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27</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27</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26</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25</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28</a:t>
                          </a:r>
                          <a:endParaRPr kumimoji="1" lang="ja-JP" altLang="en-US" dirty="0">
                            <a:latin typeface="Century" panose="02040604050505020304" pitchFamily="18" charset="0"/>
                          </a:endParaRPr>
                        </a:p>
                      </a:txBody>
                      <a:tcPr/>
                    </a:tc>
                  </a:tr>
                </a:tbl>
              </a:graphicData>
            </a:graphic>
          </p:graphicFrame>
        </mc:Choice>
        <mc:Fallback xmlns="">
          <p:graphicFrame>
            <p:nvGraphicFramePr>
              <p:cNvPr id="4" name="表 3"/>
              <p:cNvGraphicFramePr>
                <a:graphicFrameLocks noGrp="1"/>
              </p:cNvGraphicFramePr>
              <p:nvPr>
                <p:extLst>
                  <p:ext uri="{D42A27DB-BD31-4B8C-83A1-F6EECF244321}">
                    <p14:modId xmlns:p14="http://schemas.microsoft.com/office/powerpoint/2010/main" val="3116135913"/>
                  </p:ext>
                </p:extLst>
              </p:nvPr>
            </p:nvGraphicFramePr>
            <p:xfrm>
              <a:off x="755576" y="2060848"/>
              <a:ext cx="7632848" cy="4079240"/>
            </p:xfrm>
            <a:graphic>
              <a:graphicData uri="http://schemas.openxmlformats.org/drawingml/2006/table">
                <a:tbl>
                  <a:tblPr>
                    <a:tableStyleId>{616DA210-FB5B-4158-B5E0-FEB733F419BA}</a:tableStyleId>
                  </a:tblPr>
                  <a:tblGrid>
                    <a:gridCol w="954106"/>
                    <a:gridCol w="954106"/>
                    <a:gridCol w="954106"/>
                    <a:gridCol w="954106"/>
                    <a:gridCol w="954106"/>
                    <a:gridCol w="954106"/>
                    <a:gridCol w="954106"/>
                    <a:gridCol w="954106"/>
                  </a:tblGrid>
                  <a:tr h="370840">
                    <a:tc>
                      <a:txBody>
                        <a:bodyPr/>
                        <a:lstStyle/>
                        <a:p>
                          <a:pPr algn="ctr"/>
                          <a:endParaRPr kumimoji="1" lang="ja-JP" altLang="en-US" dirty="0"/>
                        </a:p>
                      </a:txBody>
                      <a:tcPr/>
                    </a:tc>
                    <a:tc>
                      <a:txBody>
                        <a:bodyPr/>
                        <a:lstStyle/>
                        <a:p>
                          <a:endParaRPr lang="ja-JP"/>
                        </a:p>
                      </a:txBody>
                      <a:tcPr>
                        <a:blipFill rotWithShape="1">
                          <a:blip r:embed="rId2"/>
                          <a:stretch>
                            <a:fillRect l="-101282" r="-602564" b="-1021311"/>
                          </a:stretch>
                        </a:blipFill>
                      </a:tcPr>
                    </a:tc>
                    <a:tc>
                      <a:txBody>
                        <a:bodyPr/>
                        <a:lstStyle/>
                        <a:p>
                          <a:endParaRPr lang="ja-JP"/>
                        </a:p>
                      </a:txBody>
                      <a:tcPr>
                        <a:blipFill rotWithShape="1">
                          <a:blip r:embed="rId2"/>
                          <a:stretch>
                            <a:fillRect l="-200000" r="-498726" b="-1021311"/>
                          </a:stretch>
                        </a:blipFill>
                      </a:tcPr>
                    </a:tc>
                    <a:tc>
                      <a:txBody>
                        <a:bodyPr/>
                        <a:lstStyle/>
                        <a:p>
                          <a:endParaRPr lang="ja-JP"/>
                        </a:p>
                      </a:txBody>
                      <a:tcPr>
                        <a:blipFill rotWithShape="1">
                          <a:blip r:embed="rId2"/>
                          <a:stretch>
                            <a:fillRect l="-301923" r="-401923" b="-1021311"/>
                          </a:stretch>
                        </a:blipFill>
                      </a:tcPr>
                    </a:tc>
                    <a:tc>
                      <a:txBody>
                        <a:bodyPr/>
                        <a:lstStyle/>
                        <a:p>
                          <a:endParaRPr lang="ja-JP"/>
                        </a:p>
                      </a:txBody>
                      <a:tcPr>
                        <a:blipFill rotWithShape="1">
                          <a:blip r:embed="rId2"/>
                          <a:stretch>
                            <a:fillRect l="-399363" r="-299363" b="-1021311"/>
                          </a:stretch>
                        </a:blipFill>
                      </a:tcPr>
                    </a:tc>
                    <a:tc>
                      <a:txBody>
                        <a:bodyPr/>
                        <a:lstStyle/>
                        <a:p>
                          <a:endParaRPr lang="ja-JP"/>
                        </a:p>
                      </a:txBody>
                      <a:tcPr>
                        <a:blipFill rotWithShape="1">
                          <a:blip r:embed="rId2"/>
                          <a:stretch>
                            <a:fillRect l="-502564" r="-201282" b="-1021311"/>
                          </a:stretch>
                        </a:blipFill>
                      </a:tcPr>
                    </a:tc>
                    <a:tc>
                      <a:txBody>
                        <a:bodyPr/>
                        <a:lstStyle/>
                        <a:p>
                          <a:endParaRPr lang="ja-JP"/>
                        </a:p>
                      </a:txBody>
                      <a:tcPr>
                        <a:blipFill rotWithShape="1">
                          <a:blip r:embed="rId2"/>
                          <a:stretch>
                            <a:fillRect l="-598726" r="-100000" b="-1021311"/>
                          </a:stretch>
                        </a:blipFill>
                      </a:tcPr>
                    </a:tc>
                    <a:tc>
                      <a:txBody>
                        <a:bodyPr/>
                        <a:lstStyle/>
                        <a:p>
                          <a:endParaRPr lang="ja-JP"/>
                        </a:p>
                      </a:txBody>
                      <a:tcPr>
                        <a:blipFill rotWithShape="1">
                          <a:blip r:embed="rId2"/>
                          <a:stretch>
                            <a:fillRect l="-703205" r="-641" b="-1021311"/>
                          </a:stretch>
                        </a:blipFill>
                      </a:tcPr>
                    </a:tc>
                  </a:tr>
                  <a:tr h="370840">
                    <a:tc>
                      <a:txBody>
                        <a:bodyPr/>
                        <a:lstStyle/>
                        <a:p>
                          <a:pPr algn="ctr"/>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26</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28</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27</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27</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26</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25</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28</a:t>
                          </a:r>
                          <a:endParaRPr kumimoji="1" lang="ja-JP" altLang="en-US" dirty="0">
                            <a:latin typeface="Century" panose="02040604050505020304" pitchFamily="18" charset="0"/>
                          </a:endParaRPr>
                        </a:p>
                      </a:txBody>
                      <a:tcPr/>
                    </a:tc>
                  </a:tr>
                </a:tbl>
              </a:graphicData>
            </a:graphic>
          </p:graphicFrame>
        </mc:Fallback>
      </mc:AlternateContent>
    </p:spTree>
    <p:extLst>
      <p:ext uri="{BB962C8B-B14F-4D97-AF65-F5344CB8AC3E}">
        <p14:creationId xmlns:p14="http://schemas.microsoft.com/office/powerpoint/2010/main" val="2572117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レプリカ数：</a:t>
            </a:r>
            <a:r>
              <a:rPr lang="en-US" altLang="ja-JP" sz="2400" dirty="0" smtClean="0">
                <a:latin typeface="Century" panose="02040604050505020304" pitchFamily="18" charset="0"/>
              </a:rPr>
              <a:t>10 </a:t>
            </a:r>
          </a:p>
          <a:p>
            <a:pPr marL="109728" indent="0">
              <a:buNone/>
            </a:pPr>
            <a:endParaRPr lang="en-US" altLang="ja-JP" sz="2400" dirty="0" smtClean="0">
              <a:latin typeface="Century" panose="02040604050505020304" pitchFamily="18" charset="0"/>
            </a:endParaRPr>
          </a:p>
        </p:txBody>
      </p:sp>
      <mc:AlternateContent xmlns:mc="http://schemas.openxmlformats.org/markup-compatibility/2006" xmlns:a14="http://schemas.microsoft.com/office/drawing/2010/main">
        <mc:Choice Requires="a14">
          <p:graphicFrame>
            <p:nvGraphicFramePr>
              <p:cNvPr id="4" name="表 3"/>
              <p:cNvGraphicFramePr>
                <a:graphicFrameLocks noGrp="1"/>
              </p:cNvGraphicFramePr>
              <p:nvPr>
                <p:extLst>
                  <p:ext uri="{D42A27DB-BD31-4B8C-83A1-F6EECF244321}">
                    <p14:modId xmlns:p14="http://schemas.microsoft.com/office/powerpoint/2010/main" val="3736733427"/>
                  </p:ext>
                </p:extLst>
              </p:nvPr>
            </p:nvGraphicFramePr>
            <p:xfrm>
              <a:off x="179512" y="2060848"/>
              <a:ext cx="8712967" cy="4079240"/>
            </p:xfrm>
            <a:graphic>
              <a:graphicData uri="http://schemas.openxmlformats.org/drawingml/2006/table">
                <a:tbl>
                  <a:tblPr>
                    <a:tableStyleId>{616DA210-FB5B-4158-B5E0-FEB733F419BA}</a:tableStyleId>
                  </a:tblPr>
                  <a:tblGrid>
                    <a:gridCol w="1000912"/>
                    <a:gridCol w="856895"/>
                    <a:gridCol w="856895"/>
                    <a:gridCol w="856895"/>
                    <a:gridCol w="856895"/>
                    <a:gridCol w="856895"/>
                    <a:gridCol w="856895"/>
                    <a:gridCol w="856895"/>
                    <a:gridCol w="856895"/>
                    <a:gridCol w="856895"/>
                  </a:tblGrid>
                  <a:tr h="370840">
                    <a:tc>
                      <a:txBody>
                        <a:bodyPr/>
                        <a:lstStyle/>
                        <a:p>
                          <a:pPr algn="ctr"/>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0</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4</m:t>
                                    </m:r>
                                  </m:sub>
                                </m:sSub>
                              </m:oMath>
                            </m:oMathPara>
                          </a14:m>
                          <a:endParaRPr kumimoji="1" lang="en-US" altLang="ja-JP" b="0" dirty="0" smtClean="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4</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5</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5</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6</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6</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7</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7</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8</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8</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9</m:t>
                                    </m:r>
                                  </m:sub>
                                </m:sSub>
                              </m:oMath>
                            </m:oMathPara>
                          </a14:m>
                          <a:endParaRPr kumimoji="1" lang="ja-JP" altLang="en-US" dirty="0"/>
                        </a:p>
                      </a:txBody>
                      <a:tcPr/>
                    </a:tc>
                  </a:tr>
                  <a:tr h="370840">
                    <a:tc>
                      <a:txBody>
                        <a:bodyPr/>
                        <a:lstStyle/>
                        <a:p>
                          <a:pPr algn="ctr"/>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8</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28</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8</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8</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28</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29</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28</a:t>
                          </a:r>
                          <a:endParaRPr lang="ja-JP" altLang="en-US" dirty="0">
                            <a:latin typeface="Century" panose="02040604050505020304" pitchFamily="18" charset="0"/>
                          </a:endParaRPr>
                        </a:p>
                      </a:txBody>
                      <a:tcPr/>
                    </a:tc>
                  </a:tr>
                </a:tbl>
              </a:graphicData>
            </a:graphic>
          </p:graphicFrame>
        </mc:Choice>
        <mc:Fallback xmlns="">
          <p:graphicFrame>
            <p:nvGraphicFramePr>
              <p:cNvPr id="4" name="表 3"/>
              <p:cNvGraphicFramePr>
                <a:graphicFrameLocks noGrp="1"/>
              </p:cNvGraphicFramePr>
              <p:nvPr>
                <p:extLst>
                  <p:ext uri="{D42A27DB-BD31-4B8C-83A1-F6EECF244321}">
                    <p14:modId xmlns:p14="http://schemas.microsoft.com/office/powerpoint/2010/main" val="3736733427"/>
                  </p:ext>
                </p:extLst>
              </p:nvPr>
            </p:nvGraphicFramePr>
            <p:xfrm>
              <a:off x="179512" y="2060848"/>
              <a:ext cx="8712967" cy="4079240"/>
            </p:xfrm>
            <a:graphic>
              <a:graphicData uri="http://schemas.openxmlformats.org/drawingml/2006/table">
                <a:tbl>
                  <a:tblPr>
                    <a:tableStyleId>{616DA210-FB5B-4158-B5E0-FEB733F419BA}</a:tableStyleId>
                  </a:tblPr>
                  <a:tblGrid>
                    <a:gridCol w="1000912"/>
                    <a:gridCol w="856895"/>
                    <a:gridCol w="856895"/>
                    <a:gridCol w="856895"/>
                    <a:gridCol w="856895"/>
                    <a:gridCol w="856895"/>
                    <a:gridCol w="856895"/>
                    <a:gridCol w="856895"/>
                    <a:gridCol w="856895"/>
                    <a:gridCol w="856895"/>
                  </a:tblGrid>
                  <a:tr h="370840">
                    <a:tc>
                      <a:txBody>
                        <a:bodyPr/>
                        <a:lstStyle/>
                        <a:p>
                          <a:pPr algn="ctr"/>
                          <a:endParaRPr kumimoji="1" lang="ja-JP" altLang="en-US" dirty="0"/>
                        </a:p>
                      </a:txBody>
                      <a:tcPr/>
                    </a:tc>
                    <a:tc>
                      <a:txBody>
                        <a:bodyPr/>
                        <a:lstStyle/>
                        <a:p>
                          <a:endParaRPr lang="ja-JP"/>
                        </a:p>
                      </a:txBody>
                      <a:tcPr>
                        <a:blipFill rotWithShape="1">
                          <a:blip r:embed="rId2"/>
                          <a:stretch>
                            <a:fillRect l="-116312" r="-797872" b="-1021311"/>
                          </a:stretch>
                        </a:blipFill>
                      </a:tcPr>
                    </a:tc>
                    <a:tc>
                      <a:txBody>
                        <a:bodyPr/>
                        <a:lstStyle/>
                        <a:p>
                          <a:endParaRPr lang="ja-JP"/>
                        </a:p>
                      </a:txBody>
                      <a:tcPr>
                        <a:blipFill rotWithShape="1">
                          <a:blip r:embed="rId2"/>
                          <a:stretch>
                            <a:fillRect l="-216312" r="-697872" b="-1021311"/>
                          </a:stretch>
                        </a:blipFill>
                      </a:tcPr>
                    </a:tc>
                    <a:tc>
                      <a:txBody>
                        <a:bodyPr/>
                        <a:lstStyle/>
                        <a:p>
                          <a:endParaRPr lang="ja-JP"/>
                        </a:p>
                      </a:txBody>
                      <a:tcPr>
                        <a:blipFill rotWithShape="1">
                          <a:blip r:embed="rId2"/>
                          <a:stretch>
                            <a:fillRect l="-318571" r="-602857" b="-1021311"/>
                          </a:stretch>
                        </a:blipFill>
                      </a:tcPr>
                    </a:tc>
                    <a:tc>
                      <a:txBody>
                        <a:bodyPr/>
                        <a:lstStyle/>
                        <a:p>
                          <a:endParaRPr lang="ja-JP"/>
                        </a:p>
                      </a:txBody>
                      <a:tcPr>
                        <a:blipFill rotWithShape="1">
                          <a:blip r:embed="rId2"/>
                          <a:stretch>
                            <a:fillRect l="-415603" r="-498582" b="-1021311"/>
                          </a:stretch>
                        </a:blipFill>
                      </a:tcPr>
                    </a:tc>
                    <a:tc>
                      <a:txBody>
                        <a:bodyPr/>
                        <a:lstStyle/>
                        <a:p>
                          <a:endParaRPr lang="ja-JP"/>
                        </a:p>
                      </a:txBody>
                      <a:tcPr>
                        <a:blipFill rotWithShape="1">
                          <a:blip r:embed="rId2"/>
                          <a:stretch>
                            <a:fillRect l="-519286" r="-402143" b="-1021311"/>
                          </a:stretch>
                        </a:blipFill>
                      </a:tcPr>
                    </a:tc>
                    <a:tc>
                      <a:txBody>
                        <a:bodyPr/>
                        <a:lstStyle/>
                        <a:p>
                          <a:endParaRPr lang="ja-JP"/>
                        </a:p>
                      </a:txBody>
                      <a:tcPr>
                        <a:blipFill rotWithShape="1">
                          <a:blip r:embed="rId2"/>
                          <a:stretch>
                            <a:fillRect l="-614894" r="-299291" b="-1021311"/>
                          </a:stretch>
                        </a:blipFill>
                      </a:tcPr>
                    </a:tc>
                    <a:tc>
                      <a:txBody>
                        <a:bodyPr/>
                        <a:lstStyle/>
                        <a:p>
                          <a:endParaRPr lang="ja-JP"/>
                        </a:p>
                      </a:txBody>
                      <a:tcPr>
                        <a:blipFill rotWithShape="1">
                          <a:blip r:embed="rId2"/>
                          <a:stretch>
                            <a:fillRect l="-714894" r="-199291" b="-1021311"/>
                          </a:stretch>
                        </a:blipFill>
                      </a:tcPr>
                    </a:tc>
                    <a:tc>
                      <a:txBody>
                        <a:bodyPr/>
                        <a:lstStyle/>
                        <a:p>
                          <a:endParaRPr lang="ja-JP"/>
                        </a:p>
                      </a:txBody>
                      <a:tcPr>
                        <a:blipFill rotWithShape="1">
                          <a:blip r:embed="rId2"/>
                          <a:stretch>
                            <a:fillRect l="-820714" r="-100714" b="-1021311"/>
                          </a:stretch>
                        </a:blipFill>
                      </a:tcPr>
                    </a:tc>
                    <a:tc>
                      <a:txBody>
                        <a:bodyPr/>
                        <a:lstStyle/>
                        <a:p>
                          <a:endParaRPr lang="ja-JP"/>
                        </a:p>
                      </a:txBody>
                      <a:tcPr>
                        <a:blipFill rotWithShape="1">
                          <a:blip r:embed="rId2"/>
                          <a:stretch>
                            <a:fillRect l="-914184" b="-1021311"/>
                          </a:stretch>
                        </a:blipFill>
                      </a:tcPr>
                    </a:tc>
                  </a:tr>
                  <a:tr h="370840">
                    <a:tc>
                      <a:txBody>
                        <a:bodyPr/>
                        <a:lstStyle/>
                        <a:p>
                          <a:pPr algn="ctr"/>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8</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28</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8</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8</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28</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29</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28</a:t>
                          </a:r>
                          <a:endParaRPr lang="ja-JP" altLang="en-US" dirty="0">
                            <a:latin typeface="Century" panose="02040604050505020304" pitchFamily="18" charset="0"/>
                          </a:endParaRPr>
                        </a:p>
                      </a:txBody>
                      <a:tcPr/>
                    </a:tc>
                  </a:tr>
                </a:tbl>
              </a:graphicData>
            </a:graphic>
          </p:graphicFrame>
        </mc:Fallback>
      </mc:AlternateContent>
    </p:spTree>
    <p:extLst>
      <p:ext uri="{BB962C8B-B14F-4D97-AF65-F5344CB8AC3E}">
        <p14:creationId xmlns:p14="http://schemas.microsoft.com/office/powerpoint/2010/main" val="3706402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レプリカ数：</a:t>
            </a:r>
            <a:r>
              <a:rPr lang="en-US" altLang="ja-JP" sz="2400" dirty="0" smtClean="0">
                <a:latin typeface="Century" panose="02040604050505020304" pitchFamily="18" charset="0"/>
              </a:rPr>
              <a:t>16 </a:t>
            </a:r>
          </a:p>
          <a:p>
            <a:pPr marL="109728" indent="0">
              <a:buNone/>
            </a:pPr>
            <a:endParaRPr lang="en-US" altLang="ja-JP" sz="2400" dirty="0" smtClean="0">
              <a:latin typeface="Century" panose="02040604050505020304" pitchFamily="18" charset="0"/>
            </a:endParaRPr>
          </a:p>
        </p:txBody>
      </p:sp>
      <mc:AlternateContent xmlns:mc="http://schemas.openxmlformats.org/markup-compatibility/2006" xmlns:a14="http://schemas.microsoft.com/office/drawing/2010/main">
        <mc:Choice Requires="a14">
          <p:graphicFrame>
            <p:nvGraphicFramePr>
              <p:cNvPr id="4" name="表 3"/>
              <p:cNvGraphicFramePr>
                <a:graphicFrameLocks noGrp="1"/>
              </p:cNvGraphicFramePr>
              <p:nvPr>
                <p:extLst>
                  <p:ext uri="{D42A27DB-BD31-4B8C-83A1-F6EECF244321}">
                    <p14:modId xmlns:p14="http://schemas.microsoft.com/office/powerpoint/2010/main" val="3582034369"/>
                  </p:ext>
                </p:extLst>
              </p:nvPr>
            </p:nvGraphicFramePr>
            <p:xfrm>
              <a:off x="215519" y="2060848"/>
              <a:ext cx="8712963" cy="4079240"/>
            </p:xfrm>
            <a:graphic>
              <a:graphicData uri="http://schemas.openxmlformats.org/drawingml/2006/table">
                <a:tbl>
                  <a:tblPr>
                    <a:tableStyleId>{616DA210-FB5B-4158-B5E0-FEB733F419BA}</a:tableStyleId>
                  </a:tblPr>
                  <a:tblGrid>
                    <a:gridCol w="900097"/>
                    <a:gridCol w="1008112"/>
                    <a:gridCol w="936104"/>
                    <a:gridCol w="1008112"/>
                    <a:gridCol w="1008112"/>
                    <a:gridCol w="936104"/>
                    <a:gridCol w="980108"/>
                    <a:gridCol w="968107"/>
                    <a:gridCol w="968107"/>
                  </a:tblGrid>
                  <a:tr h="370840">
                    <a:tc>
                      <a:txBody>
                        <a:bodyPr/>
                        <a:lstStyle/>
                        <a:p>
                          <a:pPr algn="ctr"/>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0</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oMath>
                            </m:oMathPara>
                          </a14:m>
                          <a:endParaRPr kumimoji="1" lang="ja-JP" altLang="en-US" dirty="0"/>
                        </a:p>
                      </a:txBody>
                      <a:tcPr/>
                    </a:tc>
                    <a:tc>
                      <a:txBody>
                        <a:bodyPr/>
                        <a:lstStyle/>
                        <a:p>
                          <a:pPr algn="ctr"/>
                          <a14:m>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oMath>
                          </a14:m>
                          <a:r>
                            <a:rPr kumimoji="1" lang="ja-JP" altLang="en-US" b="0" dirty="0" smtClean="0"/>
                            <a:t>と</a:t>
                          </a:r>
                          <a14:m>
                            <m:oMath xmlns:m="http://schemas.openxmlformats.org/officeDocument/2006/math">
                              <m:sSub>
                                <m:sSubPr>
                                  <m:ctrlPr>
                                    <a:rPr kumimoji="1" lang="en-US" altLang="ja-JP" b="0" i="1" dirty="0" smtClean="0">
                                      <a:latin typeface="Cambria Math"/>
                                    </a:rPr>
                                  </m:ctrlPr>
                                </m:sSubPr>
                                <m:e>
                                  <m:r>
                                    <a:rPr kumimoji="1" lang="en-US" altLang="ja-JP" b="0" i="1" dirty="0" smtClean="0">
                                      <a:latin typeface="Cambria Math"/>
                                    </a:rPr>
                                    <m:t>𝑇</m:t>
                                  </m:r>
                                </m:e>
                                <m:sub>
                                  <m:r>
                                    <a:rPr kumimoji="1" lang="en-US" altLang="ja-JP" b="0" i="1" dirty="0" smtClean="0">
                                      <a:latin typeface="Cambria Math"/>
                                    </a:rPr>
                                    <m:t>4</m:t>
                                  </m:r>
                                </m:sub>
                              </m:sSub>
                            </m:oMath>
                          </a14:m>
                          <a:endParaRPr kumimoji="1" lang="en-US" altLang="ja-JP" b="0" dirty="0" smtClean="0"/>
                        </a:p>
                      </a:txBody>
                      <a:tcPr/>
                    </a:tc>
                    <a:tc>
                      <a:txBody>
                        <a:bodyPr/>
                        <a:lstStyle/>
                        <a:p>
                          <a:pPr algn="ctr"/>
                          <a:r>
                            <a:rPr kumimoji="1" lang="ja-JP" altLang="en-US" dirty="0" smtClean="0"/>
                            <a:t>・・・</a:t>
                          </a:r>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12</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13</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13</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14</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14</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15</m:t>
                                    </m:r>
                                  </m:sub>
                                </m:sSub>
                              </m:oMath>
                            </m:oMathPara>
                          </a14:m>
                          <a:endParaRPr kumimoji="1" lang="ja-JP" altLang="en-US" dirty="0"/>
                        </a:p>
                      </a:txBody>
                      <a:tcPr/>
                    </a:tc>
                  </a:tr>
                  <a:tr h="370840">
                    <a:tc>
                      <a:txBody>
                        <a:bodyPr/>
                        <a:lstStyle/>
                        <a:p>
                          <a:pPr algn="ctr"/>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23</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28</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25</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6</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26</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8</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28</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25</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29</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26</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25</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25</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24</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28</a:t>
                          </a:r>
                          <a:endParaRPr kumimoji="1" lang="ja-JP" altLang="en-US" dirty="0">
                            <a:latin typeface="Century" panose="02040604050505020304" pitchFamily="18" charset="0"/>
                          </a:endParaRPr>
                        </a:p>
                      </a:txBody>
                      <a:tcPr/>
                    </a:tc>
                  </a:tr>
                </a:tbl>
              </a:graphicData>
            </a:graphic>
          </p:graphicFrame>
        </mc:Choice>
        <mc:Fallback xmlns="">
          <p:graphicFrame>
            <p:nvGraphicFramePr>
              <p:cNvPr id="4" name="表 3"/>
              <p:cNvGraphicFramePr>
                <a:graphicFrameLocks noGrp="1"/>
              </p:cNvGraphicFramePr>
              <p:nvPr>
                <p:extLst>
                  <p:ext uri="{D42A27DB-BD31-4B8C-83A1-F6EECF244321}">
                    <p14:modId xmlns:p14="http://schemas.microsoft.com/office/powerpoint/2010/main" val="3582034369"/>
                  </p:ext>
                </p:extLst>
              </p:nvPr>
            </p:nvGraphicFramePr>
            <p:xfrm>
              <a:off x="215519" y="2060848"/>
              <a:ext cx="8712963" cy="4079240"/>
            </p:xfrm>
            <a:graphic>
              <a:graphicData uri="http://schemas.openxmlformats.org/drawingml/2006/table">
                <a:tbl>
                  <a:tblPr>
                    <a:tableStyleId>{616DA210-FB5B-4158-B5E0-FEB733F419BA}</a:tableStyleId>
                  </a:tblPr>
                  <a:tblGrid>
                    <a:gridCol w="900097"/>
                    <a:gridCol w="1008112"/>
                    <a:gridCol w="936104"/>
                    <a:gridCol w="1008112"/>
                    <a:gridCol w="1008112"/>
                    <a:gridCol w="936104"/>
                    <a:gridCol w="980108"/>
                    <a:gridCol w="968107"/>
                    <a:gridCol w="968107"/>
                  </a:tblGrid>
                  <a:tr h="370840">
                    <a:tc>
                      <a:txBody>
                        <a:bodyPr/>
                        <a:lstStyle/>
                        <a:p>
                          <a:pPr algn="ctr"/>
                          <a:endParaRPr kumimoji="1" lang="ja-JP" altLang="en-US" dirty="0"/>
                        </a:p>
                      </a:txBody>
                      <a:tcPr/>
                    </a:tc>
                    <a:tc>
                      <a:txBody>
                        <a:bodyPr/>
                        <a:lstStyle/>
                        <a:p>
                          <a:endParaRPr lang="ja-JP"/>
                        </a:p>
                      </a:txBody>
                      <a:tcPr>
                        <a:blipFill rotWithShape="1">
                          <a:blip r:embed="rId2"/>
                          <a:stretch>
                            <a:fillRect l="-89697" t="-11475" r="-676970" b="-1021311"/>
                          </a:stretch>
                        </a:blipFill>
                      </a:tcPr>
                    </a:tc>
                    <a:tc>
                      <a:txBody>
                        <a:bodyPr/>
                        <a:lstStyle/>
                        <a:p>
                          <a:endParaRPr lang="ja-JP"/>
                        </a:p>
                      </a:txBody>
                      <a:tcPr>
                        <a:blipFill rotWithShape="1">
                          <a:blip r:embed="rId2"/>
                          <a:stretch>
                            <a:fillRect l="-203247" t="-11475" r="-625325" b="-1021311"/>
                          </a:stretch>
                        </a:blipFill>
                      </a:tcPr>
                    </a:tc>
                    <a:tc>
                      <a:txBody>
                        <a:bodyPr/>
                        <a:lstStyle/>
                        <a:p>
                          <a:endParaRPr lang="ja-JP"/>
                        </a:p>
                      </a:txBody>
                      <a:tcPr>
                        <a:blipFill rotWithShape="1">
                          <a:blip r:embed="rId2"/>
                          <a:stretch>
                            <a:fillRect l="-283030" t="-11475" r="-483636" b="-1021311"/>
                          </a:stretch>
                        </a:blipFill>
                      </a:tcPr>
                    </a:tc>
                    <a:tc>
                      <a:txBody>
                        <a:bodyPr/>
                        <a:lstStyle/>
                        <a:p>
                          <a:endParaRPr lang="ja-JP"/>
                        </a:p>
                      </a:txBody>
                      <a:tcPr>
                        <a:blipFill rotWithShape="1">
                          <a:blip r:embed="rId2"/>
                          <a:stretch>
                            <a:fillRect l="-380723" t="-11475" r="-380723" b="-1021311"/>
                          </a:stretch>
                        </a:blipFill>
                      </a:tcPr>
                    </a:tc>
                    <a:tc>
                      <a:txBody>
                        <a:bodyPr/>
                        <a:lstStyle/>
                        <a:p>
                          <a:pPr algn="ctr"/>
                          <a:r>
                            <a:rPr kumimoji="1" lang="ja-JP" altLang="en-US" dirty="0" smtClean="0"/>
                            <a:t>・・・</a:t>
                          </a:r>
                          <a:endParaRPr kumimoji="1" lang="ja-JP" altLang="en-US" dirty="0"/>
                        </a:p>
                      </a:txBody>
                      <a:tcPr/>
                    </a:tc>
                    <a:tc>
                      <a:txBody>
                        <a:bodyPr/>
                        <a:lstStyle/>
                        <a:p>
                          <a:endParaRPr lang="ja-JP"/>
                        </a:p>
                      </a:txBody>
                      <a:tcPr>
                        <a:blipFill rotWithShape="1">
                          <a:blip r:embed="rId2"/>
                          <a:stretch>
                            <a:fillRect l="-590683" t="-11475" r="-197516" b="-1021311"/>
                          </a:stretch>
                        </a:blipFill>
                      </a:tcPr>
                    </a:tc>
                    <a:tc>
                      <a:txBody>
                        <a:bodyPr/>
                        <a:lstStyle/>
                        <a:p>
                          <a:endParaRPr lang="ja-JP"/>
                        </a:p>
                      </a:txBody>
                      <a:tcPr>
                        <a:blipFill rotWithShape="1">
                          <a:blip r:embed="rId2"/>
                          <a:stretch>
                            <a:fillRect l="-699371" t="-11475" r="-100000" b="-1021311"/>
                          </a:stretch>
                        </a:blipFill>
                      </a:tcPr>
                    </a:tc>
                    <a:tc>
                      <a:txBody>
                        <a:bodyPr/>
                        <a:lstStyle/>
                        <a:p>
                          <a:endParaRPr lang="ja-JP"/>
                        </a:p>
                      </a:txBody>
                      <a:tcPr>
                        <a:blipFill rotWithShape="1">
                          <a:blip r:embed="rId2"/>
                          <a:stretch>
                            <a:fillRect l="-799371" t="-11475" b="-1021311"/>
                          </a:stretch>
                        </a:blipFill>
                      </a:tcPr>
                    </a:tc>
                  </a:tr>
                  <a:tr h="370840">
                    <a:tc>
                      <a:txBody>
                        <a:bodyPr/>
                        <a:lstStyle/>
                        <a:p>
                          <a:pPr algn="ctr"/>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23</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28</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25</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6</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26</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8</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28</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25</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29</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26</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25</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25</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24</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28</a:t>
                          </a:r>
                          <a:endParaRPr kumimoji="1" lang="ja-JP" altLang="en-US" dirty="0">
                            <a:latin typeface="Century" panose="02040604050505020304" pitchFamily="18" charset="0"/>
                          </a:endParaRPr>
                        </a:p>
                      </a:txBody>
                      <a:tcPr/>
                    </a:tc>
                  </a:tr>
                </a:tbl>
              </a:graphicData>
            </a:graphic>
          </p:graphicFrame>
        </mc:Fallback>
      </mc:AlternateContent>
    </p:spTree>
    <p:extLst>
      <p:ext uri="{BB962C8B-B14F-4D97-AF65-F5344CB8AC3E}">
        <p14:creationId xmlns:p14="http://schemas.microsoft.com/office/powerpoint/2010/main" val="31155715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レプリカ数：</a:t>
            </a:r>
            <a:r>
              <a:rPr lang="en-US" altLang="ja-JP" sz="2400" dirty="0" smtClean="0">
                <a:latin typeface="Century" panose="02040604050505020304" pitchFamily="18" charset="0"/>
              </a:rPr>
              <a:t>20 </a:t>
            </a:r>
          </a:p>
          <a:p>
            <a:pPr marL="109728" indent="0">
              <a:buNone/>
            </a:pPr>
            <a:endParaRPr lang="en-US" altLang="ja-JP" sz="2400" dirty="0" smtClean="0">
              <a:latin typeface="Century" panose="02040604050505020304" pitchFamily="18" charset="0"/>
            </a:endParaRPr>
          </a:p>
        </p:txBody>
      </p:sp>
      <mc:AlternateContent xmlns:mc="http://schemas.openxmlformats.org/markup-compatibility/2006" xmlns:a14="http://schemas.microsoft.com/office/drawing/2010/main">
        <mc:Choice Requires="a14">
          <p:graphicFrame>
            <p:nvGraphicFramePr>
              <p:cNvPr id="4" name="表 3"/>
              <p:cNvGraphicFramePr>
                <a:graphicFrameLocks noGrp="1"/>
              </p:cNvGraphicFramePr>
              <p:nvPr>
                <p:extLst>
                  <p:ext uri="{D42A27DB-BD31-4B8C-83A1-F6EECF244321}">
                    <p14:modId xmlns:p14="http://schemas.microsoft.com/office/powerpoint/2010/main" val="2550620051"/>
                  </p:ext>
                </p:extLst>
              </p:nvPr>
            </p:nvGraphicFramePr>
            <p:xfrm>
              <a:off x="215519" y="2060848"/>
              <a:ext cx="8712963" cy="4079240"/>
            </p:xfrm>
            <a:graphic>
              <a:graphicData uri="http://schemas.openxmlformats.org/drawingml/2006/table">
                <a:tbl>
                  <a:tblPr>
                    <a:tableStyleId>{616DA210-FB5B-4158-B5E0-FEB733F419BA}</a:tableStyleId>
                  </a:tblPr>
                  <a:tblGrid>
                    <a:gridCol w="968107"/>
                    <a:gridCol w="940102"/>
                    <a:gridCol w="1008112"/>
                    <a:gridCol w="936104"/>
                    <a:gridCol w="1008112"/>
                    <a:gridCol w="948105"/>
                    <a:gridCol w="968107"/>
                    <a:gridCol w="968107"/>
                    <a:gridCol w="968107"/>
                  </a:tblGrid>
                  <a:tr h="370840">
                    <a:tc>
                      <a:txBody>
                        <a:bodyPr/>
                        <a:lstStyle/>
                        <a:p>
                          <a:pPr algn="ctr"/>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0</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4</m:t>
                                    </m:r>
                                  </m:sub>
                                </m:sSub>
                              </m:oMath>
                            </m:oMathPara>
                          </a14:m>
                          <a:endParaRPr kumimoji="1" lang="en-US" altLang="ja-JP" b="0" dirty="0" smtClean="0"/>
                        </a:p>
                      </a:txBody>
                      <a:tcPr/>
                    </a:tc>
                    <a:tc>
                      <a:txBody>
                        <a:bodyPr/>
                        <a:lstStyle/>
                        <a:p>
                          <a:pPr algn="ctr"/>
                          <a:r>
                            <a:rPr kumimoji="1" lang="ja-JP" altLang="en-US" dirty="0" smtClean="0"/>
                            <a:t>・・・</a:t>
                          </a:r>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16</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17</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17</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18</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18</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19</m:t>
                                    </m:r>
                                  </m:sub>
                                </m:sSub>
                              </m:oMath>
                            </m:oMathPara>
                          </a14:m>
                          <a:endParaRPr kumimoji="1" lang="ja-JP" altLang="en-US" dirty="0"/>
                        </a:p>
                      </a:txBody>
                      <a:tcPr/>
                    </a:tc>
                  </a:tr>
                  <a:tr h="370840">
                    <a:tc>
                      <a:txBody>
                        <a:bodyPr/>
                        <a:lstStyle/>
                        <a:p>
                          <a:pPr algn="ctr"/>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26</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29</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29</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29</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28</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29</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6</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8</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29</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29</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28</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28</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29</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29</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29</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bl>
              </a:graphicData>
            </a:graphic>
          </p:graphicFrame>
        </mc:Choice>
        <mc:Fallback xmlns="">
          <p:graphicFrame>
            <p:nvGraphicFramePr>
              <p:cNvPr id="4" name="表 3"/>
              <p:cNvGraphicFramePr>
                <a:graphicFrameLocks noGrp="1"/>
              </p:cNvGraphicFramePr>
              <p:nvPr>
                <p:extLst>
                  <p:ext uri="{D42A27DB-BD31-4B8C-83A1-F6EECF244321}">
                    <p14:modId xmlns:p14="http://schemas.microsoft.com/office/powerpoint/2010/main" val="2550620051"/>
                  </p:ext>
                </p:extLst>
              </p:nvPr>
            </p:nvGraphicFramePr>
            <p:xfrm>
              <a:off x="215519" y="2060848"/>
              <a:ext cx="8712963" cy="4079240"/>
            </p:xfrm>
            <a:graphic>
              <a:graphicData uri="http://schemas.openxmlformats.org/drawingml/2006/table">
                <a:tbl>
                  <a:tblPr>
                    <a:tableStyleId>{616DA210-FB5B-4158-B5E0-FEB733F419BA}</a:tableStyleId>
                  </a:tblPr>
                  <a:tblGrid>
                    <a:gridCol w="968107"/>
                    <a:gridCol w="940102"/>
                    <a:gridCol w="1008112"/>
                    <a:gridCol w="936104"/>
                    <a:gridCol w="1008112"/>
                    <a:gridCol w="948105"/>
                    <a:gridCol w="968107"/>
                    <a:gridCol w="968107"/>
                    <a:gridCol w="968107"/>
                  </a:tblGrid>
                  <a:tr h="370840">
                    <a:tc>
                      <a:txBody>
                        <a:bodyPr/>
                        <a:lstStyle/>
                        <a:p>
                          <a:pPr algn="ctr"/>
                          <a:endParaRPr kumimoji="1" lang="ja-JP" altLang="en-US" dirty="0"/>
                        </a:p>
                      </a:txBody>
                      <a:tcPr/>
                    </a:tc>
                    <a:tc>
                      <a:txBody>
                        <a:bodyPr/>
                        <a:lstStyle/>
                        <a:p>
                          <a:endParaRPr lang="ja-JP"/>
                        </a:p>
                      </a:txBody>
                      <a:tcPr>
                        <a:blipFill rotWithShape="1">
                          <a:blip r:embed="rId2"/>
                          <a:stretch>
                            <a:fillRect l="-103247" t="-11475" r="-725325" b="-1021311"/>
                          </a:stretch>
                        </a:blipFill>
                      </a:tcPr>
                    </a:tc>
                    <a:tc>
                      <a:txBody>
                        <a:bodyPr/>
                        <a:lstStyle/>
                        <a:p>
                          <a:endParaRPr lang="ja-JP"/>
                        </a:p>
                      </a:txBody>
                      <a:tcPr>
                        <a:blipFill rotWithShape="1">
                          <a:blip r:embed="rId2"/>
                          <a:stretch>
                            <a:fillRect l="-188554" t="-11475" r="-572892" b="-1021311"/>
                          </a:stretch>
                        </a:blipFill>
                      </a:tcPr>
                    </a:tc>
                    <a:tc>
                      <a:txBody>
                        <a:bodyPr/>
                        <a:lstStyle/>
                        <a:p>
                          <a:endParaRPr lang="ja-JP"/>
                        </a:p>
                      </a:txBody>
                      <a:tcPr>
                        <a:blipFill rotWithShape="1">
                          <a:blip r:embed="rId2"/>
                          <a:stretch>
                            <a:fillRect l="-313072" t="-11475" r="-521569" b="-1021311"/>
                          </a:stretch>
                        </a:blipFill>
                      </a:tcPr>
                    </a:tc>
                    <a:tc>
                      <a:txBody>
                        <a:bodyPr/>
                        <a:lstStyle/>
                        <a:p>
                          <a:endParaRPr lang="ja-JP"/>
                        </a:p>
                      </a:txBody>
                      <a:tcPr>
                        <a:blipFill rotWithShape="1">
                          <a:blip r:embed="rId2"/>
                          <a:stretch>
                            <a:fillRect l="-380723" t="-11475" r="-380723" b="-1021311"/>
                          </a:stretch>
                        </a:blipFill>
                      </a:tcPr>
                    </a:tc>
                    <a:tc>
                      <a:txBody>
                        <a:bodyPr/>
                        <a:lstStyle/>
                        <a:p>
                          <a:pPr algn="ctr"/>
                          <a:r>
                            <a:rPr kumimoji="1" lang="ja-JP" altLang="en-US" dirty="0" smtClean="0"/>
                            <a:t>・・・</a:t>
                          </a:r>
                          <a:endParaRPr kumimoji="1" lang="ja-JP" altLang="en-US" dirty="0"/>
                        </a:p>
                      </a:txBody>
                      <a:tcPr/>
                    </a:tc>
                    <a:tc>
                      <a:txBody>
                        <a:bodyPr/>
                        <a:lstStyle/>
                        <a:p>
                          <a:endParaRPr lang="ja-JP"/>
                        </a:p>
                      </a:txBody>
                      <a:tcPr>
                        <a:blipFill rotWithShape="1">
                          <a:blip r:embed="rId2"/>
                          <a:stretch>
                            <a:fillRect l="-599371" t="-11475" r="-200000" b="-1021311"/>
                          </a:stretch>
                        </a:blipFill>
                      </a:tcPr>
                    </a:tc>
                    <a:tc>
                      <a:txBody>
                        <a:bodyPr/>
                        <a:lstStyle/>
                        <a:p>
                          <a:endParaRPr lang="ja-JP"/>
                        </a:p>
                      </a:txBody>
                      <a:tcPr>
                        <a:blipFill rotWithShape="1">
                          <a:blip r:embed="rId2"/>
                          <a:stretch>
                            <a:fillRect l="-699371" t="-11475" r="-100000" b="-1021311"/>
                          </a:stretch>
                        </a:blipFill>
                      </a:tcPr>
                    </a:tc>
                    <a:tc>
                      <a:txBody>
                        <a:bodyPr/>
                        <a:lstStyle/>
                        <a:p>
                          <a:endParaRPr lang="ja-JP"/>
                        </a:p>
                      </a:txBody>
                      <a:tcPr>
                        <a:blipFill rotWithShape="1">
                          <a:blip r:embed="rId2"/>
                          <a:stretch>
                            <a:fillRect l="-799371" t="-11475" b="-1021311"/>
                          </a:stretch>
                        </a:blipFill>
                      </a:tcPr>
                    </a:tc>
                  </a:tr>
                  <a:tr h="370840">
                    <a:tc>
                      <a:txBody>
                        <a:bodyPr/>
                        <a:lstStyle/>
                        <a:p>
                          <a:pPr algn="ctr"/>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26</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29</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29</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29</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28</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29</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6</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8</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29</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29</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28</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28</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29</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29</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29</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bl>
              </a:graphicData>
            </a:graphic>
          </p:graphicFrame>
        </mc:Fallback>
      </mc:AlternateContent>
    </p:spTree>
    <p:extLst>
      <p:ext uri="{BB962C8B-B14F-4D97-AF65-F5344CB8AC3E}">
        <p14:creationId xmlns:p14="http://schemas.microsoft.com/office/powerpoint/2010/main" val="35618997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レプリカ数：</a:t>
            </a:r>
            <a:r>
              <a:rPr lang="en-US" altLang="ja-JP" sz="2400" dirty="0" smtClean="0">
                <a:latin typeface="Century" panose="02040604050505020304" pitchFamily="18" charset="0"/>
              </a:rPr>
              <a:t>32 </a:t>
            </a:r>
          </a:p>
          <a:p>
            <a:pPr marL="109728" indent="0">
              <a:buNone/>
            </a:pPr>
            <a:endParaRPr lang="en-US" altLang="ja-JP" sz="2400" dirty="0" smtClean="0">
              <a:latin typeface="Century" panose="02040604050505020304" pitchFamily="18" charset="0"/>
            </a:endParaRPr>
          </a:p>
        </p:txBody>
      </p:sp>
      <mc:AlternateContent xmlns:mc="http://schemas.openxmlformats.org/markup-compatibility/2006" xmlns:a14="http://schemas.microsoft.com/office/drawing/2010/main">
        <mc:Choice Requires="a14">
          <p:graphicFrame>
            <p:nvGraphicFramePr>
              <p:cNvPr id="4" name="表 3"/>
              <p:cNvGraphicFramePr>
                <a:graphicFrameLocks noGrp="1"/>
              </p:cNvGraphicFramePr>
              <p:nvPr>
                <p:extLst>
                  <p:ext uri="{D42A27DB-BD31-4B8C-83A1-F6EECF244321}">
                    <p14:modId xmlns:p14="http://schemas.microsoft.com/office/powerpoint/2010/main" val="637431132"/>
                  </p:ext>
                </p:extLst>
              </p:nvPr>
            </p:nvGraphicFramePr>
            <p:xfrm>
              <a:off x="215519" y="2060848"/>
              <a:ext cx="8712963" cy="4079240"/>
            </p:xfrm>
            <a:graphic>
              <a:graphicData uri="http://schemas.openxmlformats.org/drawingml/2006/table">
                <a:tbl>
                  <a:tblPr>
                    <a:tableStyleId>{616DA210-FB5B-4158-B5E0-FEB733F419BA}</a:tableStyleId>
                  </a:tblPr>
                  <a:tblGrid>
                    <a:gridCol w="968107"/>
                    <a:gridCol w="968107"/>
                    <a:gridCol w="968107"/>
                    <a:gridCol w="968107"/>
                    <a:gridCol w="968107"/>
                    <a:gridCol w="968107"/>
                    <a:gridCol w="968107"/>
                    <a:gridCol w="968107"/>
                    <a:gridCol w="968107"/>
                  </a:tblGrid>
                  <a:tr h="370840">
                    <a:tc>
                      <a:txBody>
                        <a:bodyPr/>
                        <a:lstStyle/>
                        <a:p>
                          <a:pPr algn="ctr"/>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0</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4</m:t>
                                    </m:r>
                                  </m:sub>
                                </m:sSub>
                              </m:oMath>
                            </m:oMathPara>
                          </a14:m>
                          <a:endParaRPr kumimoji="1" lang="en-US" altLang="ja-JP" b="0" dirty="0" smtClean="0"/>
                        </a:p>
                      </a:txBody>
                      <a:tcPr/>
                    </a:tc>
                    <a:tc>
                      <a:txBody>
                        <a:bodyPr/>
                        <a:lstStyle/>
                        <a:p>
                          <a:pPr algn="ctr"/>
                          <a:r>
                            <a:rPr kumimoji="1" lang="ja-JP" altLang="en-US" dirty="0" smtClean="0"/>
                            <a:t>・・・</a:t>
                          </a:r>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28</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29</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29</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30</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30</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31</m:t>
                                    </m:r>
                                  </m:sub>
                                </m:sSub>
                              </m:oMath>
                            </m:oMathPara>
                          </a14:m>
                          <a:endParaRPr kumimoji="1" lang="ja-JP" altLang="en-US" dirty="0"/>
                        </a:p>
                      </a:txBody>
                      <a:tcPr/>
                    </a:tc>
                  </a:tr>
                  <a:tr h="370840">
                    <a:tc>
                      <a:txBody>
                        <a:bodyPr/>
                        <a:lstStyle/>
                        <a:p>
                          <a:pPr algn="ctr"/>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29</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8</a:t>
                          </a:r>
                          <a:endParaRPr lang="ja-JP" altLang="en-US" dirty="0">
                            <a:latin typeface="Century" panose="02040604050505020304" pitchFamily="18" charset="0"/>
                          </a:endParaRPr>
                        </a:p>
                      </a:txBody>
                      <a:tcPr/>
                    </a:tc>
                    <a:tc>
                      <a:txBody>
                        <a:bodyPr/>
                        <a:lstStyle/>
                        <a:p>
                          <a:pPr algn="ct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27</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8</a:t>
                          </a:r>
                          <a:endParaRPr lang="ja-JP" altLang="en-US" dirty="0">
                            <a:latin typeface="Century" panose="02040604050505020304" pitchFamily="18" charset="0"/>
                          </a:endParaRPr>
                        </a:p>
                      </a:txBody>
                      <a:tcPr/>
                    </a:tc>
                    <a:tc>
                      <a:txBody>
                        <a:bodyPr/>
                        <a:lstStyle/>
                        <a:p>
                          <a:pPr algn="ct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29</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29</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8</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9</a:t>
                          </a:r>
                          <a:endParaRPr lang="ja-JP" altLang="en-US" dirty="0">
                            <a:latin typeface="Century" panose="02040604050505020304" pitchFamily="18" charset="0"/>
                          </a:endParaRPr>
                        </a:p>
                      </a:txBody>
                      <a:tcPr/>
                    </a:tc>
                    <a:tc>
                      <a:txBody>
                        <a:bodyPr/>
                        <a:lstStyle/>
                        <a:p>
                          <a:pPr algn="ct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8</a:t>
                          </a:r>
                          <a:endParaRPr lang="ja-JP" altLang="en-US" dirty="0">
                            <a:latin typeface="Century" panose="02040604050505020304" pitchFamily="18" charset="0"/>
                          </a:endParaRPr>
                        </a:p>
                      </a:txBody>
                      <a:tcPr/>
                    </a:tc>
                    <a:tc>
                      <a:txBody>
                        <a:bodyPr/>
                        <a:lstStyle/>
                        <a:p>
                          <a:pPr algn="ct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8</a:t>
                          </a:r>
                          <a:endParaRPr lang="ja-JP" altLang="en-US" dirty="0">
                            <a:latin typeface="Century" panose="02040604050505020304" pitchFamily="18" charset="0"/>
                          </a:endParaRPr>
                        </a:p>
                      </a:txBody>
                      <a:tcPr/>
                    </a:tc>
                    <a:tc>
                      <a:txBody>
                        <a:bodyPr/>
                        <a:lstStyle/>
                        <a:p>
                          <a:pPr algn="ct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29</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r>
                </a:tbl>
              </a:graphicData>
            </a:graphic>
          </p:graphicFrame>
        </mc:Choice>
        <mc:Fallback xmlns="">
          <p:graphicFrame>
            <p:nvGraphicFramePr>
              <p:cNvPr id="4" name="表 3"/>
              <p:cNvGraphicFramePr>
                <a:graphicFrameLocks noGrp="1"/>
              </p:cNvGraphicFramePr>
              <p:nvPr>
                <p:extLst>
                  <p:ext uri="{D42A27DB-BD31-4B8C-83A1-F6EECF244321}">
                    <p14:modId xmlns:p14="http://schemas.microsoft.com/office/powerpoint/2010/main" val="637431132"/>
                  </p:ext>
                </p:extLst>
              </p:nvPr>
            </p:nvGraphicFramePr>
            <p:xfrm>
              <a:off x="215519" y="2060848"/>
              <a:ext cx="8712963" cy="4079240"/>
            </p:xfrm>
            <a:graphic>
              <a:graphicData uri="http://schemas.openxmlformats.org/drawingml/2006/table">
                <a:tbl>
                  <a:tblPr>
                    <a:tableStyleId>{616DA210-FB5B-4158-B5E0-FEB733F419BA}</a:tableStyleId>
                  </a:tblPr>
                  <a:tblGrid>
                    <a:gridCol w="968107"/>
                    <a:gridCol w="968107"/>
                    <a:gridCol w="968107"/>
                    <a:gridCol w="968107"/>
                    <a:gridCol w="968107"/>
                    <a:gridCol w="968107"/>
                    <a:gridCol w="968107"/>
                    <a:gridCol w="968107"/>
                    <a:gridCol w="968107"/>
                  </a:tblGrid>
                  <a:tr h="370840">
                    <a:tc>
                      <a:txBody>
                        <a:bodyPr/>
                        <a:lstStyle/>
                        <a:p>
                          <a:pPr algn="ctr"/>
                          <a:endParaRPr kumimoji="1" lang="ja-JP" altLang="en-US" dirty="0"/>
                        </a:p>
                      </a:txBody>
                      <a:tcPr/>
                    </a:tc>
                    <a:tc>
                      <a:txBody>
                        <a:bodyPr/>
                        <a:lstStyle/>
                        <a:p>
                          <a:endParaRPr lang="ja-JP"/>
                        </a:p>
                      </a:txBody>
                      <a:tcPr>
                        <a:blipFill rotWithShape="1">
                          <a:blip r:embed="rId2"/>
                          <a:stretch>
                            <a:fillRect l="-100000" t="-11475" r="-699371" b="-1021311"/>
                          </a:stretch>
                        </a:blipFill>
                      </a:tcPr>
                    </a:tc>
                    <a:tc>
                      <a:txBody>
                        <a:bodyPr/>
                        <a:lstStyle/>
                        <a:p>
                          <a:endParaRPr lang="ja-JP"/>
                        </a:p>
                      </a:txBody>
                      <a:tcPr>
                        <a:blipFill rotWithShape="1">
                          <a:blip r:embed="rId2"/>
                          <a:stretch>
                            <a:fillRect l="-200000" t="-11475" r="-599371" b="-1021311"/>
                          </a:stretch>
                        </a:blipFill>
                      </a:tcPr>
                    </a:tc>
                    <a:tc>
                      <a:txBody>
                        <a:bodyPr/>
                        <a:lstStyle/>
                        <a:p>
                          <a:endParaRPr lang="ja-JP"/>
                        </a:p>
                      </a:txBody>
                      <a:tcPr>
                        <a:blipFill rotWithShape="1">
                          <a:blip r:embed="rId2"/>
                          <a:stretch>
                            <a:fillRect l="-300000" t="-11475" r="-499371" b="-1021311"/>
                          </a:stretch>
                        </a:blipFill>
                      </a:tcPr>
                    </a:tc>
                    <a:tc>
                      <a:txBody>
                        <a:bodyPr/>
                        <a:lstStyle/>
                        <a:p>
                          <a:endParaRPr lang="ja-JP"/>
                        </a:p>
                      </a:txBody>
                      <a:tcPr>
                        <a:blipFill rotWithShape="1">
                          <a:blip r:embed="rId2"/>
                          <a:stretch>
                            <a:fillRect l="-402532" t="-11475" r="-402532" b="-1021311"/>
                          </a:stretch>
                        </a:blipFill>
                      </a:tcPr>
                    </a:tc>
                    <a:tc>
                      <a:txBody>
                        <a:bodyPr/>
                        <a:lstStyle/>
                        <a:p>
                          <a:pPr algn="ctr"/>
                          <a:r>
                            <a:rPr kumimoji="1" lang="ja-JP" altLang="en-US" dirty="0" smtClean="0"/>
                            <a:t>・・・</a:t>
                          </a:r>
                          <a:endParaRPr kumimoji="1" lang="ja-JP" altLang="en-US" dirty="0"/>
                        </a:p>
                      </a:txBody>
                      <a:tcPr/>
                    </a:tc>
                    <a:tc>
                      <a:txBody>
                        <a:bodyPr/>
                        <a:lstStyle/>
                        <a:p>
                          <a:endParaRPr lang="ja-JP"/>
                        </a:p>
                      </a:txBody>
                      <a:tcPr>
                        <a:blipFill rotWithShape="1">
                          <a:blip r:embed="rId2"/>
                          <a:stretch>
                            <a:fillRect l="-599371" t="-11475" r="-200000" b="-1021311"/>
                          </a:stretch>
                        </a:blipFill>
                      </a:tcPr>
                    </a:tc>
                    <a:tc>
                      <a:txBody>
                        <a:bodyPr/>
                        <a:lstStyle/>
                        <a:p>
                          <a:endParaRPr lang="ja-JP"/>
                        </a:p>
                      </a:txBody>
                      <a:tcPr>
                        <a:blipFill rotWithShape="1">
                          <a:blip r:embed="rId2"/>
                          <a:stretch>
                            <a:fillRect l="-699371" t="-11475" r="-100000" b="-1021311"/>
                          </a:stretch>
                        </a:blipFill>
                      </a:tcPr>
                    </a:tc>
                    <a:tc>
                      <a:txBody>
                        <a:bodyPr/>
                        <a:lstStyle/>
                        <a:p>
                          <a:endParaRPr lang="ja-JP"/>
                        </a:p>
                      </a:txBody>
                      <a:tcPr>
                        <a:blipFill rotWithShape="1">
                          <a:blip r:embed="rId2"/>
                          <a:stretch>
                            <a:fillRect l="-799371" t="-11475" b="-1021311"/>
                          </a:stretch>
                        </a:blipFill>
                      </a:tcPr>
                    </a:tc>
                  </a:tr>
                  <a:tr h="370840">
                    <a:tc>
                      <a:txBody>
                        <a:bodyPr/>
                        <a:lstStyle/>
                        <a:p>
                          <a:pPr algn="ctr"/>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29</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8</a:t>
                          </a:r>
                          <a:endParaRPr lang="ja-JP" altLang="en-US" dirty="0">
                            <a:latin typeface="Century" panose="02040604050505020304" pitchFamily="18" charset="0"/>
                          </a:endParaRPr>
                        </a:p>
                      </a:txBody>
                      <a:tcPr/>
                    </a:tc>
                    <a:tc>
                      <a:txBody>
                        <a:bodyPr/>
                        <a:lstStyle/>
                        <a:p>
                          <a:pPr algn="ct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27</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8</a:t>
                          </a:r>
                          <a:endParaRPr lang="ja-JP" altLang="en-US" dirty="0">
                            <a:latin typeface="Century" panose="02040604050505020304" pitchFamily="18" charset="0"/>
                          </a:endParaRPr>
                        </a:p>
                      </a:txBody>
                      <a:tcPr/>
                    </a:tc>
                    <a:tc>
                      <a:txBody>
                        <a:bodyPr/>
                        <a:lstStyle/>
                        <a:p>
                          <a:pPr algn="ct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29</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29</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8</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9</a:t>
                          </a:r>
                          <a:endParaRPr lang="ja-JP" altLang="en-US" dirty="0">
                            <a:latin typeface="Century" panose="02040604050505020304" pitchFamily="18" charset="0"/>
                          </a:endParaRPr>
                        </a:p>
                      </a:txBody>
                      <a:tcPr/>
                    </a:tc>
                    <a:tc>
                      <a:txBody>
                        <a:bodyPr/>
                        <a:lstStyle/>
                        <a:p>
                          <a:pPr algn="ct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8</a:t>
                          </a:r>
                          <a:endParaRPr lang="ja-JP" altLang="en-US" dirty="0">
                            <a:latin typeface="Century" panose="02040604050505020304" pitchFamily="18" charset="0"/>
                          </a:endParaRPr>
                        </a:p>
                      </a:txBody>
                      <a:tcPr/>
                    </a:tc>
                    <a:tc>
                      <a:txBody>
                        <a:bodyPr/>
                        <a:lstStyle/>
                        <a:p>
                          <a:pPr algn="ct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8</a:t>
                          </a:r>
                          <a:endParaRPr lang="ja-JP" altLang="en-US" dirty="0">
                            <a:latin typeface="Century" panose="02040604050505020304" pitchFamily="18" charset="0"/>
                          </a:endParaRPr>
                        </a:p>
                      </a:txBody>
                      <a:tcPr/>
                    </a:tc>
                    <a:tc>
                      <a:txBody>
                        <a:bodyPr/>
                        <a:lstStyle/>
                        <a:p>
                          <a:pPr algn="ct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29</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30</a:t>
                          </a:r>
                          <a:endParaRPr lang="ja-JP" altLang="en-US" dirty="0">
                            <a:latin typeface="Century" panose="02040604050505020304" pitchFamily="18" charset="0"/>
                          </a:endParaRPr>
                        </a:p>
                      </a:txBody>
                      <a:tcPr/>
                    </a:tc>
                  </a:tr>
                </a:tbl>
              </a:graphicData>
            </a:graphic>
          </p:graphicFrame>
        </mc:Fallback>
      </mc:AlternateContent>
    </p:spTree>
    <p:extLst>
      <p:ext uri="{BB962C8B-B14F-4D97-AF65-F5344CB8AC3E}">
        <p14:creationId xmlns:p14="http://schemas.microsoft.com/office/powerpoint/2010/main" val="2679596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レプリカ数：</a:t>
            </a:r>
            <a:r>
              <a:rPr lang="en-US" altLang="ja-JP" sz="2400" dirty="0" smtClean="0">
                <a:latin typeface="Century" panose="02040604050505020304" pitchFamily="18" charset="0"/>
              </a:rPr>
              <a:t>40 </a:t>
            </a:r>
          </a:p>
          <a:p>
            <a:pPr marL="109728" indent="0">
              <a:buNone/>
            </a:pPr>
            <a:endParaRPr lang="en-US" altLang="ja-JP" sz="2400" dirty="0" smtClean="0">
              <a:latin typeface="Century" panose="02040604050505020304" pitchFamily="18" charset="0"/>
            </a:endParaRPr>
          </a:p>
        </p:txBody>
      </p:sp>
      <mc:AlternateContent xmlns:mc="http://schemas.openxmlformats.org/markup-compatibility/2006" xmlns:a14="http://schemas.microsoft.com/office/drawing/2010/main">
        <mc:Choice Requires="a14">
          <p:graphicFrame>
            <p:nvGraphicFramePr>
              <p:cNvPr id="4" name="表 3"/>
              <p:cNvGraphicFramePr>
                <a:graphicFrameLocks noGrp="1"/>
              </p:cNvGraphicFramePr>
              <p:nvPr>
                <p:extLst>
                  <p:ext uri="{D42A27DB-BD31-4B8C-83A1-F6EECF244321}">
                    <p14:modId xmlns:p14="http://schemas.microsoft.com/office/powerpoint/2010/main" val="2045125416"/>
                  </p:ext>
                </p:extLst>
              </p:nvPr>
            </p:nvGraphicFramePr>
            <p:xfrm>
              <a:off x="215519" y="2060848"/>
              <a:ext cx="8712963" cy="4079240"/>
            </p:xfrm>
            <a:graphic>
              <a:graphicData uri="http://schemas.openxmlformats.org/drawingml/2006/table">
                <a:tbl>
                  <a:tblPr>
                    <a:tableStyleId>{616DA210-FB5B-4158-B5E0-FEB733F419BA}</a:tableStyleId>
                  </a:tblPr>
                  <a:tblGrid>
                    <a:gridCol w="968107"/>
                    <a:gridCol w="968107"/>
                    <a:gridCol w="968107"/>
                    <a:gridCol w="968107"/>
                    <a:gridCol w="968107"/>
                    <a:gridCol w="968107"/>
                    <a:gridCol w="968107"/>
                    <a:gridCol w="968107"/>
                    <a:gridCol w="968107"/>
                  </a:tblGrid>
                  <a:tr h="370840">
                    <a:tc>
                      <a:txBody>
                        <a:bodyPr/>
                        <a:lstStyle/>
                        <a:p>
                          <a:pPr algn="ctr"/>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0</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4</m:t>
                                    </m:r>
                                  </m:sub>
                                </m:sSub>
                              </m:oMath>
                            </m:oMathPara>
                          </a14:m>
                          <a:endParaRPr kumimoji="1" lang="en-US" altLang="ja-JP" b="0" dirty="0" smtClean="0"/>
                        </a:p>
                      </a:txBody>
                      <a:tcPr/>
                    </a:tc>
                    <a:tc>
                      <a:txBody>
                        <a:bodyPr/>
                        <a:lstStyle/>
                        <a:p>
                          <a:pPr algn="ctr"/>
                          <a:r>
                            <a:rPr kumimoji="1" lang="ja-JP" altLang="en-US" dirty="0" smtClean="0"/>
                            <a:t>・・・</a:t>
                          </a:r>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36</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37</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37</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38</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38</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39</m:t>
                                    </m:r>
                                  </m:sub>
                                </m:sSub>
                              </m:oMath>
                            </m:oMathPara>
                          </a14:m>
                          <a:endParaRPr kumimoji="1" lang="ja-JP" altLang="en-US" dirty="0"/>
                        </a:p>
                      </a:txBody>
                      <a:tcPr/>
                    </a:tc>
                  </a:tr>
                  <a:tr h="370840">
                    <a:tc>
                      <a:txBody>
                        <a:bodyPr/>
                        <a:lstStyle/>
                        <a:p>
                          <a:pPr algn="ctr"/>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7</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10</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pPr algn="ctr"/>
                          <a:r>
                            <a:rPr lang="en-US" altLang="ja-JP" dirty="0" smtClean="0"/>
                            <a:t>9</a:t>
                          </a:r>
                          <a:endParaRPr lang="ja-JP" altLang="en-US" dirty="0"/>
                        </a:p>
                      </a:txBody>
                      <a:tcPr/>
                    </a:tc>
                    <a:tc>
                      <a:txBody>
                        <a:bodyPr/>
                        <a:lstStyle/>
                        <a:p>
                          <a:pPr algn="ctr"/>
                          <a:r>
                            <a:rPr lang="en-US" altLang="ja-JP" dirty="0" smtClean="0">
                              <a:latin typeface="Century" panose="02040604050505020304" pitchFamily="18" charset="0"/>
                            </a:rPr>
                            <a:t>9</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12</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8</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9</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9</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11</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6</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9</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10</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bl>
              </a:graphicData>
            </a:graphic>
          </p:graphicFrame>
        </mc:Choice>
        <mc:Fallback xmlns="">
          <p:graphicFrame>
            <p:nvGraphicFramePr>
              <p:cNvPr id="4" name="表 3"/>
              <p:cNvGraphicFramePr>
                <a:graphicFrameLocks noGrp="1"/>
              </p:cNvGraphicFramePr>
              <p:nvPr>
                <p:extLst>
                  <p:ext uri="{D42A27DB-BD31-4B8C-83A1-F6EECF244321}">
                    <p14:modId xmlns:p14="http://schemas.microsoft.com/office/powerpoint/2010/main" val="2045125416"/>
                  </p:ext>
                </p:extLst>
              </p:nvPr>
            </p:nvGraphicFramePr>
            <p:xfrm>
              <a:off x="215519" y="2060848"/>
              <a:ext cx="8712963" cy="4079240"/>
            </p:xfrm>
            <a:graphic>
              <a:graphicData uri="http://schemas.openxmlformats.org/drawingml/2006/table">
                <a:tbl>
                  <a:tblPr>
                    <a:tableStyleId>{616DA210-FB5B-4158-B5E0-FEB733F419BA}</a:tableStyleId>
                  </a:tblPr>
                  <a:tblGrid>
                    <a:gridCol w="968107"/>
                    <a:gridCol w="968107"/>
                    <a:gridCol w="968107"/>
                    <a:gridCol w="968107"/>
                    <a:gridCol w="968107"/>
                    <a:gridCol w="968107"/>
                    <a:gridCol w="968107"/>
                    <a:gridCol w="968107"/>
                    <a:gridCol w="968107"/>
                  </a:tblGrid>
                  <a:tr h="370840">
                    <a:tc>
                      <a:txBody>
                        <a:bodyPr/>
                        <a:lstStyle/>
                        <a:p>
                          <a:pPr algn="ctr"/>
                          <a:endParaRPr kumimoji="1" lang="ja-JP" altLang="en-US" dirty="0"/>
                        </a:p>
                      </a:txBody>
                      <a:tcPr/>
                    </a:tc>
                    <a:tc>
                      <a:txBody>
                        <a:bodyPr/>
                        <a:lstStyle/>
                        <a:p>
                          <a:endParaRPr lang="ja-JP"/>
                        </a:p>
                      </a:txBody>
                      <a:tcPr>
                        <a:blipFill rotWithShape="1">
                          <a:blip r:embed="rId2"/>
                          <a:stretch>
                            <a:fillRect l="-100000" t="-11475" r="-699371" b="-1021311"/>
                          </a:stretch>
                        </a:blipFill>
                      </a:tcPr>
                    </a:tc>
                    <a:tc>
                      <a:txBody>
                        <a:bodyPr/>
                        <a:lstStyle/>
                        <a:p>
                          <a:endParaRPr lang="ja-JP"/>
                        </a:p>
                      </a:txBody>
                      <a:tcPr>
                        <a:blipFill rotWithShape="1">
                          <a:blip r:embed="rId2"/>
                          <a:stretch>
                            <a:fillRect l="-200000" t="-11475" r="-599371" b="-1021311"/>
                          </a:stretch>
                        </a:blipFill>
                      </a:tcPr>
                    </a:tc>
                    <a:tc>
                      <a:txBody>
                        <a:bodyPr/>
                        <a:lstStyle/>
                        <a:p>
                          <a:endParaRPr lang="ja-JP"/>
                        </a:p>
                      </a:txBody>
                      <a:tcPr>
                        <a:blipFill rotWithShape="1">
                          <a:blip r:embed="rId2"/>
                          <a:stretch>
                            <a:fillRect l="-300000" t="-11475" r="-499371" b="-1021311"/>
                          </a:stretch>
                        </a:blipFill>
                      </a:tcPr>
                    </a:tc>
                    <a:tc>
                      <a:txBody>
                        <a:bodyPr/>
                        <a:lstStyle/>
                        <a:p>
                          <a:endParaRPr lang="ja-JP"/>
                        </a:p>
                      </a:txBody>
                      <a:tcPr>
                        <a:blipFill rotWithShape="1">
                          <a:blip r:embed="rId2"/>
                          <a:stretch>
                            <a:fillRect l="-402532" t="-11475" r="-402532" b="-1021311"/>
                          </a:stretch>
                        </a:blipFill>
                      </a:tcPr>
                    </a:tc>
                    <a:tc>
                      <a:txBody>
                        <a:bodyPr/>
                        <a:lstStyle/>
                        <a:p>
                          <a:pPr algn="ctr"/>
                          <a:r>
                            <a:rPr kumimoji="1" lang="ja-JP" altLang="en-US" dirty="0" smtClean="0"/>
                            <a:t>・・・</a:t>
                          </a:r>
                          <a:endParaRPr kumimoji="1" lang="ja-JP" altLang="en-US" dirty="0"/>
                        </a:p>
                      </a:txBody>
                      <a:tcPr/>
                    </a:tc>
                    <a:tc>
                      <a:txBody>
                        <a:bodyPr/>
                        <a:lstStyle/>
                        <a:p>
                          <a:endParaRPr lang="ja-JP"/>
                        </a:p>
                      </a:txBody>
                      <a:tcPr>
                        <a:blipFill rotWithShape="1">
                          <a:blip r:embed="rId2"/>
                          <a:stretch>
                            <a:fillRect l="-599371" t="-11475" r="-200000" b="-1021311"/>
                          </a:stretch>
                        </a:blipFill>
                      </a:tcPr>
                    </a:tc>
                    <a:tc>
                      <a:txBody>
                        <a:bodyPr/>
                        <a:lstStyle/>
                        <a:p>
                          <a:endParaRPr lang="ja-JP"/>
                        </a:p>
                      </a:txBody>
                      <a:tcPr>
                        <a:blipFill rotWithShape="1">
                          <a:blip r:embed="rId2"/>
                          <a:stretch>
                            <a:fillRect l="-699371" t="-11475" r="-100000" b="-1021311"/>
                          </a:stretch>
                        </a:blipFill>
                      </a:tcPr>
                    </a:tc>
                    <a:tc>
                      <a:txBody>
                        <a:bodyPr/>
                        <a:lstStyle/>
                        <a:p>
                          <a:endParaRPr lang="ja-JP"/>
                        </a:p>
                      </a:txBody>
                      <a:tcPr>
                        <a:blipFill rotWithShape="1">
                          <a:blip r:embed="rId2"/>
                          <a:stretch>
                            <a:fillRect l="-799371" t="-11475" b="-1021311"/>
                          </a:stretch>
                        </a:blipFill>
                      </a:tcPr>
                    </a:tc>
                  </a:tr>
                  <a:tr h="370840">
                    <a:tc>
                      <a:txBody>
                        <a:bodyPr/>
                        <a:lstStyle/>
                        <a:p>
                          <a:pPr algn="ctr"/>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7</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10</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10</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pPr algn="ctr"/>
                          <a:r>
                            <a:rPr lang="en-US" altLang="ja-JP" dirty="0" smtClean="0"/>
                            <a:t>9</a:t>
                          </a:r>
                          <a:endParaRPr lang="ja-JP" altLang="en-US" dirty="0"/>
                        </a:p>
                      </a:txBody>
                      <a:tcPr/>
                    </a:tc>
                    <a:tc>
                      <a:txBody>
                        <a:bodyPr/>
                        <a:lstStyle/>
                        <a:p>
                          <a:pPr algn="ctr"/>
                          <a:r>
                            <a:rPr lang="en-US" altLang="ja-JP" dirty="0" smtClean="0">
                              <a:latin typeface="Century" panose="02040604050505020304" pitchFamily="18" charset="0"/>
                            </a:rPr>
                            <a:t>9</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12</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8</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9</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9</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11</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6</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9</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10</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bl>
              </a:graphicData>
            </a:graphic>
          </p:graphicFrame>
        </mc:Fallback>
      </mc:AlternateContent>
    </p:spTree>
    <p:extLst>
      <p:ext uri="{BB962C8B-B14F-4D97-AF65-F5344CB8AC3E}">
        <p14:creationId xmlns:p14="http://schemas.microsoft.com/office/powerpoint/2010/main" val="3225227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レプリカ数：</a:t>
            </a:r>
            <a:r>
              <a:rPr lang="en-US" altLang="ja-JP" sz="2400" dirty="0" smtClean="0">
                <a:latin typeface="Century" panose="02040604050505020304" pitchFamily="18" charset="0"/>
              </a:rPr>
              <a:t>64</a:t>
            </a:r>
          </a:p>
          <a:p>
            <a:pPr marL="109728" indent="0">
              <a:buNone/>
            </a:pPr>
            <a:endParaRPr lang="en-US" altLang="ja-JP" sz="2400" dirty="0" smtClean="0">
              <a:latin typeface="Century" panose="02040604050505020304" pitchFamily="18" charset="0"/>
            </a:endParaRPr>
          </a:p>
        </p:txBody>
      </p:sp>
      <mc:AlternateContent xmlns:mc="http://schemas.openxmlformats.org/markup-compatibility/2006" xmlns:a14="http://schemas.microsoft.com/office/drawing/2010/main">
        <mc:Choice Requires="a14">
          <p:graphicFrame>
            <p:nvGraphicFramePr>
              <p:cNvPr id="4" name="表 3"/>
              <p:cNvGraphicFramePr>
                <a:graphicFrameLocks noGrp="1"/>
              </p:cNvGraphicFramePr>
              <p:nvPr>
                <p:extLst>
                  <p:ext uri="{D42A27DB-BD31-4B8C-83A1-F6EECF244321}">
                    <p14:modId xmlns:p14="http://schemas.microsoft.com/office/powerpoint/2010/main" val="455792319"/>
                  </p:ext>
                </p:extLst>
              </p:nvPr>
            </p:nvGraphicFramePr>
            <p:xfrm>
              <a:off x="215519" y="2060848"/>
              <a:ext cx="8712963" cy="4079240"/>
            </p:xfrm>
            <a:graphic>
              <a:graphicData uri="http://schemas.openxmlformats.org/drawingml/2006/table">
                <a:tbl>
                  <a:tblPr>
                    <a:tableStyleId>{616DA210-FB5B-4158-B5E0-FEB733F419BA}</a:tableStyleId>
                  </a:tblPr>
                  <a:tblGrid>
                    <a:gridCol w="968107"/>
                    <a:gridCol w="968107"/>
                    <a:gridCol w="968107"/>
                    <a:gridCol w="968107"/>
                    <a:gridCol w="968107"/>
                    <a:gridCol w="968107"/>
                    <a:gridCol w="968107"/>
                    <a:gridCol w="968107"/>
                    <a:gridCol w="968107"/>
                  </a:tblGrid>
                  <a:tr h="370840">
                    <a:tc>
                      <a:txBody>
                        <a:bodyPr/>
                        <a:lstStyle/>
                        <a:p>
                          <a:pPr algn="ctr"/>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0</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4</m:t>
                                    </m:r>
                                  </m:sub>
                                </m:sSub>
                              </m:oMath>
                            </m:oMathPara>
                          </a14:m>
                          <a:endParaRPr kumimoji="1" lang="en-US" altLang="ja-JP" b="0" dirty="0" smtClean="0"/>
                        </a:p>
                      </a:txBody>
                      <a:tcPr/>
                    </a:tc>
                    <a:tc>
                      <a:txBody>
                        <a:bodyPr/>
                        <a:lstStyle/>
                        <a:p>
                          <a:pPr algn="ctr"/>
                          <a:r>
                            <a:rPr kumimoji="1" lang="ja-JP" altLang="en-US" dirty="0" smtClean="0"/>
                            <a:t>・・・</a:t>
                          </a:r>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60</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61</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61</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62</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62</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63</m:t>
                                    </m:r>
                                  </m:sub>
                                </m:sSub>
                              </m:oMath>
                            </m:oMathPara>
                          </a14:m>
                          <a:endParaRPr kumimoji="1" lang="ja-JP" altLang="en-US" dirty="0"/>
                        </a:p>
                      </a:txBody>
                      <a:tcPr/>
                    </a:tc>
                  </a:tr>
                  <a:tr h="370840">
                    <a:tc>
                      <a:txBody>
                        <a:bodyPr/>
                        <a:lstStyle/>
                        <a:p>
                          <a:pPr algn="ctr"/>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9</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10</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lang="en-US" altLang="ja-JP" dirty="0" smtClean="0"/>
                            <a:t>5</a:t>
                          </a:r>
                          <a:endParaRPr lang="ja-JP" altLang="en-US" dirty="0"/>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28</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28</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13</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10</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9</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9</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bl>
              </a:graphicData>
            </a:graphic>
          </p:graphicFrame>
        </mc:Choice>
        <mc:Fallback xmlns="">
          <p:graphicFrame>
            <p:nvGraphicFramePr>
              <p:cNvPr id="4" name="表 3"/>
              <p:cNvGraphicFramePr>
                <a:graphicFrameLocks noGrp="1"/>
              </p:cNvGraphicFramePr>
              <p:nvPr>
                <p:extLst>
                  <p:ext uri="{D42A27DB-BD31-4B8C-83A1-F6EECF244321}">
                    <p14:modId xmlns:p14="http://schemas.microsoft.com/office/powerpoint/2010/main" val="455792319"/>
                  </p:ext>
                </p:extLst>
              </p:nvPr>
            </p:nvGraphicFramePr>
            <p:xfrm>
              <a:off x="215519" y="2060848"/>
              <a:ext cx="8712963" cy="4079240"/>
            </p:xfrm>
            <a:graphic>
              <a:graphicData uri="http://schemas.openxmlformats.org/drawingml/2006/table">
                <a:tbl>
                  <a:tblPr>
                    <a:tableStyleId>{616DA210-FB5B-4158-B5E0-FEB733F419BA}</a:tableStyleId>
                  </a:tblPr>
                  <a:tblGrid>
                    <a:gridCol w="968107"/>
                    <a:gridCol w="968107"/>
                    <a:gridCol w="968107"/>
                    <a:gridCol w="968107"/>
                    <a:gridCol w="968107"/>
                    <a:gridCol w="968107"/>
                    <a:gridCol w="968107"/>
                    <a:gridCol w="968107"/>
                    <a:gridCol w="968107"/>
                  </a:tblGrid>
                  <a:tr h="370840">
                    <a:tc>
                      <a:txBody>
                        <a:bodyPr/>
                        <a:lstStyle/>
                        <a:p>
                          <a:pPr algn="ctr"/>
                          <a:endParaRPr kumimoji="1" lang="ja-JP" altLang="en-US" dirty="0"/>
                        </a:p>
                      </a:txBody>
                      <a:tcPr/>
                    </a:tc>
                    <a:tc>
                      <a:txBody>
                        <a:bodyPr/>
                        <a:lstStyle/>
                        <a:p>
                          <a:endParaRPr lang="ja-JP"/>
                        </a:p>
                      </a:txBody>
                      <a:tcPr>
                        <a:blipFill rotWithShape="1">
                          <a:blip r:embed="rId2"/>
                          <a:stretch>
                            <a:fillRect l="-100000" t="-11475" r="-699371" b="-1021311"/>
                          </a:stretch>
                        </a:blipFill>
                      </a:tcPr>
                    </a:tc>
                    <a:tc>
                      <a:txBody>
                        <a:bodyPr/>
                        <a:lstStyle/>
                        <a:p>
                          <a:endParaRPr lang="ja-JP"/>
                        </a:p>
                      </a:txBody>
                      <a:tcPr>
                        <a:blipFill rotWithShape="1">
                          <a:blip r:embed="rId2"/>
                          <a:stretch>
                            <a:fillRect l="-200000" t="-11475" r="-599371" b="-1021311"/>
                          </a:stretch>
                        </a:blipFill>
                      </a:tcPr>
                    </a:tc>
                    <a:tc>
                      <a:txBody>
                        <a:bodyPr/>
                        <a:lstStyle/>
                        <a:p>
                          <a:endParaRPr lang="ja-JP"/>
                        </a:p>
                      </a:txBody>
                      <a:tcPr>
                        <a:blipFill rotWithShape="1">
                          <a:blip r:embed="rId2"/>
                          <a:stretch>
                            <a:fillRect l="-300000" t="-11475" r="-499371" b="-1021311"/>
                          </a:stretch>
                        </a:blipFill>
                      </a:tcPr>
                    </a:tc>
                    <a:tc>
                      <a:txBody>
                        <a:bodyPr/>
                        <a:lstStyle/>
                        <a:p>
                          <a:endParaRPr lang="ja-JP"/>
                        </a:p>
                      </a:txBody>
                      <a:tcPr>
                        <a:blipFill rotWithShape="1">
                          <a:blip r:embed="rId2"/>
                          <a:stretch>
                            <a:fillRect l="-402532" t="-11475" r="-402532" b="-1021311"/>
                          </a:stretch>
                        </a:blipFill>
                      </a:tcPr>
                    </a:tc>
                    <a:tc>
                      <a:txBody>
                        <a:bodyPr/>
                        <a:lstStyle/>
                        <a:p>
                          <a:pPr algn="ctr"/>
                          <a:r>
                            <a:rPr kumimoji="1" lang="ja-JP" altLang="en-US" dirty="0" smtClean="0"/>
                            <a:t>・・・</a:t>
                          </a:r>
                          <a:endParaRPr kumimoji="1" lang="ja-JP" altLang="en-US" dirty="0"/>
                        </a:p>
                      </a:txBody>
                      <a:tcPr/>
                    </a:tc>
                    <a:tc>
                      <a:txBody>
                        <a:bodyPr/>
                        <a:lstStyle/>
                        <a:p>
                          <a:endParaRPr lang="ja-JP"/>
                        </a:p>
                      </a:txBody>
                      <a:tcPr>
                        <a:blipFill rotWithShape="1">
                          <a:blip r:embed="rId2"/>
                          <a:stretch>
                            <a:fillRect l="-599371" t="-11475" r="-200000" b="-1021311"/>
                          </a:stretch>
                        </a:blipFill>
                      </a:tcPr>
                    </a:tc>
                    <a:tc>
                      <a:txBody>
                        <a:bodyPr/>
                        <a:lstStyle/>
                        <a:p>
                          <a:endParaRPr lang="ja-JP"/>
                        </a:p>
                      </a:txBody>
                      <a:tcPr>
                        <a:blipFill rotWithShape="1">
                          <a:blip r:embed="rId2"/>
                          <a:stretch>
                            <a:fillRect l="-699371" t="-11475" r="-100000" b="-1021311"/>
                          </a:stretch>
                        </a:blipFill>
                      </a:tcPr>
                    </a:tc>
                    <a:tc>
                      <a:txBody>
                        <a:bodyPr/>
                        <a:lstStyle/>
                        <a:p>
                          <a:endParaRPr lang="ja-JP"/>
                        </a:p>
                      </a:txBody>
                      <a:tcPr>
                        <a:blipFill rotWithShape="1">
                          <a:blip r:embed="rId2"/>
                          <a:stretch>
                            <a:fillRect l="-799371" t="-11475" b="-1021311"/>
                          </a:stretch>
                        </a:blipFill>
                      </a:tcPr>
                    </a:tc>
                  </a:tr>
                  <a:tr h="370840">
                    <a:tc>
                      <a:txBody>
                        <a:bodyPr/>
                        <a:lstStyle/>
                        <a:p>
                          <a:pPr algn="ctr"/>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9</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10</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lang="en-US" altLang="ja-JP" dirty="0" smtClean="0"/>
                            <a:t>5</a:t>
                          </a:r>
                          <a:endParaRPr lang="ja-JP" altLang="en-US" dirty="0"/>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5</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28</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28</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3</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13</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10</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4</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11</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9</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6</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5</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7</a:t>
                          </a:r>
                          <a:endParaRPr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9</a:t>
                          </a:r>
                          <a:endParaRPr lang="ja-JP" altLang="en-US" dirty="0">
                            <a:latin typeface="Century" panose="02040604050505020304" pitchFamily="18" charset="0"/>
                          </a:endParaRPr>
                        </a:p>
                      </a:txBody>
                      <a:tcPr/>
                    </a:tc>
                    <a:tc>
                      <a:txBody>
                        <a:bodyPr/>
                        <a:lstStyle/>
                        <a:p>
                          <a:pPr algn="ct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c>
                      <a:txBody>
                        <a:bodyPr/>
                        <a:lstStyle/>
                        <a:p>
                          <a:pPr algn="ctr"/>
                          <a:r>
                            <a:rPr lang="en-US" altLang="ja-JP" dirty="0" smtClean="0">
                              <a:latin typeface="Century" panose="02040604050505020304" pitchFamily="18" charset="0"/>
                            </a:rPr>
                            <a:t>0</a:t>
                          </a:r>
                          <a:endParaRPr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30</a:t>
                          </a:r>
                          <a:endParaRPr kumimoji="1" lang="ja-JP" altLang="en-US" dirty="0">
                            <a:latin typeface="Century" panose="02040604050505020304" pitchFamily="18" charset="0"/>
                          </a:endParaRPr>
                        </a:p>
                      </a:txBody>
                      <a:tcPr/>
                    </a:tc>
                  </a:tr>
                </a:tbl>
              </a:graphicData>
            </a:graphic>
          </p:graphicFrame>
        </mc:Fallback>
      </mc:AlternateContent>
    </p:spTree>
    <p:extLst>
      <p:ext uri="{BB962C8B-B14F-4D97-AF65-F5344CB8AC3E}">
        <p14:creationId xmlns:p14="http://schemas.microsoft.com/office/powerpoint/2010/main" val="28604096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1400" dirty="0" smtClean="0">
              <a:latin typeface="Century" panose="02040604050505020304" pitchFamily="18" charset="0"/>
            </a:endParaRPr>
          </a:p>
          <a:p>
            <a:pPr marL="109728" indent="0" algn="ctr">
              <a:buNone/>
            </a:pPr>
            <a:r>
              <a:rPr lang="ja-JP" altLang="en-US" sz="2400" dirty="0" smtClean="0">
                <a:latin typeface="Century" panose="02040604050505020304" pitchFamily="18" charset="0"/>
              </a:rPr>
              <a:t>レプリカ数が多いほど平均コストが小さくなった</a:t>
            </a:r>
            <a:endParaRPr lang="en-US" altLang="ja-JP" sz="2400" dirty="0" smtClean="0">
              <a:latin typeface="Century" panose="02040604050505020304" pitchFamily="18" charset="0"/>
            </a:endParaRPr>
          </a:p>
          <a:p>
            <a:pPr marL="109728" indent="0" algn="ctr">
              <a:buNone/>
            </a:pPr>
            <a:endParaRPr lang="en-US" altLang="ja-JP" sz="3200" dirty="0">
              <a:latin typeface="Century" panose="02040604050505020304" pitchFamily="18" charset="0"/>
            </a:endParaRPr>
          </a:p>
          <a:p>
            <a:pPr marL="109728" indent="0" algn="ctr">
              <a:buNone/>
            </a:pPr>
            <a:r>
              <a:rPr lang="ja-JP" altLang="en-US" sz="2400" dirty="0" smtClean="0">
                <a:latin typeface="Century" panose="02040604050505020304" pitchFamily="18" charset="0"/>
              </a:rPr>
              <a:t>レプリカ数が多いほど総探索回数が多くなるから</a:t>
            </a:r>
            <a:endParaRPr lang="en-US" altLang="ja-JP" sz="2400" dirty="0" smtClean="0">
              <a:latin typeface="Century" panose="02040604050505020304" pitchFamily="18"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9915" y="1556792"/>
            <a:ext cx="6204170" cy="3763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上矢印 6"/>
          <p:cNvSpPr/>
          <p:nvPr/>
        </p:nvSpPr>
        <p:spPr>
          <a:xfrm>
            <a:off x="4409982" y="5858220"/>
            <a:ext cx="324036" cy="451100"/>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04686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kumimoji="1" lang="ja-JP" altLang="en-US" sz="3200" dirty="0" smtClean="0"/>
              <a:t>考察</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レプリカ数が多いほど、交換回数が多いという結果になった。</a:t>
                </a: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14:m>
                  <m:oMath xmlns:m="http://schemas.openxmlformats.org/officeDocument/2006/math">
                    <m:r>
                      <a:rPr lang="en-US" altLang="ja-JP" sz="2400" i="1">
                        <a:latin typeface="Cambria Math"/>
                        <a:ea typeface="Cambria Math"/>
                      </a:rPr>
                      <m:t>∆=(</m:t>
                    </m:r>
                    <m:f>
                      <m:fPr>
                        <m:ctrlPr>
                          <a:rPr lang="en-US" altLang="ja-JP" sz="2400" i="1">
                            <a:latin typeface="Cambria Math"/>
                            <a:ea typeface="Cambria Math"/>
                          </a:rPr>
                        </m:ctrlPr>
                      </m:fPr>
                      <m:num>
                        <m:r>
                          <a:rPr lang="en-US" altLang="ja-JP" sz="2400" i="1">
                            <a:latin typeface="Cambria Math"/>
                            <a:ea typeface="Cambria Math"/>
                          </a:rPr>
                          <m:t>1</m:t>
                        </m:r>
                      </m:num>
                      <m:den>
                        <m:r>
                          <a:rPr lang="en-US" altLang="ja-JP" sz="2400" i="1">
                            <a:latin typeface="Cambria Math"/>
                            <a:ea typeface="Cambria Math"/>
                          </a:rPr>
                          <m:t>𝑇</m:t>
                        </m:r>
                      </m:den>
                    </m:f>
                    <m:r>
                      <a:rPr lang="en-US" altLang="ja-JP" sz="2400" i="1">
                        <a:latin typeface="Cambria Math"/>
                        <a:ea typeface="Cambria Math"/>
                      </a:rPr>
                      <m:t>−</m:t>
                    </m:r>
                    <m:f>
                      <m:fPr>
                        <m:ctrlPr>
                          <a:rPr lang="en-US" altLang="ja-JP" sz="2400" i="1">
                            <a:latin typeface="Cambria Math"/>
                            <a:ea typeface="Cambria Math"/>
                          </a:rPr>
                        </m:ctrlPr>
                      </m:fPr>
                      <m:num>
                        <m:r>
                          <a:rPr lang="en-US" altLang="ja-JP" sz="2400" i="1">
                            <a:latin typeface="Cambria Math"/>
                            <a:ea typeface="Cambria Math"/>
                          </a:rPr>
                          <m:t>1</m:t>
                        </m:r>
                      </m:num>
                      <m:den>
                        <m:sSubSup>
                          <m:sSubSupPr>
                            <m:ctrlPr>
                              <a:rPr lang="en-US" altLang="ja-JP" sz="2400" i="1">
                                <a:latin typeface="Cambria Math"/>
                                <a:ea typeface="Cambria Math"/>
                              </a:rPr>
                            </m:ctrlPr>
                          </m:sSubSupPr>
                          <m:e>
                            <m:r>
                              <a:rPr lang="en-US" altLang="ja-JP" sz="2400" i="1">
                                <a:latin typeface="Cambria Math"/>
                                <a:ea typeface="Cambria Math"/>
                              </a:rPr>
                              <m:t>𝑇</m:t>
                            </m:r>
                          </m:e>
                          <m:sub/>
                          <m:sup>
                            <m:r>
                              <a:rPr lang="en-US" altLang="ja-JP" sz="2400" i="1">
                                <a:latin typeface="Cambria Math"/>
                                <a:ea typeface="Cambria Math"/>
                              </a:rPr>
                              <m:t>′</m:t>
                            </m:r>
                          </m:sup>
                        </m:sSubSup>
                      </m:den>
                    </m:f>
                    <m:r>
                      <a:rPr lang="en-US" altLang="ja-JP" sz="2400" i="1">
                        <a:latin typeface="Cambria Math"/>
                        <a:ea typeface="Cambria Math"/>
                      </a:rPr>
                      <m:t>)(</m:t>
                    </m:r>
                    <m:sSup>
                      <m:sSupPr>
                        <m:ctrlPr>
                          <a:rPr lang="en-US" altLang="ja-JP" sz="2400" i="1">
                            <a:latin typeface="Cambria Math"/>
                            <a:ea typeface="Cambria Math"/>
                          </a:rPr>
                        </m:ctrlPr>
                      </m:sSupPr>
                      <m:e>
                        <m:r>
                          <a:rPr lang="en-US" altLang="ja-JP" sz="2400" i="1">
                            <a:latin typeface="Cambria Math"/>
                            <a:ea typeface="Cambria Math"/>
                          </a:rPr>
                          <m:t>𝐸</m:t>
                        </m:r>
                      </m:e>
                      <m:sup>
                        <m:r>
                          <a:rPr lang="en-US" altLang="ja-JP" sz="2400" i="1">
                            <a:latin typeface="Cambria Math"/>
                            <a:ea typeface="Cambria Math"/>
                          </a:rPr>
                          <m:t>′</m:t>
                        </m:r>
                      </m:sup>
                    </m:sSup>
                    <m:r>
                      <a:rPr lang="en-US" altLang="ja-JP" sz="2400" i="1">
                        <a:latin typeface="Cambria Math"/>
                        <a:ea typeface="Cambria Math"/>
                      </a:rPr>
                      <m:t>−</m:t>
                    </m:r>
                    <m:r>
                      <a:rPr lang="en-US" altLang="ja-JP" sz="2400" i="1">
                        <a:latin typeface="Cambria Math"/>
                        <a:ea typeface="Cambria Math"/>
                      </a:rPr>
                      <m:t>𝐸</m:t>
                    </m:r>
                    <m:r>
                      <a:rPr lang="en-US" altLang="ja-JP" sz="2400" i="1">
                        <a:latin typeface="Cambria Math"/>
                        <a:ea typeface="Cambria Math"/>
                      </a:rPr>
                      <m:t>)</m:t>
                    </m:r>
                  </m:oMath>
                </a14:m>
                <a:r>
                  <a:rPr lang="ja-JP" altLang="en-US" sz="2400" dirty="0">
                    <a:latin typeface="Century" panose="02040604050505020304" pitchFamily="18" charset="0"/>
                  </a:rPr>
                  <a:t>とするとき</a:t>
                </a:r>
                <a:endParaRPr lang="en-US" altLang="ja-JP" sz="2400" dirty="0">
                  <a:latin typeface="Century" panose="02040604050505020304" pitchFamily="18" charset="0"/>
                </a:endParaRPr>
              </a:p>
              <a:p>
                <a:pPr marL="109728" indent="0">
                  <a:buNone/>
                </a:pPr>
                <a:r>
                  <a:rPr lang="ja-JP" altLang="en-US" sz="2400" dirty="0">
                    <a:latin typeface="Century" panose="02040604050505020304" pitchFamily="18" charset="0"/>
                  </a:rPr>
                  <a:t>解交換確率</a:t>
                </a:r>
                <a14:m>
                  <m:oMath xmlns:m="http://schemas.openxmlformats.org/officeDocument/2006/math">
                    <m:r>
                      <a:rPr lang="en-US" altLang="ja-JP" sz="2400" i="1">
                        <a:latin typeface="Cambria Math"/>
                      </a:rPr>
                      <m:t>𝑃</m:t>
                    </m:r>
                    <m:r>
                      <a:rPr lang="en-US" altLang="ja-JP" sz="2400" i="1">
                        <a:latin typeface="Cambria Math"/>
                      </a:rPr>
                      <m:t>=</m:t>
                    </m:r>
                    <m:d>
                      <m:dPr>
                        <m:begChr m:val="{"/>
                        <m:endChr m:val=""/>
                        <m:ctrlPr>
                          <a:rPr lang="en-US" altLang="ja-JP" sz="2400" i="1">
                            <a:latin typeface="Cambria Math"/>
                          </a:rPr>
                        </m:ctrlPr>
                      </m:dPr>
                      <m:e>
                        <m:eqArr>
                          <m:eqArrPr>
                            <m:ctrlPr>
                              <a:rPr lang="en-US" altLang="ja-JP" sz="2400" i="1">
                                <a:latin typeface="Cambria Math"/>
                              </a:rPr>
                            </m:ctrlPr>
                          </m:eqArrPr>
                          <m:e>
                            <m:r>
                              <a:rPr lang="en-US" altLang="ja-JP" sz="2400" i="1">
                                <a:latin typeface="Cambria Math"/>
                              </a:rPr>
                              <m:t>1                   </m:t>
                            </m:r>
                            <m:r>
                              <a:rPr lang="en-US" altLang="ja-JP" sz="2400" i="1">
                                <a:latin typeface="Cambria Math"/>
                                <a:ea typeface="Cambria Math"/>
                              </a:rPr>
                              <m:t>∆≤0</m:t>
                            </m:r>
                          </m:e>
                          <m:e>
                            <m:func>
                              <m:funcPr>
                                <m:ctrlPr>
                                  <a:rPr lang="en-US" altLang="ja-JP" sz="2400" i="1">
                                    <a:latin typeface="Cambria Math"/>
                                  </a:rPr>
                                </m:ctrlPr>
                              </m:funcPr>
                              <m:fName>
                                <m:r>
                                  <m:rPr>
                                    <m:sty m:val="p"/>
                                  </m:rPr>
                                  <a:rPr lang="en-US" altLang="ja-JP" sz="2400">
                                    <a:latin typeface="Cambria Math"/>
                                  </a:rPr>
                                  <m:t>exp</m:t>
                                </m:r>
                              </m:fName>
                              <m:e>
                                <m:d>
                                  <m:dPr>
                                    <m:ctrlPr>
                                      <a:rPr lang="en-US" altLang="ja-JP" sz="2400" i="1">
                                        <a:latin typeface="Cambria Math"/>
                                      </a:rPr>
                                    </m:ctrlPr>
                                  </m:dPr>
                                  <m:e>
                                    <m:r>
                                      <a:rPr lang="en-US" altLang="ja-JP" sz="2400" i="1">
                                        <a:latin typeface="Cambria Math"/>
                                      </a:rPr>
                                      <m:t>−</m:t>
                                    </m:r>
                                    <m:r>
                                      <a:rPr lang="en-US" altLang="ja-JP" sz="2400" i="1">
                                        <a:latin typeface="Cambria Math"/>
                                        <a:ea typeface="Cambria Math"/>
                                      </a:rPr>
                                      <m:t>∆</m:t>
                                    </m:r>
                                  </m:e>
                                </m:d>
                              </m:e>
                            </m:func>
                            <m:r>
                              <a:rPr lang="en-US" altLang="ja-JP" sz="2400" i="1">
                                <a:latin typeface="Cambria Math"/>
                                <a:ea typeface="Cambria Math"/>
                              </a:rPr>
                              <m:t>     ∆&gt;0</m:t>
                            </m:r>
                          </m:e>
                        </m:eqArr>
                      </m:e>
                    </m:d>
                  </m:oMath>
                </a14:m>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a:latin typeface="Century" panose="02040604050505020304" pitchFamily="18" charset="0"/>
                  </a:rPr>
                  <a:t>レプリカ数が多いほどレプリカごとに対応する温度の値が近くなる。温度が近いと解の良さも近くなり、解交換が起こりやすくなる。そのため、レプリカ数が多いほど交換回数が多くなったと考えられる。</a:t>
                </a: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373216"/>
              </a:xfrm>
              <a:blipFill rotWithShape="1">
                <a:blip r:embed="rId2"/>
                <a:stretch>
                  <a:fillRect t="-1135" r="-15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773620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kumimoji="1" lang="ja-JP" altLang="en-US" sz="3200" dirty="0" smtClean="0"/>
              <a:t>考察</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実験後に気付いたこと</a:t>
            </a: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・最低温度と最高温度を標準化前に行った実験により決定しているため、決めなおす必要あり</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・標準化後の問題で、レプリカ数を変えて総探索回数を等しくした場合の結果の比較</a:t>
            </a:r>
            <a:endParaRPr lang="en-US" altLang="ja-JP" sz="2400" dirty="0" smtClean="0">
              <a:latin typeface="Century" panose="02040604050505020304" pitchFamily="18" charset="0"/>
            </a:endParaRPr>
          </a:p>
        </p:txBody>
      </p:sp>
    </p:spTree>
    <p:extLst>
      <p:ext uri="{BB962C8B-B14F-4D97-AF65-F5344CB8AC3E}">
        <p14:creationId xmlns:p14="http://schemas.microsoft.com/office/powerpoint/2010/main" val="1134919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今週</a:t>
            </a:r>
            <a:endParaRPr kumimoji="1" lang="ja-JP" altLang="en-US" sz="3200" dirty="0"/>
          </a:p>
        </p:txBody>
      </p:sp>
      <p:sp>
        <p:nvSpPr>
          <p:cNvPr id="3" name="コンテンツ プレースホルダー 2"/>
          <p:cNvSpPr>
            <a:spLocks noGrp="1"/>
          </p:cNvSpPr>
          <p:nvPr>
            <p:ph idx="1"/>
          </p:nvPr>
        </p:nvSpPr>
        <p:spPr>
          <a:xfrm>
            <a:off x="179512" y="1484784"/>
            <a:ext cx="8784976" cy="5089752"/>
          </a:xfrm>
        </p:spPr>
        <p:txBody>
          <a:bodyPr>
            <a:normAutofit/>
          </a:bodyPr>
          <a:lstStyle/>
          <a:p>
            <a:pPr marL="109728" indent="0">
              <a:buNone/>
            </a:pPr>
            <a:r>
              <a:rPr lang="ja-JP" altLang="en-US" sz="2400" dirty="0" smtClean="0"/>
              <a:t>・座標の標準化</a:t>
            </a:r>
            <a:endParaRPr lang="en-US" altLang="ja-JP" sz="2400" dirty="0" smtClean="0"/>
          </a:p>
          <a:p>
            <a:pPr marL="109728" indent="0">
              <a:buNone/>
            </a:pPr>
            <a:endParaRPr lang="en-US" altLang="ja-JP" sz="2400" dirty="0"/>
          </a:p>
          <a:p>
            <a:pPr marL="109728" indent="0">
              <a:buNone/>
            </a:pPr>
            <a:r>
              <a:rPr lang="ja-JP" altLang="en-US" sz="2400" dirty="0" smtClean="0"/>
              <a:t>・レプリカ数</a:t>
            </a:r>
            <a:r>
              <a:rPr lang="ja-JP" altLang="en-US" sz="2400" smtClean="0"/>
              <a:t>の検証</a:t>
            </a:r>
            <a:endParaRPr lang="en-US" altLang="ja-JP" sz="2400" dirty="0" smtClean="0"/>
          </a:p>
        </p:txBody>
      </p:sp>
    </p:spTree>
    <p:extLst>
      <p:ext uri="{BB962C8B-B14F-4D97-AF65-F5344CB8AC3E}">
        <p14:creationId xmlns:p14="http://schemas.microsoft.com/office/powerpoint/2010/main" val="21956694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来週以降</a:t>
            </a:r>
            <a:endParaRPr kumimoji="1" lang="ja-JP" altLang="en-US" sz="3200" dirty="0"/>
          </a:p>
        </p:txBody>
      </p:sp>
      <p:sp>
        <p:nvSpPr>
          <p:cNvPr id="3" name="コンテンツ プレースホルダー 2"/>
          <p:cNvSpPr>
            <a:spLocks noGrp="1"/>
          </p:cNvSpPr>
          <p:nvPr>
            <p:ph idx="1"/>
          </p:nvPr>
        </p:nvSpPr>
        <p:spPr>
          <a:xfrm>
            <a:off x="179512" y="1484784"/>
            <a:ext cx="8784976" cy="5089752"/>
          </a:xfrm>
        </p:spPr>
        <p:txBody>
          <a:bodyPr/>
          <a:lstStyle/>
          <a:p>
            <a:pPr marL="109728" indent="0">
              <a:buNone/>
            </a:pPr>
            <a:r>
              <a:rPr lang="ja-JP" altLang="en-US" sz="2400" dirty="0" smtClean="0"/>
              <a:t>・レプリカ数の</a:t>
            </a:r>
            <a:r>
              <a:rPr lang="ja-JP" altLang="en-US" sz="2400" dirty="0" smtClean="0"/>
              <a:t>検証</a:t>
            </a:r>
            <a:endParaRPr lang="en-US" altLang="ja-JP" sz="2400" dirty="0" smtClean="0"/>
          </a:p>
          <a:p>
            <a:pPr marL="109728" indent="0">
              <a:buNone/>
            </a:pPr>
            <a:endParaRPr lang="en-US" altLang="ja-JP" sz="2400" dirty="0"/>
          </a:p>
          <a:p>
            <a:pPr marL="109728" indent="0">
              <a:buNone/>
            </a:pPr>
            <a:r>
              <a:rPr lang="ja-JP" altLang="en-US" sz="2400" dirty="0" smtClean="0"/>
              <a:t>・温度の再決定</a:t>
            </a:r>
            <a:endParaRPr lang="en-US" altLang="ja-JP" sz="2400" dirty="0" smtClean="0"/>
          </a:p>
          <a:p>
            <a:pPr marL="109728" indent="0">
              <a:buNone/>
            </a:pPr>
            <a:endParaRPr lang="en-US" altLang="ja-JP" sz="2400" dirty="0"/>
          </a:p>
          <a:p>
            <a:pPr marL="109728" indent="0">
              <a:buNone/>
            </a:pPr>
            <a:r>
              <a:rPr lang="ja-JP" altLang="en-US" sz="2400" dirty="0" smtClean="0"/>
              <a:t>・アルゴリズムの改良案</a:t>
            </a:r>
            <a:endParaRPr lang="en-US" altLang="ja-JP" sz="2400" dirty="0" smtClean="0"/>
          </a:p>
          <a:p>
            <a:pPr marL="109728" indent="0">
              <a:buNone/>
            </a:pPr>
            <a:r>
              <a:rPr lang="ja-JP" altLang="en-US" sz="2400" dirty="0"/>
              <a:t>　</a:t>
            </a:r>
            <a:r>
              <a:rPr lang="ja-JP" altLang="en-US" sz="2400" dirty="0" smtClean="0"/>
              <a:t>　</a:t>
            </a:r>
            <a:endParaRPr lang="en-US" altLang="ja-JP" sz="2400" dirty="0" smtClean="0"/>
          </a:p>
          <a:p>
            <a:pPr marL="109728" indent="0">
              <a:buNone/>
            </a:pPr>
            <a:r>
              <a:rPr lang="ja-JP" altLang="en-US" sz="2400" dirty="0"/>
              <a:t>　</a:t>
            </a:r>
            <a:r>
              <a:rPr lang="ja-JP" altLang="en-US" sz="2400" dirty="0" smtClean="0"/>
              <a:t>　</a:t>
            </a:r>
            <a:endParaRPr lang="en-US" altLang="ja-JP" sz="2400" dirty="0" smtClean="0"/>
          </a:p>
          <a:p>
            <a:pPr marL="109728" indent="0">
              <a:buNone/>
            </a:pPr>
            <a:endParaRPr lang="en-US" altLang="ja-JP" sz="2400" dirty="0" smtClean="0"/>
          </a:p>
          <a:p>
            <a:pPr marL="109728" indent="0">
              <a:buNone/>
            </a:pPr>
            <a:endParaRPr lang="en-US" altLang="ja-JP" dirty="0"/>
          </a:p>
          <a:p>
            <a:pPr marL="109728" indent="0">
              <a:buNone/>
            </a:pPr>
            <a:endParaRPr lang="en-US" altLang="ja-JP" dirty="0"/>
          </a:p>
          <a:p>
            <a:pPr marL="109728" indent="0">
              <a:buNone/>
            </a:pPr>
            <a:endParaRPr lang="en-US" altLang="ja-JP" dirty="0"/>
          </a:p>
          <a:p>
            <a:pPr marL="109728" indent="0">
              <a:buNone/>
            </a:pPr>
            <a:endParaRPr lang="en-US" altLang="ja-JP" dirty="0"/>
          </a:p>
        </p:txBody>
      </p:sp>
    </p:spTree>
    <p:extLst>
      <p:ext uri="{BB962C8B-B14F-4D97-AF65-F5344CB8AC3E}">
        <p14:creationId xmlns:p14="http://schemas.microsoft.com/office/powerpoint/2010/main" val="42326349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座標の標準化</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lnSpcReduction="10000"/>
          </a:bodyPr>
          <a:lstStyle/>
          <a:p>
            <a:pPr marL="109728" indent="0" algn="ctr">
              <a:buNone/>
            </a:pPr>
            <a:r>
              <a:rPr kumimoji="1" lang="ja-JP" altLang="en-US" sz="2400" dirty="0" smtClean="0"/>
              <a:t>問題</a:t>
            </a:r>
            <a:r>
              <a:rPr kumimoji="1" lang="ja-JP" altLang="en-US" sz="2400" dirty="0" smtClean="0"/>
              <a:t>ごとの座標の大きさがばらばら</a:t>
            </a:r>
            <a:endParaRPr kumimoji="1" lang="en-US" altLang="ja-JP" sz="2400" dirty="0" smtClean="0"/>
          </a:p>
          <a:p>
            <a:pPr marL="109728" indent="0">
              <a:buNone/>
            </a:pPr>
            <a:endParaRPr lang="en-US" altLang="ja-JP" sz="2400" dirty="0"/>
          </a:p>
          <a:p>
            <a:pPr marL="109728" indent="0">
              <a:buNone/>
            </a:pPr>
            <a:endParaRPr kumimoji="1" lang="en-US" altLang="ja-JP" sz="2400" dirty="0" smtClean="0"/>
          </a:p>
          <a:p>
            <a:pPr marL="109728" indent="0">
              <a:buNone/>
            </a:pPr>
            <a:endParaRPr lang="en-US" altLang="ja-JP" sz="2400" dirty="0"/>
          </a:p>
          <a:p>
            <a:pPr marL="109728" indent="0">
              <a:buNone/>
            </a:pPr>
            <a:endParaRPr kumimoji="1" lang="en-US" altLang="ja-JP" sz="2400" dirty="0" smtClean="0"/>
          </a:p>
          <a:p>
            <a:pPr marL="109728" indent="0">
              <a:buNone/>
            </a:pPr>
            <a:endParaRPr lang="en-US" altLang="ja-JP" sz="2400" dirty="0"/>
          </a:p>
          <a:p>
            <a:pPr marL="109728" indent="0">
              <a:buNone/>
            </a:pPr>
            <a:endParaRPr kumimoji="1" lang="en-US" altLang="ja-JP" sz="2400" dirty="0" smtClean="0"/>
          </a:p>
          <a:p>
            <a:pPr marL="109728" indent="0">
              <a:buNone/>
            </a:pPr>
            <a:endParaRPr lang="en-US" altLang="ja-JP" sz="2400" dirty="0" smtClean="0"/>
          </a:p>
          <a:p>
            <a:pPr marL="109728" indent="0">
              <a:buNone/>
            </a:pPr>
            <a:endParaRPr lang="en-US" altLang="ja-JP" sz="2400" dirty="0"/>
          </a:p>
          <a:p>
            <a:pPr marL="109728" indent="0">
              <a:buNone/>
            </a:pPr>
            <a:endParaRPr kumimoji="1" lang="en-US" altLang="ja-JP" sz="1400" dirty="0" smtClean="0"/>
          </a:p>
          <a:p>
            <a:pPr marL="109728" indent="0">
              <a:buNone/>
            </a:pPr>
            <a:r>
              <a:rPr lang="ja-JP" altLang="en-US" sz="2400" dirty="0" smtClean="0"/>
              <a:t>座標の大きさが問題ごとの結果の違いに影響しているかもしれない</a:t>
            </a:r>
            <a:endParaRPr lang="en-US" altLang="ja-JP" sz="2400" dirty="0"/>
          </a:p>
          <a:p>
            <a:pPr marL="109728" indent="0" algn="ctr">
              <a:buNone/>
            </a:pPr>
            <a:endParaRPr lang="en-US" altLang="ja-JP" sz="4000" dirty="0" smtClean="0"/>
          </a:p>
          <a:p>
            <a:pPr marL="109728" indent="0" algn="ctr">
              <a:buNone/>
            </a:pPr>
            <a:r>
              <a:rPr lang="ja-JP" altLang="en-US" sz="2400" dirty="0" smtClean="0"/>
              <a:t>座標の値の</a:t>
            </a:r>
            <a:r>
              <a:rPr lang="ja-JP" altLang="en-US" sz="2400" dirty="0" smtClean="0"/>
              <a:t>標準化</a:t>
            </a:r>
            <a:endParaRPr lang="en-US" altLang="ja-JP" sz="2400" dirty="0"/>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36622"/>
          <a:stretch/>
        </p:blipFill>
        <p:spPr bwMode="auto">
          <a:xfrm>
            <a:off x="539552" y="2060848"/>
            <a:ext cx="1689188" cy="2794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19159"/>
          <a:stretch/>
        </p:blipFill>
        <p:spPr bwMode="auto">
          <a:xfrm>
            <a:off x="2627784" y="2060846"/>
            <a:ext cx="1721166" cy="2794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3" y="2060846"/>
            <a:ext cx="1737399" cy="2794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8757" y="2060849"/>
            <a:ext cx="1707699" cy="279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下矢印 3"/>
          <p:cNvSpPr/>
          <p:nvPr/>
        </p:nvSpPr>
        <p:spPr>
          <a:xfrm>
            <a:off x="4211960" y="5589240"/>
            <a:ext cx="763110" cy="576064"/>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133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座標の標準化</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79512" y="1484784"/>
                <a:ext cx="8784976" cy="5256584"/>
              </a:xfrm>
            </p:spPr>
            <p:txBody>
              <a:bodyPr>
                <a:normAutofit/>
              </a:bodyPr>
              <a:lstStyle/>
              <a:p>
                <a:pPr marL="109728" indent="0">
                  <a:buNone/>
                </a:pPr>
                <a:r>
                  <a:rPr lang="ja-JP" altLang="en-US" sz="2400" dirty="0" smtClean="0"/>
                  <a:t>標準化：与えられたデータを平均</a:t>
                </a:r>
                <a:r>
                  <a:rPr lang="en-US" altLang="ja-JP" sz="2400" dirty="0" smtClean="0">
                    <a:latin typeface="Century" panose="02040604050505020304" pitchFamily="18" charset="0"/>
                  </a:rPr>
                  <a:t>0</a:t>
                </a:r>
                <a:r>
                  <a:rPr lang="ja-JP" altLang="en-US" sz="2400" dirty="0" err="1" smtClean="0"/>
                  <a:t>、</a:t>
                </a:r>
                <a:r>
                  <a:rPr lang="ja-JP" altLang="en-US" sz="2400" dirty="0" smtClean="0"/>
                  <a:t>標準偏差</a:t>
                </a:r>
                <a:r>
                  <a:rPr lang="en-US" altLang="ja-JP" sz="2400" dirty="0" smtClean="0">
                    <a:latin typeface="Century" panose="02040604050505020304" pitchFamily="18" charset="0"/>
                  </a:rPr>
                  <a:t>1</a:t>
                </a:r>
                <a:r>
                  <a:rPr lang="ja-JP" altLang="en-US" sz="2400" dirty="0" smtClean="0"/>
                  <a:t>のデータに変</a:t>
                </a:r>
                <a:endParaRPr lang="en-US" altLang="ja-JP" sz="2400" dirty="0" smtClean="0"/>
              </a:p>
              <a:p>
                <a:pPr marL="109728" indent="0">
                  <a:buNone/>
                </a:pPr>
                <a:r>
                  <a:rPr lang="ja-JP" altLang="en-US" sz="2400" dirty="0"/>
                  <a:t>　</a:t>
                </a:r>
                <a:r>
                  <a:rPr lang="ja-JP" altLang="en-US" sz="2400" dirty="0" smtClean="0"/>
                  <a:t>　　　 </a:t>
                </a:r>
                <a:r>
                  <a:rPr lang="ja-JP" altLang="en-US" sz="2400" dirty="0" err="1" smtClean="0"/>
                  <a:t>換する</a:t>
                </a:r>
                <a:r>
                  <a:rPr lang="ja-JP" altLang="en-US" sz="2400" dirty="0" smtClean="0"/>
                  <a:t>操作</a:t>
                </a:r>
                <a:endParaRPr lang="en-US" altLang="ja-JP" sz="2400" dirty="0" smtClean="0"/>
              </a:p>
              <a:p>
                <a:pPr marL="109728" indent="0">
                  <a:buNone/>
                </a:pPr>
                <a:endParaRPr kumimoji="1" lang="en-US" altLang="ja-JP" sz="2400" dirty="0"/>
              </a:p>
              <a:p>
                <a:pPr marL="109728" indent="0" algn="ctr">
                  <a:buNone/>
                </a:pPr>
                <a:r>
                  <a:rPr kumimoji="1" lang="en-US" altLang="ja-JP" b="0" dirty="0" smtClean="0"/>
                  <a:t>             </a:t>
                </a:r>
                <a14:m>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𝑧</m:t>
                        </m:r>
                      </m:e>
                      <m:sub>
                        <m:r>
                          <a:rPr kumimoji="1" lang="en-US" altLang="ja-JP" b="0" i="1" smtClean="0">
                            <a:latin typeface="Cambria Math"/>
                          </a:rPr>
                          <m:t>𝑖</m:t>
                        </m:r>
                      </m:sub>
                    </m:sSub>
                    <m:r>
                      <a:rPr kumimoji="1" lang="en-US" altLang="ja-JP" b="0" i="1" smtClean="0">
                        <a:latin typeface="Cambria Math"/>
                      </a:rPr>
                      <m:t>=</m:t>
                    </m:r>
                    <m:f>
                      <m:fPr>
                        <m:ctrlPr>
                          <a:rPr kumimoji="1" lang="en-US" altLang="ja-JP" b="0" i="1" smtClean="0">
                            <a:latin typeface="Cambria Math"/>
                          </a:rPr>
                        </m:ctrlPr>
                      </m:fPr>
                      <m:num>
                        <m:sSub>
                          <m:sSubPr>
                            <m:ctrlPr>
                              <a:rPr kumimoji="1" lang="en-US" altLang="ja-JP" b="0" i="1" smtClean="0">
                                <a:latin typeface="Cambria Math"/>
                              </a:rPr>
                            </m:ctrlPr>
                          </m:sSubPr>
                          <m:e>
                            <m:r>
                              <a:rPr kumimoji="1" lang="en-US" altLang="ja-JP" b="0" i="1" smtClean="0">
                                <a:latin typeface="Cambria Math"/>
                              </a:rPr>
                              <m:t>𝑥</m:t>
                            </m:r>
                          </m:e>
                          <m:sub>
                            <m:r>
                              <a:rPr kumimoji="1" lang="en-US" altLang="ja-JP" b="0" i="1" smtClean="0">
                                <a:latin typeface="Cambria Math"/>
                              </a:rPr>
                              <m:t>𝑖</m:t>
                            </m:r>
                          </m:sub>
                        </m:sSub>
                        <m:r>
                          <a:rPr kumimoji="1" lang="en-US" altLang="ja-JP" b="0" i="1" smtClean="0">
                            <a:latin typeface="Cambria Math"/>
                          </a:rPr>
                          <m:t>−</m:t>
                        </m:r>
                        <m:r>
                          <a:rPr kumimoji="1" lang="ja-JP" altLang="en-US" b="0" i="1" smtClean="0">
                            <a:latin typeface="Cambria Math"/>
                          </a:rPr>
                          <m:t>𝜇</m:t>
                        </m:r>
                      </m:num>
                      <m:den>
                        <m:r>
                          <a:rPr kumimoji="1" lang="ja-JP" altLang="en-US" b="0" i="1" smtClean="0">
                            <a:latin typeface="Cambria Math"/>
                          </a:rPr>
                          <m:t>𝜎</m:t>
                        </m:r>
                      </m:den>
                    </m:f>
                  </m:oMath>
                </a14:m>
                <a:r>
                  <a:rPr lang="ja-JP" altLang="en-US" sz="2400" dirty="0" smtClean="0"/>
                  <a:t>　 </a:t>
                </a:r>
                <a:r>
                  <a:rPr lang="ja-JP" altLang="en-US" sz="2000" dirty="0" smtClean="0"/>
                  <a:t>標準化変数</a:t>
                </a:r>
                <a14:m>
                  <m:oMath xmlns:m="http://schemas.openxmlformats.org/officeDocument/2006/math">
                    <m:sSub>
                      <m:sSubPr>
                        <m:ctrlPr>
                          <a:rPr lang="en-US" altLang="ja-JP" sz="2000" b="0" i="1" smtClean="0">
                            <a:latin typeface="Cambria Math"/>
                          </a:rPr>
                        </m:ctrlPr>
                      </m:sSubPr>
                      <m:e>
                        <m:r>
                          <a:rPr lang="en-US" altLang="ja-JP" sz="2000" b="0" i="1" smtClean="0">
                            <a:latin typeface="Cambria Math"/>
                          </a:rPr>
                          <m:t>𝑧</m:t>
                        </m:r>
                      </m:e>
                      <m:sub>
                        <m:r>
                          <a:rPr lang="en-US" altLang="ja-JP" sz="2000" b="0" i="1" smtClean="0">
                            <a:latin typeface="Cambria Math"/>
                          </a:rPr>
                          <m:t>𝑖</m:t>
                        </m:r>
                      </m:sub>
                    </m:sSub>
                  </m:oMath>
                </a14:m>
                <a:r>
                  <a:rPr kumimoji="1" lang="ja-JP" altLang="en-US" sz="2000" dirty="0" err="1" smtClean="0"/>
                  <a:t>、</a:t>
                </a:r>
                <a:r>
                  <a:rPr lang="ja-JP" altLang="en-US" sz="2000" dirty="0" smtClean="0"/>
                  <a:t>データ</a:t>
                </a:r>
                <a14:m>
                  <m:oMath xmlns:m="http://schemas.openxmlformats.org/officeDocument/2006/math">
                    <m:sSub>
                      <m:sSubPr>
                        <m:ctrlPr>
                          <a:rPr lang="en-US" altLang="ja-JP" sz="2000" b="0" i="1" smtClean="0">
                            <a:latin typeface="Cambria Math"/>
                          </a:rPr>
                        </m:ctrlPr>
                      </m:sSubPr>
                      <m:e>
                        <m:r>
                          <a:rPr lang="en-US" altLang="ja-JP" sz="2000" b="0" i="1" smtClean="0">
                            <a:latin typeface="Cambria Math"/>
                          </a:rPr>
                          <m:t>𝑥</m:t>
                        </m:r>
                      </m:e>
                      <m:sub>
                        <m:r>
                          <a:rPr lang="en-US" altLang="ja-JP" sz="2000" b="0" i="1" smtClean="0">
                            <a:latin typeface="Cambria Math"/>
                          </a:rPr>
                          <m:t>𝑖</m:t>
                        </m:r>
                      </m:sub>
                    </m:sSub>
                  </m:oMath>
                </a14:m>
                <a:r>
                  <a:rPr kumimoji="1" lang="ja-JP" altLang="en-US" sz="2000" dirty="0" err="1" smtClean="0"/>
                  <a:t>、</a:t>
                </a:r>
                <a:r>
                  <a:rPr lang="ja-JP" altLang="en-US" sz="2000" dirty="0" smtClean="0"/>
                  <a:t>平均</a:t>
                </a:r>
                <a14:m>
                  <m:oMath xmlns:m="http://schemas.openxmlformats.org/officeDocument/2006/math">
                    <m:r>
                      <a:rPr lang="ja-JP" altLang="en-US" sz="2000" i="1" smtClean="0">
                        <a:latin typeface="Cambria Math"/>
                      </a:rPr>
                      <m:t>𝜇</m:t>
                    </m:r>
                  </m:oMath>
                </a14:m>
                <a:r>
                  <a:rPr kumimoji="1" lang="ja-JP" altLang="en-US" sz="2000" dirty="0" smtClean="0"/>
                  <a:t>、標準偏差</a:t>
                </a:r>
                <a14:m>
                  <m:oMath xmlns:m="http://schemas.openxmlformats.org/officeDocument/2006/math">
                    <m:r>
                      <a:rPr kumimoji="1" lang="ja-JP" altLang="en-US" sz="2000" i="1" smtClean="0">
                        <a:latin typeface="Cambria Math"/>
                      </a:rPr>
                      <m:t>𝜎</m:t>
                    </m:r>
                  </m:oMath>
                </a14:m>
                <a:endParaRPr kumimoji="1" lang="en-US" altLang="ja-JP" sz="2000" dirty="0" smtClean="0"/>
              </a:p>
              <a:p>
                <a:pPr marL="109728" indent="0">
                  <a:buNone/>
                </a:pPr>
                <a:endParaRPr lang="en-US" altLang="ja-JP" sz="2400" dirty="0"/>
              </a:p>
              <a:p>
                <a:pPr marL="109728" indent="0">
                  <a:buNone/>
                </a:pPr>
                <a:endParaRPr kumimoji="1" lang="en-US" altLang="ja-JP" sz="2400" dirty="0" smtClean="0"/>
              </a:p>
              <a:p>
                <a:pPr marL="109728" indent="0">
                  <a:buNone/>
                </a:pPr>
                <a:endParaRPr lang="en-US" altLang="ja-JP" sz="2400" dirty="0"/>
              </a:p>
              <a:p>
                <a:pPr marL="109728" indent="0">
                  <a:buNone/>
                </a:pPr>
                <a:endParaRPr kumimoji="1" lang="en-US" altLang="ja-JP" sz="2400" dirty="0" smtClean="0"/>
              </a:p>
              <a:p>
                <a:pPr marL="109728" indent="0">
                  <a:buNone/>
                </a:pPr>
                <a:endParaRPr lang="en-US" altLang="ja-JP" sz="2400" dirty="0"/>
              </a:p>
              <a:p>
                <a:pPr marL="109728" indent="0">
                  <a:buNone/>
                </a:pPr>
                <a:endParaRPr kumimoji="1" lang="en-US" altLang="ja-JP" sz="2400" dirty="0" smtClean="0"/>
              </a:p>
              <a:p>
                <a:pPr marL="109728" indent="0">
                  <a:buNone/>
                </a:pPr>
                <a:endParaRPr lang="en-US" altLang="ja-JP" sz="2400" dirty="0"/>
              </a:p>
              <a:p>
                <a:pPr marL="109728" indent="0">
                  <a:buNone/>
                </a:pPr>
                <a:endParaRPr kumimoji="1" lang="en-US" altLang="ja-JP" sz="2400" dirty="0" smtClean="0"/>
              </a:p>
              <a:p>
                <a:pPr marL="109728" indent="0">
                  <a:buNone/>
                </a:pPr>
                <a:endParaRPr lang="en-US" altLang="ja-JP" sz="2400" dirty="0"/>
              </a:p>
              <a:p>
                <a:pPr marL="109728" indent="0" algn="ctr">
                  <a:buNone/>
                </a:pPr>
                <a:endParaRPr lang="en-US" altLang="ja-JP" sz="40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256584"/>
              </a:xfrm>
              <a:blipFill rotWithShape="1">
                <a:blip r:embed="rId2"/>
                <a:stretch>
                  <a:fillRect t="-1276"/>
                </a:stretch>
              </a:blipFill>
            </p:spPr>
            <p:txBody>
              <a:bodyPr/>
              <a:lstStyle/>
              <a:p>
                <a:r>
                  <a:rPr lang="ja-JP" altLang="en-US">
                    <a:noFill/>
                  </a:rPr>
                  <a:t> </a:t>
                </a:r>
              </a:p>
            </p:txBody>
          </p:sp>
        </mc:Fallback>
      </mc:AlternateContent>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005064"/>
            <a:ext cx="2021641"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4024114"/>
            <a:ext cx="2028300" cy="1925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008" y="4005064"/>
            <a:ext cx="2057050"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8264" y="4005064"/>
            <a:ext cx="2075582"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9147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kumimoji="1" lang="ja-JP" altLang="en-US" sz="3200" dirty="0" smtClean="0"/>
              <a:t>実験</a:t>
            </a:r>
            <a:endParaRPr kumimoji="1" lang="ja-JP" altLang="en-US" sz="3200" dirty="0">
              <a:latin typeface="Century" panose="02040604050505020304" pitchFamily="18" charset="0"/>
            </a:endParaRPr>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レプリカ数や</a:t>
            </a:r>
            <a:r>
              <a:rPr lang="en-US" altLang="ja-JP" sz="2400" dirty="0" smtClean="0">
                <a:latin typeface="Century" panose="02040604050505020304" pitchFamily="18" charset="0"/>
              </a:rPr>
              <a:t>tsp</a:t>
            </a:r>
            <a:r>
              <a:rPr lang="ja-JP" altLang="en-US" sz="2400" dirty="0" smtClean="0">
                <a:latin typeface="Century" panose="02040604050505020304" pitchFamily="18" charset="0"/>
              </a:rPr>
              <a:t>の問題の規模を変えた時に解交換が行われているかを確認する</a:t>
            </a: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r>
              <a:rPr lang="ja-JP" altLang="en-US" sz="2400" dirty="0" smtClean="0">
                <a:latin typeface="Century" panose="02040604050505020304" pitchFamily="18" charset="0"/>
              </a:rPr>
              <a:t>レプリカ数：</a:t>
            </a:r>
            <a:r>
              <a:rPr lang="en-US" altLang="ja-JP" sz="2400" dirty="0" smtClean="0">
                <a:latin typeface="Century" panose="02040604050505020304" pitchFamily="18" charset="0"/>
              </a:rPr>
              <a:t>4, 6, 8, 10, 16, 20, 32, 40, 64</a:t>
            </a:r>
          </a:p>
          <a:p>
            <a:pPr marL="109728" indent="0">
              <a:buNone/>
            </a:pPr>
            <a:r>
              <a:rPr lang="ja-JP" altLang="en-US" sz="2400" dirty="0" smtClean="0">
                <a:latin typeface="Century" panose="02040604050505020304" pitchFamily="18" charset="0"/>
              </a:rPr>
              <a:t>使用した問題：</a:t>
            </a:r>
            <a:r>
              <a:rPr lang="en-US" altLang="ja-JP" sz="2400" dirty="0" smtClean="0">
                <a:latin typeface="Century" panose="02040604050505020304" pitchFamily="18" charset="0"/>
              </a:rPr>
              <a:t>att48</a:t>
            </a: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レプリカ数ごとに</a:t>
            </a:r>
            <a:r>
              <a:rPr lang="en-US" altLang="ja-JP" sz="2400" dirty="0" smtClean="0">
                <a:latin typeface="Century" panose="02040604050505020304" pitchFamily="18" charset="0"/>
              </a:rPr>
              <a:t>10</a:t>
            </a:r>
            <a:r>
              <a:rPr lang="ja-JP" altLang="en-US" sz="2400" dirty="0" smtClean="0">
                <a:latin typeface="Century" panose="02040604050505020304" pitchFamily="18" charset="0"/>
              </a:rPr>
              <a:t>回ずつ実行</a:t>
            </a: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dirty="0" smtClean="0">
              <a:latin typeface="Century" panose="02040604050505020304" pitchFamily="18" charset="0"/>
            </a:endParaRPr>
          </a:p>
          <a:p>
            <a:pPr marL="109728" indent="0">
              <a:buNone/>
            </a:pPr>
            <a:endParaRPr lang="en-US" altLang="ja-JP" dirty="0">
              <a:latin typeface="Century" panose="02040604050505020304" pitchFamily="18" charset="0"/>
            </a:endParaRPr>
          </a:p>
        </p:txBody>
      </p:sp>
    </p:spTree>
    <p:extLst>
      <p:ext uri="{BB962C8B-B14F-4D97-AF65-F5344CB8AC3E}">
        <p14:creationId xmlns:p14="http://schemas.microsoft.com/office/powerpoint/2010/main" val="41165313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smtClean="0"/>
              <a:t>実験</a:t>
            </a:r>
            <a:endParaRPr kumimoji="1" lang="ja-JP" altLang="en-US" sz="3200" dirty="0">
              <a:latin typeface="Century" panose="02040604050505020304" pitchFamily="18" charset="0"/>
            </a:endParaRP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・最高温度</a:t>
                </a:r>
                <a14:m>
                  <m:oMath xmlns:m="http://schemas.openxmlformats.org/officeDocument/2006/math">
                    <m:sSub>
                      <m:sSubPr>
                        <m:ctrlPr>
                          <a:rPr lang="en-US" altLang="ja-JP" sz="2400" b="0" i="1" smtClean="0">
                            <a:latin typeface="Cambria Math"/>
                          </a:rPr>
                        </m:ctrlPr>
                      </m:sSubPr>
                      <m:e>
                        <m:sSub>
                          <m:sSubPr>
                            <m:ctrlPr>
                              <a:rPr lang="en-US" altLang="ja-JP" sz="2400" b="0" i="1" smtClean="0">
                                <a:latin typeface="Cambria Math"/>
                              </a:rPr>
                            </m:ctrlPr>
                          </m:sSubPr>
                          <m:e>
                            <m:r>
                              <a:rPr lang="en-US" altLang="ja-JP" sz="2400" b="0" i="1" smtClean="0">
                                <a:latin typeface="Cambria Math"/>
                              </a:rPr>
                              <m:t>𝑇</m:t>
                            </m:r>
                          </m:e>
                          <m:sub>
                            <m:r>
                              <a:rPr lang="en-US" altLang="ja-JP" sz="2400" b="0" i="1" smtClean="0">
                                <a:latin typeface="Cambria Math"/>
                              </a:rPr>
                              <m:t>𝑛</m:t>
                            </m:r>
                            <m:r>
                              <a:rPr lang="en-US" altLang="ja-JP" sz="2400" b="0" i="1" smtClean="0">
                                <a:latin typeface="Cambria Math"/>
                              </a:rPr>
                              <m:t>−1</m:t>
                            </m:r>
                          </m:sub>
                        </m:sSub>
                        <m:r>
                          <a:rPr lang="en-US" altLang="ja-JP" sz="2400" b="0" i="1" smtClean="0">
                            <a:latin typeface="Cambria Math"/>
                          </a:rPr>
                          <m:t>=</m:t>
                        </m:r>
                        <m:r>
                          <a:rPr lang="en-US" altLang="ja-JP" sz="2400" b="0" i="1" smtClean="0">
                            <a:latin typeface="Cambria Math"/>
                          </a:rPr>
                          <m:t>𝑇</m:t>
                        </m:r>
                      </m:e>
                      <m:sub>
                        <m:r>
                          <a:rPr lang="en-US" altLang="ja-JP" sz="2400" b="0" i="1" smtClean="0">
                            <a:latin typeface="Cambria Math"/>
                          </a:rPr>
                          <m:t>𝑚𝑎𝑥</m:t>
                        </m:r>
                      </m:sub>
                    </m:sSub>
                    <m:r>
                      <a:rPr lang="en-US" altLang="ja-JP" sz="2400" b="0" i="1" smtClean="0">
                        <a:latin typeface="Cambria Math"/>
                      </a:rPr>
                      <m:t>=630</m:t>
                    </m:r>
                  </m:oMath>
                </a14:m>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a:t>
                </a:r>
                <a:r>
                  <a:rPr lang="ja-JP" altLang="en-US" sz="2400" dirty="0">
                    <a:latin typeface="Century" panose="02040604050505020304" pitchFamily="18" charset="0"/>
                  </a:rPr>
                  <a:t>最低</a:t>
                </a:r>
                <a:r>
                  <a:rPr lang="ja-JP" altLang="en-US" sz="2400" dirty="0" smtClean="0">
                    <a:latin typeface="Century" panose="02040604050505020304" pitchFamily="18" charset="0"/>
                  </a:rPr>
                  <a:t>温度</a:t>
                </a:r>
                <a14:m>
                  <m:oMath xmlns:m="http://schemas.openxmlformats.org/officeDocument/2006/math">
                    <m:sSub>
                      <m:sSubPr>
                        <m:ctrlPr>
                          <a:rPr lang="en-US" altLang="ja-JP" sz="2400" i="1" smtClean="0">
                            <a:latin typeface="Cambria Math"/>
                          </a:rPr>
                        </m:ctrlPr>
                      </m:sSubPr>
                      <m:e>
                        <m:sSub>
                          <m:sSubPr>
                            <m:ctrlPr>
                              <a:rPr lang="en-US" altLang="ja-JP" sz="2400" b="0" i="1" smtClean="0">
                                <a:latin typeface="Cambria Math"/>
                              </a:rPr>
                            </m:ctrlPr>
                          </m:sSubPr>
                          <m:e>
                            <m:r>
                              <a:rPr lang="en-US" altLang="ja-JP" sz="2400" b="0" i="1" smtClean="0">
                                <a:latin typeface="Cambria Math"/>
                              </a:rPr>
                              <m:t>𝑇</m:t>
                            </m:r>
                          </m:e>
                          <m:sub>
                            <m:r>
                              <a:rPr lang="en-US" altLang="ja-JP" sz="2400" b="0" i="1" smtClean="0">
                                <a:latin typeface="Cambria Math"/>
                              </a:rPr>
                              <m:t>0</m:t>
                            </m:r>
                          </m:sub>
                        </m:sSub>
                        <m:r>
                          <a:rPr lang="en-US" altLang="ja-JP" sz="2400" b="0" i="1" smtClean="0">
                            <a:latin typeface="Cambria Math"/>
                          </a:rPr>
                          <m:t>=</m:t>
                        </m:r>
                        <m:r>
                          <a:rPr lang="en-US" altLang="ja-JP" sz="2400" b="0" i="1" smtClean="0">
                            <a:latin typeface="Cambria Math"/>
                          </a:rPr>
                          <m:t>𝑇</m:t>
                        </m:r>
                      </m:e>
                      <m:sub>
                        <m:r>
                          <a:rPr lang="en-US" altLang="ja-JP" sz="2400" b="0" i="1" smtClean="0">
                            <a:latin typeface="Cambria Math"/>
                          </a:rPr>
                          <m:t>𝑚𝑖𝑛</m:t>
                        </m:r>
                      </m:sub>
                    </m:sSub>
                    <m:r>
                      <a:rPr lang="en-US" altLang="ja-JP" sz="2400" b="0" i="1" smtClean="0">
                        <a:latin typeface="Cambria Math"/>
                      </a:rPr>
                      <m:t>=0.00001</m:t>
                    </m:r>
                  </m:oMath>
                </a14:m>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・その他の温度は最高温度と最低温度の間を等比的</a:t>
                </a:r>
                <a:endParaRPr lang="en-US" altLang="ja-JP" sz="2400" dirty="0" smtClean="0">
                  <a:latin typeface="Century" panose="02040604050505020304" pitchFamily="18" charset="0"/>
                </a:endParaRPr>
              </a:p>
              <a:p>
                <a:pPr marL="109728" indent="0">
                  <a:buNone/>
                </a:pPr>
                <a:r>
                  <a:rPr lang="ja-JP" altLang="en-US" sz="2400" dirty="0">
                    <a:latin typeface="Century" panose="02040604050505020304" pitchFamily="18" charset="0"/>
                  </a:rPr>
                  <a:t>　</a:t>
                </a:r>
                <a:r>
                  <a:rPr lang="ja-JP" altLang="en-US" sz="2400" dirty="0" smtClean="0">
                    <a:latin typeface="Century" panose="02040604050505020304" pitchFamily="18" charset="0"/>
                  </a:rPr>
                  <a:t>に分割した値を割り当てた</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a:t>
                </a:r>
                <a:r>
                  <a:rPr lang="ja-JP" altLang="en-US" sz="2400" dirty="0">
                    <a:latin typeface="Century" panose="02040604050505020304" pitchFamily="18" charset="0"/>
                  </a:rPr>
                  <a:t>解交換</a:t>
                </a:r>
                <a:r>
                  <a:rPr lang="ja-JP" altLang="en-US" sz="2400" dirty="0" smtClean="0">
                    <a:latin typeface="Century" panose="02040604050505020304" pitchFamily="18" charset="0"/>
                  </a:rPr>
                  <a:t>回数：</a:t>
                </a:r>
                <a:r>
                  <a:rPr lang="en-US" altLang="ja-JP" sz="2400" dirty="0" smtClean="0">
                    <a:latin typeface="Century" panose="02040604050505020304" pitchFamily="18" charset="0"/>
                  </a:rPr>
                  <a:t>30</a:t>
                </a:r>
                <a:r>
                  <a:rPr lang="ja-JP" altLang="en-US" sz="2400" dirty="0" smtClean="0">
                    <a:latin typeface="Century" panose="02040604050505020304" pitchFamily="18" charset="0"/>
                  </a:rPr>
                  <a:t>回</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r>
                  <a:rPr lang="ja-JP" altLang="en-US" sz="2400" dirty="0" smtClean="0">
                    <a:latin typeface="Century" panose="02040604050505020304" pitchFamily="18" charset="0"/>
                  </a:rPr>
                  <a:t>・解交換周期：</a:t>
                </a:r>
                <a:r>
                  <a:rPr lang="en-US" altLang="ja-JP" sz="2400" dirty="0" smtClean="0">
                    <a:latin typeface="Century" panose="02040604050505020304" pitchFamily="18" charset="0"/>
                  </a:rPr>
                  <a:t>800</a:t>
                </a:r>
                <a:r>
                  <a:rPr lang="ja-JP" altLang="en-US" sz="2400" dirty="0" smtClean="0">
                    <a:latin typeface="Century" panose="02040604050505020304" pitchFamily="18" charset="0"/>
                  </a:rPr>
                  <a:t>回</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79512" y="1484784"/>
                <a:ext cx="8784976" cy="5373216"/>
              </a:xfrm>
              <a:blipFill rotWithShape="1">
                <a:blip r:embed="rId2"/>
                <a:stretch>
                  <a:fillRect t="-124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9672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smtClean="0"/>
              <a:t>実験</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解交換回数を</a:t>
            </a:r>
            <a:r>
              <a:rPr lang="en-US" altLang="ja-JP" sz="2400" dirty="0" smtClean="0">
                <a:latin typeface="Century" panose="02040604050505020304" pitchFamily="18" charset="0"/>
              </a:rPr>
              <a:t>30</a:t>
            </a:r>
            <a:r>
              <a:rPr lang="ja-JP" altLang="en-US" sz="2400" dirty="0" smtClean="0">
                <a:latin typeface="Century" panose="02040604050505020304" pitchFamily="18" charset="0"/>
              </a:rPr>
              <a:t>回、解交換周期を</a:t>
            </a:r>
            <a:r>
              <a:rPr lang="en-US" altLang="ja-JP" sz="2400" dirty="0" smtClean="0">
                <a:latin typeface="Century" panose="02040604050505020304" pitchFamily="18" charset="0"/>
              </a:rPr>
              <a:t>800</a:t>
            </a:r>
            <a:r>
              <a:rPr lang="ja-JP" altLang="en-US" sz="2400" dirty="0" smtClean="0">
                <a:latin typeface="Century" panose="02040604050505020304" pitchFamily="18" charset="0"/>
              </a:rPr>
              <a:t>回としたときのレプリカ数ごとの総探索回数</a:t>
            </a:r>
            <a:endParaRPr lang="en-US" altLang="ja-JP" sz="2400" dirty="0" smtClean="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a:latin typeface="Century" panose="02040604050505020304" pitchFamily="18" charset="0"/>
            </a:endParaRPr>
          </a:p>
          <a:p>
            <a:pPr marL="109728" indent="0">
              <a:buNone/>
            </a:pPr>
            <a:endParaRPr lang="en-US" altLang="ja-JP" sz="2400" dirty="0" smtClean="0">
              <a:latin typeface="Century" panose="02040604050505020304" pitchFamily="18" charset="0"/>
            </a:endParaRPr>
          </a:p>
        </p:txBody>
      </p:sp>
      <p:graphicFrame>
        <p:nvGraphicFramePr>
          <p:cNvPr id="4" name="表 3"/>
          <p:cNvGraphicFramePr>
            <a:graphicFrameLocks noGrp="1"/>
          </p:cNvGraphicFramePr>
          <p:nvPr>
            <p:extLst>
              <p:ext uri="{D42A27DB-BD31-4B8C-83A1-F6EECF244321}">
                <p14:modId xmlns:p14="http://schemas.microsoft.com/office/powerpoint/2010/main" val="4216161503"/>
              </p:ext>
            </p:extLst>
          </p:nvPr>
        </p:nvGraphicFramePr>
        <p:xfrm>
          <a:off x="2555776" y="2564904"/>
          <a:ext cx="4032448" cy="3708400"/>
        </p:xfrm>
        <a:graphic>
          <a:graphicData uri="http://schemas.openxmlformats.org/drawingml/2006/table">
            <a:tbl>
              <a:tblPr>
                <a:tableStyleId>{616DA210-FB5B-4158-B5E0-FEB733F419BA}</a:tableStyleId>
              </a:tblPr>
              <a:tblGrid>
                <a:gridCol w="1967879"/>
                <a:gridCol w="2064569"/>
              </a:tblGrid>
              <a:tr h="370840">
                <a:tc>
                  <a:txBody>
                    <a:bodyPr/>
                    <a:lstStyle/>
                    <a:p>
                      <a:pPr algn="ctr"/>
                      <a:r>
                        <a:rPr kumimoji="1" lang="ja-JP" altLang="en-US" dirty="0" smtClean="0"/>
                        <a:t>レプリカ数</a:t>
                      </a:r>
                      <a:endParaRPr kumimoji="1" lang="ja-JP" altLang="en-US" dirty="0"/>
                    </a:p>
                  </a:txBody>
                  <a:tcPr/>
                </a:tc>
                <a:tc>
                  <a:txBody>
                    <a:bodyPr/>
                    <a:lstStyle/>
                    <a:p>
                      <a:pPr algn="ctr"/>
                      <a:r>
                        <a:rPr kumimoji="1" lang="ja-JP" altLang="en-US" dirty="0" smtClean="0"/>
                        <a:t>総探索回数</a:t>
                      </a:r>
                      <a:endParaRPr kumimoji="1" lang="ja-JP" altLang="en-US" dirty="0"/>
                    </a:p>
                  </a:txBody>
                  <a:tcPr/>
                </a:tc>
              </a:tr>
              <a:tr h="370840">
                <a:tc>
                  <a:txBody>
                    <a:bodyPr/>
                    <a:lstStyle/>
                    <a:p>
                      <a:pPr algn="ctr"/>
                      <a:r>
                        <a:rPr kumimoji="1" lang="en-US" altLang="ja-JP" dirty="0" smtClean="0">
                          <a:latin typeface="Century" panose="02040604050505020304" pitchFamily="18" charset="0"/>
                        </a:rPr>
                        <a:t>4</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96000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6</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144000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8</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192000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10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240000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16</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384000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20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480000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32</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768000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40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960000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64</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1536000</a:t>
                      </a:r>
                      <a:endParaRPr kumimoji="1" lang="ja-JP" altLang="en-US" dirty="0">
                        <a:latin typeface="Century" panose="02040604050505020304" pitchFamily="18" charset="0"/>
                      </a:endParaRPr>
                    </a:p>
                  </a:txBody>
                  <a:tcPr/>
                </a:tc>
              </a:tr>
            </a:tbl>
          </a:graphicData>
        </a:graphic>
      </p:graphicFrame>
    </p:spTree>
    <p:extLst>
      <p:ext uri="{BB962C8B-B14F-4D97-AF65-F5344CB8AC3E}">
        <p14:creationId xmlns:p14="http://schemas.microsoft.com/office/powerpoint/2010/main" val="2893043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レプリカ数：</a:t>
            </a:r>
            <a:r>
              <a:rPr lang="en-US" altLang="ja-JP" sz="2400" dirty="0" smtClean="0">
                <a:latin typeface="Century" panose="02040604050505020304" pitchFamily="18" charset="0"/>
              </a:rPr>
              <a:t>4</a:t>
            </a:r>
          </a:p>
        </p:txBody>
      </p:sp>
      <mc:AlternateContent xmlns:mc="http://schemas.openxmlformats.org/markup-compatibility/2006" xmlns:a14="http://schemas.microsoft.com/office/drawing/2010/main">
        <mc:Choice Requires="a14">
          <p:graphicFrame>
            <p:nvGraphicFramePr>
              <p:cNvPr id="4" name="表 3"/>
              <p:cNvGraphicFramePr>
                <a:graphicFrameLocks noGrp="1"/>
              </p:cNvGraphicFramePr>
              <p:nvPr>
                <p:extLst>
                  <p:ext uri="{D42A27DB-BD31-4B8C-83A1-F6EECF244321}">
                    <p14:modId xmlns:p14="http://schemas.microsoft.com/office/powerpoint/2010/main" val="3150813900"/>
                  </p:ext>
                </p:extLst>
              </p:nvPr>
            </p:nvGraphicFramePr>
            <p:xfrm>
              <a:off x="1524000" y="2060848"/>
              <a:ext cx="6096000" cy="4079240"/>
            </p:xfrm>
            <a:graphic>
              <a:graphicData uri="http://schemas.openxmlformats.org/drawingml/2006/table">
                <a:tbl>
                  <a:tblPr>
                    <a:tableStyleId>{616DA210-FB5B-4158-B5E0-FEB733F419BA}</a:tableStyleId>
                  </a:tblPr>
                  <a:tblGrid>
                    <a:gridCol w="1524000"/>
                    <a:gridCol w="1524000"/>
                    <a:gridCol w="1524000"/>
                    <a:gridCol w="1524000"/>
                  </a:tblGrid>
                  <a:tr h="370840">
                    <a:tc>
                      <a:txBody>
                        <a:bodyPr/>
                        <a:lstStyle/>
                        <a:p>
                          <a:pPr algn="ctr"/>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0</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oMath>
                            </m:oMathPara>
                          </a14:m>
                          <a:endParaRPr kumimoji="1" lang="ja-JP" altLang="en-US" dirty="0"/>
                        </a:p>
                      </a:txBody>
                      <a:tcPr/>
                    </a:tc>
                  </a:tr>
                  <a:tr h="370840">
                    <a:tc>
                      <a:txBody>
                        <a:bodyPr/>
                        <a:lstStyle/>
                        <a:p>
                          <a:pPr algn="ctr"/>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bl>
              </a:graphicData>
            </a:graphic>
          </p:graphicFrame>
        </mc:Choice>
        <mc:Fallback xmlns="">
          <p:graphicFrame>
            <p:nvGraphicFramePr>
              <p:cNvPr id="4" name="表 3"/>
              <p:cNvGraphicFramePr>
                <a:graphicFrameLocks noGrp="1"/>
              </p:cNvGraphicFramePr>
              <p:nvPr>
                <p:extLst>
                  <p:ext uri="{D42A27DB-BD31-4B8C-83A1-F6EECF244321}">
                    <p14:modId xmlns:p14="http://schemas.microsoft.com/office/powerpoint/2010/main" val="3150813900"/>
                  </p:ext>
                </p:extLst>
              </p:nvPr>
            </p:nvGraphicFramePr>
            <p:xfrm>
              <a:off x="1524000" y="2060848"/>
              <a:ext cx="6096000" cy="4079240"/>
            </p:xfrm>
            <a:graphic>
              <a:graphicData uri="http://schemas.openxmlformats.org/drawingml/2006/table">
                <a:tbl>
                  <a:tblPr>
                    <a:tableStyleId>{616DA210-FB5B-4158-B5E0-FEB733F419BA}</a:tableStyleId>
                  </a:tblPr>
                  <a:tblGrid>
                    <a:gridCol w="1524000"/>
                    <a:gridCol w="1524000"/>
                    <a:gridCol w="1524000"/>
                    <a:gridCol w="1524000"/>
                  </a:tblGrid>
                  <a:tr h="370840">
                    <a:tc>
                      <a:txBody>
                        <a:bodyPr/>
                        <a:lstStyle/>
                        <a:p>
                          <a:pPr algn="ctr"/>
                          <a:endParaRPr kumimoji="1" lang="ja-JP" altLang="en-US" dirty="0"/>
                        </a:p>
                      </a:txBody>
                      <a:tcPr/>
                    </a:tc>
                    <a:tc>
                      <a:txBody>
                        <a:bodyPr/>
                        <a:lstStyle/>
                        <a:p>
                          <a:endParaRPr lang="ja-JP"/>
                        </a:p>
                      </a:txBody>
                      <a:tcPr>
                        <a:blipFill rotWithShape="1">
                          <a:blip r:embed="rId2"/>
                          <a:stretch>
                            <a:fillRect l="-100000" r="-200000" b="-1021311"/>
                          </a:stretch>
                        </a:blipFill>
                      </a:tcPr>
                    </a:tc>
                    <a:tc>
                      <a:txBody>
                        <a:bodyPr/>
                        <a:lstStyle/>
                        <a:p>
                          <a:endParaRPr lang="ja-JP"/>
                        </a:p>
                      </a:txBody>
                      <a:tcPr>
                        <a:blipFill rotWithShape="1">
                          <a:blip r:embed="rId2"/>
                          <a:stretch>
                            <a:fillRect l="-200000" r="-100000" b="-1021311"/>
                          </a:stretch>
                        </a:blipFill>
                      </a:tcPr>
                    </a:tc>
                    <a:tc>
                      <a:txBody>
                        <a:bodyPr/>
                        <a:lstStyle/>
                        <a:p>
                          <a:endParaRPr lang="ja-JP"/>
                        </a:p>
                      </a:txBody>
                      <a:tcPr>
                        <a:blipFill rotWithShape="1">
                          <a:blip r:embed="rId2"/>
                          <a:stretch>
                            <a:fillRect l="-300000" b="-1021311"/>
                          </a:stretch>
                        </a:blipFill>
                      </a:tcPr>
                    </a:tc>
                  </a:tr>
                  <a:tr h="370840">
                    <a:tc>
                      <a:txBody>
                        <a:bodyPr/>
                        <a:lstStyle/>
                        <a:p>
                          <a:pPr algn="ctr"/>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r>
                </a:tbl>
              </a:graphicData>
            </a:graphic>
          </p:graphicFrame>
        </mc:Fallback>
      </mc:AlternateContent>
    </p:spTree>
    <p:extLst>
      <p:ext uri="{BB962C8B-B14F-4D97-AF65-F5344CB8AC3E}">
        <p14:creationId xmlns:p14="http://schemas.microsoft.com/office/powerpoint/2010/main" val="24424453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476672"/>
            <a:ext cx="8229600" cy="1066800"/>
          </a:xfrm>
        </p:spPr>
        <p:txBody>
          <a:bodyPr>
            <a:normAutofit/>
          </a:bodyPr>
          <a:lstStyle/>
          <a:p>
            <a:r>
              <a:rPr lang="ja-JP" altLang="en-US" sz="3200" dirty="0"/>
              <a:t>結果</a:t>
            </a:r>
            <a:endParaRPr kumimoji="1" lang="ja-JP" altLang="en-US" sz="3200" dirty="0"/>
          </a:p>
        </p:txBody>
      </p:sp>
      <p:sp>
        <p:nvSpPr>
          <p:cNvPr id="3" name="コンテンツ プレースホルダー 2"/>
          <p:cNvSpPr>
            <a:spLocks noGrp="1"/>
          </p:cNvSpPr>
          <p:nvPr>
            <p:ph idx="1"/>
          </p:nvPr>
        </p:nvSpPr>
        <p:spPr>
          <a:xfrm>
            <a:off x="179512" y="1484784"/>
            <a:ext cx="8784976" cy="5373216"/>
          </a:xfrm>
        </p:spPr>
        <p:txBody>
          <a:bodyPr>
            <a:normAutofit/>
          </a:bodyPr>
          <a:lstStyle/>
          <a:p>
            <a:pPr marL="109728" indent="0">
              <a:buNone/>
            </a:pPr>
            <a:r>
              <a:rPr lang="ja-JP" altLang="en-US" sz="2400" dirty="0" smtClean="0">
                <a:latin typeface="Century" panose="02040604050505020304" pitchFamily="18" charset="0"/>
              </a:rPr>
              <a:t>レプリカ数：</a:t>
            </a:r>
            <a:r>
              <a:rPr lang="en-US" altLang="ja-JP" sz="2400" dirty="0">
                <a:latin typeface="Century" panose="02040604050505020304" pitchFamily="18" charset="0"/>
              </a:rPr>
              <a:t>6</a:t>
            </a:r>
            <a:endParaRPr lang="en-US" altLang="ja-JP" sz="2400" dirty="0" smtClean="0">
              <a:latin typeface="Century" panose="02040604050505020304" pitchFamily="18" charset="0"/>
            </a:endParaRPr>
          </a:p>
        </p:txBody>
      </p:sp>
      <mc:AlternateContent xmlns:mc="http://schemas.openxmlformats.org/markup-compatibility/2006" xmlns:a14="http://schemas.microsoft.com/office/drawing/2010/main">
        <mc:Choice Requires="a14">
          <p:graphicFrame>
            <p:nvGraphicFramePr>
              <p:cNvPr id="4" name="表 3"/>
              <p:cNvGraphicFramePr>
                <a:graphicFrameLocks noGrp="1"/>
              </p:cNvGraphicFramePr>
              <p:nvPr>
                <p:extLst>
                  <p:ext uri="{D42A27DB-BD31-4B8C-83A1-F6EECF244321}">
                    <p14:modId xmlns:p14="http://schemas.microsoft.com/office/powerpoint/2010/main" val="2649897091"/>
                  </p:ext>
                </p:extLst>
              </p:nvPr>
            </p:nvGraphicFramePr>
            <p:xfrm>
              <a:off x="1127955" y="2060848"/>
              <a:ext cx="6888090" cy="4079240"/>
            </p:xfrm>
            <a:graphic>
              <a:graphicData uri="http://schemas.openxmlformats.org/drawingml/2006/table">
                <a:tbl>
                  <a:tblPr>
                    <a:tableStyleId>{616DA210-FB5B-4158-B5E0-FEB733F419BA}</a:tableStyleId>
                  </a:tblPr>
                  <a:tblGrid>
                    <a:gridCol w="1148015"/>
                    <a:gridCol w="1148015"/>
                    <a:gridCol w="1148015"/>
                    <a:gridCol w="1148015"/>
                    <a:gridCol w="1148015"/>
                    <a:gridCol w="1148015"/>
                  </a:tblGrid>
                  <a:tr h="370840">
                    <a:tc>
                      <a:txBody>
                        <a:bodyPr/>
                        <a:lstStyle/>
                        <a:p>
                          <a:pPr algn="ctr"/>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0</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1</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2</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3</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4</m:t>
                                    </m:r>
                                  </m:sub>
                                </m:sSub>
                              </m:oMath>
                            </m:oMathPara>
                          </a14:m>
                          <a:endParaRPr kumimoji="1" lang="en-US" altLang="ja-JP" b="0" dirty="0" smtClean="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4</m:t>
                                    </m:r>
                                  </m:sub>
                                </m:sSub>
                                <m:r>
                                  <a:rPr kumimoji="1" lang="ja-JP" altLang="en-US" b="0" i="1" smtClean="0">
                                    <a:latin typeface="Cambria Math"/>
                                  </a:rPr>
                                  <m:t>と</m:t>
                                </m:r>
                                <m:sSub>
                                  <m:sSubPr>
                                    <m:ctrlPr>
                                      <a:rPr kumimoji="1" lang="en-US" altLang="ja-JP" b="0" i="1" smtClean="0">
                                        <a:latin typeface="Cambria Math"/>
                                      </a:rPr>
                                    </m:ctrlPr>
                                  </m:sSubPr>
                                  <m:e>
                                    <m:r>
                                      <a:rPr kumimoji="1" lang="en-US" altLang="ja-JP" b="0" i="1" smtClean="0">
                                        <a:latin typeface="Cambria Math"/>
                                      </a:rPr>
                                      <m:t>𝑇</m:t>
                                    </m:r>
                                  </m:e>
                                  <m:sub>
                                    <m:r>
                                      <a:rPr kumimoji="1" lang="en-US" altLang="ja-JP" b="0" i="1" smtClean="0">
                                        <a:latin typeface="Cambria Math"/>
                                      </a:rPr>
                                      <m:t>5</m:t>
                                    </m:r>
                                  </m:sub>
                                </m:sSub>
                              </m:oMath>
                            </m:oMathPara>
                          </a14:m>
                          <a:endParaRPr kumimoji="1" lang="ja-JP" altLang="en-US" dirty="0"/>
                        </a:p>
                      </a:txBody>
                      <a:tcPr/>
                    </a:tc>
                  </a:tr>
                  <a:tr h="370840">
                    <a:tc>
                      <a:txBody>
                        <a:bodyPr/>
                        <a:lstStyle/>
                        <a:p>
                          <a:pPr algn="ctr"/>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26</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24</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8</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25</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27</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26</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24</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29</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25</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6</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27</a:t>
                          </a:r>
                          <a:endParaRPr kumimoji="1" lang="ja-JP" altLang="en-US" dirty="0">
                            <a:latin typeface="Century" panose="02040604050505020304" pitchFamily="18" charset="0"/>
                          </a:endParaRPr>
                        </a:p>
                      </a:txBody>
                      <a:tcPr/>
                    </a:tc>
                  </a:tr>
                </a:tbl>
              </a:graphicData>
            </a:graphic>
          </p:graphicFrame>
        </mc:Choice>
        <mc:Fallback xmlns="">
          <p:graphicFrame>
            <p:nvGraphicFramePr>
              <p:cNvPr id="4" name="表 3"/>
              <p:cNvGraphicFramePr>
                <a:graphicFrameLocks noGrp="1"/>
              </p:cNvGraphicFramePr>
              <p:nvPr>
                <p:extLst>
                  <p:ext uri="{D42A27DB-BD31-4B8C-83A1-F6EECF244321}">
                    <p14:modId xmlns:p14="http://schemas.microsoft.com/office/powerpoint/2010/main" val="2649897091"/>
                  </p:ext>
                </p:extLst>
              </p:nvPr>
            </p:nvGraphicFramePr>
            <p:xfrm>
              <a:off x="1127955" y="2060848"/>
              <a:ext cx="6888090" cy="4079240"/>
            </p:xfrm>
            <a:graphic>
              <a:graphicData uri="http://schemas.openxmlformats.org/drawingml/2006/table">
                <a:tbl>
                  <a:tblPr>
                    <a:tableStyleId>{616DA210-FB5B-4158-B5E0-FEB733F419BA}</a:tableStyleId>
                  </a:tblPr>
                  <a:tblGrid>
                    <a:gridCol w="1148015"/>
                    <a:gridCol w="1148015"/>
                    <a:gridCol w="1148015"/>
                    <a:gridCol w="1148015"/>
                    <a:gridCol w="1148015"/>
                    <a:gridCol w="1148015"/>
                  </a:tblGrid>
                  <a:tr h="370840">
                    <a:tc>
                      <a:txBody>
                        <a:bodyPr/>
                        <a:lstStyle/>
                        <a:p>
                          <a:pPr algn="ctr"/>
                          <a:endParaRPr kumimoji="1" lang="ja-JP" altLang="en-US" dirty="0"/>
                        </a:p>
                      </a:txBody>
                      <a:tcPr/>
                    </a:tc>
                    <a:tc>
                      <a:txBody>
                        <a:bodyPr/>
                        <a:lstStyle/>
                        <a:p>
                          <a:endParaRPr lang="ja-JP"/>
                        </a:p>
                      </a:txBody>
                      <a:tcPr>
                        <a:blipFill rotWithShape="1">
                          <a:blip r:embed="rId2"/>
                          <a:stretch>
                            <a:fillRect l="-99471" r="-398413" b="-1021311"/>
                          </a:stretch>
                        </a:blipFill>
                      </a:tcPr>
                    </a:tc>
                    <a:tc>
                      <a:txBody>
                        <a:bodyPr/>
                        <a:lstStyle/>
                        <a:p>
                          <a:endParaRPr lang="ja-JP"/>
                        </a:p>
                      </a:txBody>
                      <a:tcPr>
                        <a:blipFill rotWithShape="1">
                          <a:blip r:embed="rId2"/>
                          <a:stretch>
                            <a:fillRect l="-200532" r="-300532" b="-1021311"/>
                          </a:stretch>
                        </a:blipFill>
                      </a:tcPr>
                    </a:tc>
                    <a:tc>
                      <a:txBody>
                        <a:bodyPr/>
                        <a:lstStyle/>
                        <a:p>
                          <a:endParaRPr lang="ja-JP"/>
                        </a:p>
                      </a:txBody>
                      <a:tcPr>
                        <a:blipFill rotWithShape="1">
                          <a:blip r:embed="rId2"/>
                          <a:stretch>
                            <a:fillRect l="-300532" r="-200532" b="-1021311"/>
                          </a:stretch>
                        </a:blipFill>
                      </a:tcPr>
                    </a:tc>
                    <a:tc>
                      <a:txBody>
                        <a:bodyPr/>
                        <a:lstStyle/>
                        <a:p>
                          <a:endParaRPr lang="ja-JP"/>
                        </a:p>
                      </a:txBody>
                      <a:tcPr>
                        <a:blipFill rotWithShape="1">
                          <a:blip r:embed="rId2"/>
                          <a:stretch>
                            <a:fillRect l="-398413" r="-99471" b="-1021311"/>
                          </a:stretch>
                        </a:blipFill>
                      </a:tcPr>
                    </a:tc>
                    <a:tc>
                      <a:txBody>
                        <a:bodyPr/>
                        <a:lstStyle/>
                        <a:p>
                          <a:endParaRPr lang="ja-JP"/>
                        </a:p>
                      </a:txBody>
                      <a:tcPr>
                        <a:blipFill rotWithShape="1">
                          <a:blip r:embed="rId2"/>
                          <a:stretch>
                            <a:fillRect l="-501064" b="-1021311"/>
                          </a:stretch>
                        </a:blipFill>
                      </a:tcPr>
                    </a:tc>
                  </a:tr>
                  <a:tr h="370840">
                    <a:tc>
                      <a:txBody>
                        <a:bodyPr/>
                        <a:lstStyle/>
                        <a:p>
                          <a:pPr algn="ctr"/>
                          <a:r>
                            <a:rPr kumimoji="1" lang="en-US" altLang="ja-JP" dirty="0" smtClean="0">
                              <a:latin typeface="Century" panose="02040604050505020304" pitchFamily="18" charset="0"/>
                            </a:rPr>
                            <a:t>1</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26</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2</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24</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3</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8</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25</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4</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27</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5</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26</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6</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3</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24</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7</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20</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8</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29</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9</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25</a:t>
                          </a:r>
                          <a:endParaRPr kumimoji="1" lang="ja-JP" altLang="en-US" dirty="0">
                            <a:latin typeface="Century" panose="02040604050505020304" pitchFamily="18" charset="0"/>
                          </a:endParaRPr>
                        </a:p>
                      </a:txBody>
                      <a:tcPr/>
                    </a:tc>
                  </a:tr>
                  <a:tr h="370840">
                    <a:tc>
                      <a:txBody>
                        <a:bodyPr/>
                        <a:lstStyle/>
                        <a:p>
                          <a:pPr algn="ctr"/>
                          <a:r>
                            <a:rPr kumimoji="1" lang="en-US" altLang="ja-JP" dirty="0" smtClean="0">
                              <a:latin typeface="Century" panose="02040604050505020304" pitchFamily="18" charset="0"/>
                            </a:rPr>
                            <a:t>10</a:t>
                          </a:r>
                          <a:r>
                            <a:rPr kumimoji="1" lang="ja-JP" altLang="en-US" dirty="0" smtClean="0">
                              <a:latin typeface="Century" panose="02040604050505020304" pitchFamily="18" charset="0"/>
                            </a:rPr>
                            <a:t>回目</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1</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6</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0</a:t>
                          </a:r>
                          <a:endParaRPr kumimoji="1" lang="ja-JP" altLang="en-US" dirty="0">
                            <a:latin typeface="Century" panose="02040604050505020304" pitchFamily="18" charset="0"/>
                          </a:endParaRPr>
                        </a:p>
                      </a:txBody>
                      <a:tcPr/>
                    </a:tc>
                    <a:tc>
                      <a:txBody>
                        <a:bodyPr/>
                        <a:lstStyle/>
                        <a:p>
                          <a:pPr algn="ctr"/>
                          <a:r>
                            <a:rPr kumimoji="1" lang="en-US" altLang="ja-JP" dirty="0" smtClean="0">
                              <a:latin typeface="Century" panose="02040604050505020304" pitchFamily="18" charset="0"/>
                            </a:rPr>
                            <a:t>27</a:t>
                          </a:r>
                          <a:endParaRPr kumimoji="1" lang="ja-JP" altLang="en-US" dirty="0">
                            <a:latin typeface="Century" panose="02040604050505020304" pitchFamily="18" charset="0"/>
                          </a:endParaRPr>
                        </a:p>
                      </a:txBody>
                      <a:tcPr/>
                    </a:tc>
                  </a:tr>
                </a:tbl>
              </a:graphicData>
            </a:graphic>
          </p:graphicFrame>
        </mc:Fallback>
      </mc:AlternateContent>
    </p:spTree>
    <p:extLst>
      <p:ext uri="{BB962C8B-B14F-4D97-AF65-F5344CB8AC3E}">
        <p14:creationId xmlns:p14="http://schemas.microsoft.com/office/powerpoint/2010/main" val="26457264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バン">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アーバン">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アーバン">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10443</TotalTime>
  <Words>1853</Words>
  <Application>Microsoft Office PowerPoint</Application>
  <PresentationFormat>画面に合わせる (4:3)</PresentationFormat>
  <Paragraphs>879</Paragraphs>
  <Slides>20</Slides>
  <Notes>0</Notes>
  <HiddenSlides>0</HiddenSlides>
  <MMClips>0</MMClips>
  <ScaleCrop>false</ScaleCrop>
  <HeadingPairs>
    <vt:vector size="4" baseType="variant">
      <vt:variant>
        <vt:lpstr>テーマ</vt:lpstr>
      </vt:variant>
      <vt:variant>
        <vt:i4>1</vt:i4>
      </vt:variant>
      <vt:variant>
        <vt:lpstr>スライド タイトル</vt:lpstr>
      </vt:variant>
      <vt:variant>
        <vt:i4>20</vt:i4>
      </vt:variant>
    </vt:vector>
  </HeadingPairs>
  <TitlesOfParts>
    <vt:vector size="21" baseType="lpstr">
      <vt:lpstr>アーバン</vt:lpstr>
      <vt:lpstr>       　     卒業研究進捗報告  </vt:lpstr>
      <vt:lpstr>今週</vt:lpstr>
      <vt:lpstr>座標の標準化</vt:lpstr>
      <vt:lpstr>座標の標準化</vt:lpstr>
      <vt:lpstr>実験</vt:lpstr>
      <vt:lpstr>実験</vt:lpstr>
      <vt:lpstr>実験</vt:lpstr>
      <vt:lpstr>結果</vt:lpstr>
      <vt:lpstr>結果</vt:lpstr>
      <vt:lpstr>結果</vt:lpstr>
      <vt:lpstr>結果</vt:lpstr>
      <vt:lpstr>結果</vt:lpstr>
      <vt:lpstr>結果</vt:lpstr>
      <vt:lpstr>結果</vt:lpstr>
      <vt:lpstr>結果</vt:lpstr>
      <vt:lpstr>結果</vt:lpstr>
      <vt:lpstr>結果</vt:lpstr>
      <vt:lpstr>考察</vt:lpstr>
      <vt:lpstr>考察</vt:lpstr>
      <vt:lpstr>来週以降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卒業論文テーマ決め</dc:title>
  <dc:creator>keigo okamoto</dc:creator>
  <cp:lastModifiedBy>　</cp:lastModifiedBy>
  <cp:revision>714</cp:revision>
  <dcterms:created xsi:type="dcterms:W3CDTF">2015-11-15T17:26:41Z</dcterms:created>
  <dcterms:modified xsi:type="dcterms:W3CDTF">2016-05-10T06:21:43Z</dcterms:modified>
</cp:coreProperties>
</file>