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8" r:id="rId3"/>
    <p:sldId id="339" r:id="rId4"/>
    <p:sldId id="340" r:id="rId5"/>
    <p:sldId id="341" r:id="rId6"/>
    <p:sldId id="342" r:id="rId7"/>
    <p:sldId id="343" r:id="rId8"/>
    <p:sldId id="325" r:id="rId9"/>
    <p:sldId id="285"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029B9-A0D8-4BD9-A5B8-CDFC6378E4D1}" type="datetimeFigureOut">
              <a:rPr kumimoji="1" lang="ja-JP" altLang="en-US" smtClean="0"/>
              <a:t>2016/5/17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2E667-E1DB-4C13-B0C3-C83319A04577}" type="slidenum">
              <a:rPr kumimoji="1" lang="ja-JP" altLang="en-US" smtClean="0"/>
              <a:t>‹#›</a:t>
            </a:fld>
            <a:endParaRPr kumimoji="1" lang="ja-JP" altLang="en-US"/>
          </a:p>
        </p:txBody>
      </p:sp>
    </p:spTree>
    <p:extLst>
      <p:ext uri="{BB962C8B-B14F-4D97-AF65-F5344CB8AC3E}">
        <p14:creationId xmlns:p14="http://schemas.microsoft.com/office/powerpoint/2010/main" val="1786349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2016/5/17</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2016/5/17</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2016/5/17</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2016/5/17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2016/5/17</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ja-JP" altLang="en-US" dirty="0" smtClean="0"/>
              <a:t>　</a:t>
            </a: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dirty="0" smtClean="0"/>
              <a:t>卒業研究進捗報告</a:t>
            </a:r>
            <a:r>
              <a:rPr lang="en-US" altLang="ja-JP" dirty="0"/>
              <a:t/>
            </a:r>
            <a:br>
              <a:rPr lang="en-US" altLang="ja-JP" dirty="0"/>
            </a:br>
            <a:r>
              <a:rPr lang="en-US" altLang="ja-JP" dirty="0" smtClean="0"/>
              <a:t/>
            </a:r>
            <a:br>
              <a:rPr lang="en-US" altLang="ja-JP" dirty="0" smtClean="0"/>
            </a:br>
            <a:endParaRPr kumimoji="1" lang="ja-JP" altLang="en-US" dirty="0"/>
          </a:p>
        </p:txBody>
      </p:sp>
      <p:sp>
        <p:nvSpPr>
          <p:cNvPr id="3" name="サブタイトル 2"/>
          <p:cNvSpPr>
            <a:spLocks noGrp="1"/>
          </p:cNvSpPr>
          <p:nvPr>
            <p:ph type="subTitle" idx="1"/>
          </p:nvPr>
        </p:nvSpPr>
        <p:spPr/>
        <p:txBody>
          <a:bodyPr/>
          <a:lstStyle/>
          <a:p>
            <a:r>
              <a:rPr lang="en-US" altLang="ja-JP" dirty="0" smtClean="0">
                <a:latin typeface="Century" panose="02040604050505020304" pitchFamily="18" charset="0"/>
              </a:rPr>
              <a:t>13x3015</a:t>
            </a:r>
          </a:p>
          <a:p>
            <a:r>
              <a:rPr kumimoji="1" lang="ja-JP" altLang="en-US" dirty="0" smtClean="0">
                <a:latin typeface="Century" panose="02040604050505020304" pitchFamily="18" charset="0"/>
              </a:rPr>
              <a:t>岡本啓吾</a:t>
            </a:r>
            <a:endParaRPr kumimoji="1" lang="ja-JP" altLang="en-US" dirty="0">
              <a:latin typeface="Century" panose="02040604050505020304" pitchFamily="18" charset="0"/>
            </a:endParaRPr>
          </a:p>
        </p:txBody>
      </p:sp>
    </p:spTree>
    <p:extLst>
      <p:ext uri="{BB962C8B-B14F-4D97-AF65-F5344CB8AC3E}">
        <p14:creationId xmlns:p14="http://schemas.microsoft.com/office/powerpoint/2010/main" val="3155981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今週</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sz="2400" dirty="0" smtClean="0"/>
              <a:t>・座標の</a:t>
            </a:r>
            <a:r>
              <a:rPr lang="ja-JP" altLang="en-US" sz="2400" dirty="0"/>
              <a:t>変換</a:t>
            </a:r>
            <a:endParaRPr lang="en-US" altLang="ja-JP" sz="2400" dirty="0" smtClean="0"/>
          </a:p>
          <a:p>
            <a:pPr marL="109728" indent="0">
              <a:buNone/>
            </a:pPr>
            <a:endParaRPr lang="en-US" altLang="ja-JP" sz="2400" dirty="0"/>
          </a:p>
          <a:p>
            <a:pPr marL="109728" indent="0">
              <a:buNone/>
            </a:pPr>
            <a:r>
              <a:rPr lang="ja-JP" altLang="en-US" sz="2400" dirty="0" smtClean="0"/>
              <a:t>・</a:t>
            </a:r>
            <a:r>
              <a:rPr lang="ja-JP" altLang="en-US" sz="2400" dirty="0"/>
              <a:t>アルゴリズムの改良案</a:t>
            </a:r>
            <a:endParaRPr lang="en-US" altLang="ja-JP" sz="2400" dirty="0" smtClean="0"/>
          </a:p>
        </p:txBody>
      </p:sp>
    </p:spTree>
    <p:extLst>
      <p:ext uri="{BB962C8B-B14F-4D97-AF65-F5344CB8AC3E}">
        <p14:creationId xmlns:p14="http://schemas.microsoft.com/office/powerpoint/2010/main" val="219566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座標</a:t>
            </a:r>
            <a:r>
              <a:rPr lang="ja-JP" altLang="en-US" sz="3200" dirty="0" smtClean="0"/>
              <a:t>の</a:t>
            </a:r>
            <a:r>
              <a:rPr lang="ja-JP" altLang="en-US" sz="3200" dirty="0"/>
              <a:t>変換</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lnSpcReduction="10000"/>
          </a:bodyPr>
          <a:lstStyle/>
          <a:p>
            <a:pPr marL="109728" indent="0" algn="ctr">
              <a:buNone/>
            </a:pPr>
            <a:r>
              <a:rPr kumimoji="1" lang="ja-JP" altLang="en-US" sz="2400" dirty="0" smtClean="0"/>
              <a:t>問題ごとの座標の大きさがばらばら</a:t>
            </a: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smtClean="0"/>
          </a:p>
          <a:p>
            <a:pPr marL="109728" indent="0">
              <a:buNone/>
            </a:pPr>
            <a:endParaRPr lang="en-US" altLang="ja-JP" sz="2400" dirty="0"/>
          </a:p>
          <a:p>
            <a:pPr marL="109728" indent="0">
              <a:buNone/>
            </a:pPr>
            <a:endParaRPr kumimoji="1" lang="en-US" altLang="ja-JP" sz="1400" dirty="0" smtClean="0"/>
          </a:p>
          <a:p>
            <a:pPr marL="109728" indent="0">
              <a:buNone/>
            </a:pPr>
            <a:r>
              <a:rPr lang="ja-JP" altLang="en-US" sz="2400" dirty="0" smtClean="0"/>
              <a:t>座標の大きさが問題ごとの結果の違いに影響しているかもしれない</a:t>
            </a:r>
            <a:endParaRPr lang="en-US" altLang="ja-JP" sz="2400" dirty="0"/>
          </a:p>
          <a:p>
            <a:pPr marL="109728" indent="0" algn="ctr">
              <a:buNone/>
            </a:pPr>
            <a:endParaRPr lang="en-US" altLang="ja-JP" sz="4000" dirty="0" smtClean="0"/>
          </a:p>
          <a:p>
            <a:pPr marL="109728" indent="0" algn="ctr">
              <a:buNone/>
            </a:pPr>
            <a:r>
              <a:rPr lang="ja-JP" altLang="en-US" sz="2400" dirty="0" smtClean="0"/>
              <a:t>座標の値の</a:t>
            </a:r>
            <a:r>
              <a:rPr lang="ja-JP" altLang="en-US" sz="2400" dirty="0"/>
              <a:t>変換</a:t>
            </a:r>
            <a:endParaRPr lang="en-US" altLang="ja-JP" sz="2400"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36622"/>
          <a:stretch/>
        </p:blipFill>
        <p:spPr bwMode="auto">
          <a:xfrm>
            <a:off x="539552" y="2060848"/>
            <a:ext cx="1689188" cy="2794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19159"/>
          <a:stretch/>
        </p:blipFill>
        <p:spPr bwMode="auto">
          <a:xfrm>
            <a:off x="2627784" y="2060846"/>
            <a:ext cx="1721166" cy="2794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3" y="2060846"/>
            <a:ext cx="1737399" cy="2794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8757" y="2060849"/>
            <a:ext cx="1707699" cy="279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下矢印 3"/>
          <p:cNvSpPr/>
          <p:nvPr/>
        </p:nvSpPr>
        <p:spPr>
          <a:xfrm>
            <a:off x="4211960" y="5589240"/>
            <a:ext cx="763110" cy="576064"/>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133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座標の変換</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256584"/>
              </a:xfrm>
            </p:spPr>
            <p:txBody>
              <a:bodyPr>
                <a:normAutofit/>
              </a:bodyPr>
              <a:lstStyle/>
              <a:p>
                <a:pPr marL="109728" indent="0">
                  <a:buNone/>
                </a:pPr>
                <a:r>
                  <a:rPr lang="ja-JP" altLang="en-US" sz="2400" dirty="0" smtClean="0"/>
                  <a:t>全ての座標を</a:t>
                </a:r>
                <a:r>
                  <a:rPr lang="en-US" altLang="ja-JP" sz="2400" dirty="0" smtClean="0">
                    <a:latin typeface="Century" panose="02040604050505020304" pitchFamily="18" charset="0"/>
                  </a:rPr>
                  <a:t>0</a:t>
                </a:r>
                <a:r>
                  <a:rPr lang="ja-JP" altLang="en-US" sz="2400" dirty="0" smtClean="0">
                    <a:latin typeface="Century" panose="02040604050505020304" pitchFamily="18" charset="0"/>
                  </a:rPr>
                  <a:t>～</a:t>
                </a:r>
                <a:r>
                  <a:rPr lang="en-US" altLang="ja-JP" sz="2400" dirty="0" smtClean="0">
                    <a:latin typeface="Century" panose="02040604050505020304" pitchFamily="18" charset="0"/>
                  </a:rPr>
                  <a:t>1</a:t>
                </a:r>
                <a:r>
                  <a:rPr lang="ja-JP" altLang="en-US" sz="2400" dirty="0" smtClean="0"/>
                  <a:t>の範囲の値に変換</a:t>
                </a:r>
                <a:endParaRPr lang="en-US" altLang="ja-JP" sz="2400" dirty="0" smtClean="0"/>
              </a:p>
              <a:p>
                <a:pPr marL="109728" indent="0">
                  <a:buNone/>
                </a:pPr>
                <a:endParaRPr lang="en-US" altLang="ja-JP" sz="2400" dirty="0" smtClean="0"/>
              </a:p>
              <a:p>
                <a:pPr marL="109728" indent="0">
                  <a:buNone/>
                </a:pPr>
                <a:endParaRPr lang="en-US" altLang="ja-JP" sz="2400" dirty="0" smtClean="0"/>
              </a:p>
              <a:p>
                <a:pPr marL="109728"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a:rPr>
                        <m:t>𝑛𝑒𝑤</m:t>
                      </m:r>
                      <m:r>
                        <a:rPr lang="en-US" altLang="ja-JP" sz="2400" b="0" i="1" smtClean="0">
                          <a:latin typeface="Cambria Math"/>
                        </a:rPr>
                        <m:t> </m:t>
                      </m:r>
                      <m:r>
                        <a:rPr lang="en-US" altLang="ja-JP" sz="2400" b="0" i="1" smtClean="0">
                          <a:latin typeface="Cambria Math"/>
                        </a:rPr>
                        <m:t>𝑥</m:t>
                      </m:r>
                      <m:r>
                        <a:rPr lang="en-US" altLang="ja-JP" sz="2400" b="0" i="1" smtClean="0">
                          <a:latin typeface="Cambria Math"/>
                        </a:rPr>
                        <m:t>=</m:t>
                      </m:r>
                      <m:f>
                        <m:fPr>
                          <m:ctrlPr>
                            <a:rPr lang="en-US" altLang="ja-JP" sz="2400" b="0" i="1" smtClean="0">
                              <a:latin typeface="Cambria Math"/>
                            </a:rPr>
                          </m:ctrlPr>
                        </m:fPr>
                        <m:num>
                          <m:r>
                            <a:rPr lang="en-US" altLang="ja-JP" sz="2400" b="0" i="1" smtClean="0">
                              <a:latin typeface="Cambria Math"/>
                            </a:rPr>
                            <m:t>𝑥</m:t>
                          </m:r>
                          <m:r>
                            <a:rPr lang="en-US" altLang="ja-JP" sz="2400" b="0" i="1" smtClean="0">
                              <a:latin typeface="Cambria Math"/>
                            </a:rPr>
                            <m:t>−</m:t>
                          </m:r>
                          <m:sSub>
                            <m:sSubPr>
                              <m:ctrlPr>
                                <a:rPr lang="en-US" altLang="ja-JP" sz="2400" b="0" i="1" smtClean="0">
                                  <a:latin typeface="Cambria Math"/>
                                </a:rPr>
                              </m:ctrlPr>
                            </m:sSubPr>
                            <m:e>
                              <m:r>
                                <a:rPr lang="en-US" altLang="ja-JP" sz="2400" b="0" i="1" smtClean="0">
                                  <a:latin typeface="Cambria Math"/>
                                </a:rPr>
                                <m:t>𝑥</m:t>
                              </m:r>
                            </m:e>
                            <m:sub>
                              <m:r>
                                <a:rPr lang="en-US" altLang="ja-JP" sz="2400" b="0" i="1" smtClean="0">
                                  <a:latin typeface="Cambria Math"/>
                                </a:rPr>
                                <m:t>𝑚𝑖𝑛</m:t>
                              </m:r>
                            </m:sub>
                          </m:sSub>
                        </m:num>
                        <m:den>
                          <m:sSub>
                            <m:sSubPr>
                              <m:ctrlPr>
                                <a:rPr lang="en-US" altLang="ja-JP" sz="2400" b="0" i="1" smtClean="0">
                                  <a:latin typeface="Cambria Math"/>
                                </a:rPr>
                              </m:ctrlPr>
                            </m:sSubPr>
                            <m:e>
                              <m:r>
                                <a:rPr lang="en-US" altLang="ja-JP" sz="2400" b="0" i="1" smtClean="0">
                                  <a:latin typeface="Cambria Math"/>
                                </a:rPr>
                                <m:t>𝑥</m:t>
                              </m:r>
                            </m:e>
                            <m:sub>
                              <m:r>
                                <a:rPr lang="en-US" altLang="ja-JP" sz="2400" b="0" i="1" smtClean="0">
                                  <a:latin typeface="Cambria Math"/>
                                </a:rPr>
                                <m:t>𝑚𝑎𝑥</m:t>
                              </m:r>
                            </m:sub>
                          </m:sSub>
                          <m:r>
                            <a:rPr lang="en-US" altLang="ja-JP" sz="2400" b="0" i="1" smtClean="0">
                              <a:latin typeface="Cambria Math"/>
                            </a:rPr>
                            <m:t>−</m:t>
                          </m:r>
                          <m:sSub>
                            <m:sSubPr>
                              <m:ctrlPr>
                                <a:rPr lang="en-US" altLang="ja-JP" sz="2400" b="0" i="1" smtClean="0">
                                  <a:latin typeface="Cambria Math"/>
                                </a:rPr>
                              </m:ctrlPr>
                            </m:sSubPr>
                            <m:e>
                              <m:r>
                                <a:rPr lang="en-US" altLang="ja-JP" sz="2400" b="0" i="1" smtClean="0">
                                  <a:latin typeface="Cambria Math"/>
                                </a:rPr>
                                <m:t>𝑥</m:t>
                              </m:r>
                            </m:e>
                            <m:sub>
                              <m:r>
                                <a:rPr lang="en-US" altLang="ja-JP" sz="2400" b="0" i="1" smtClean="0">
                                  <a:latin typeface="Cambria Math"/>
                                </a:rPr>
                                <m:t>𝑚𝑖𝑛</m:t>
                              </m:r>
                            </m:sub>
                          </m:sSub>
                        </m:den>
                      </m:f>
                    </m:oMath>
                  </m:oMathPara>
                </a14:m>
                <a:endParaRPr lang="en-US" altLang="ja-JP" sz="2400" dirty="0"/>
              </a:p>
              <a:p>
                <a:pPr marL="109728" indent="0">
                  <a:buNone/>
                </a:pPr>
                <a:endParaRPr kumimoji="1" lang="en-US" altLang="ja-JP" sz="2400" b="0" i="1" dirty="0" smtClean="0">
                  <a:latin typeface="Cambria Math"/>
                </a:endParaRPr>
              </a:p>
              <a:p>
                <a:pPr marL="109728"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a:rPr>
                        <m:t>𝑛𝑒𝑤</m:t>
                      </m:r>
                      <m:r>
                        <a:rPr kumimoji="1" lang="en-US" altLang="ja-JP" sz="2400" b="0" i="1" smtClean="0">
                          <a:latin typeface="Cambria Math"/>
                        </a:rPr>
                        <m:t> </m:t>
                      </m:r>
                      <m:r>
                        <a:rPr kumimoji="1" lang="en-US" altLang="ja-JP" sz="2400" b="0" i="1" smtClean="0">
                          <a:latin typeface="Cambria Math"/>
                        </a:rPr>
                        <m:t>𝑦</m:t>
                      </m:r>
                      <m:r>
                        <a:rPr kumimoji="1" lang="en-US" altLang="ja-JP" sz="2400" b="0" i="1" smtClean="0">
                          <a:latin typeface="Cambria Math"/>
                        </a:rPr>
                        <m:t>=</m:t>
                      </m:r>
                      <m:f>
                        <m:fPr>
                          <m:ctrlPr>
                            <a:rPr kumimoji="1" lang="en-US" altLang="ja-JP" sz="2400" b="0" i="1" smtClean="0">
                              <a:latin typeface="Cambria Math"/>
                            </a:rPr>
                          </m:ctrlPr>
                        </m:fPr>
                        <m:num>
                          <m:r>
                            <a:rPr kumimoji="1" lang="en-US" altLang="ja-JP" sz="2400" b="0" i="1" smtClean="0">
                              <a:latin typeface="Cambria Math"/>
                            </a:rPr>
                            <m:t>𝑦</m:t>
                          </m:r>
                          <m:r>
                            <a:rPr kumimoji="1" lang="en-US" altLang="ja-JP" sz="2400" b="0" i="1" smtClean="0">
                              <a:latin typeface="Cambria Math"/>
                            </a:rPr>
                            <m:t>−</m:t>
                          </m:r>
                          <m:sSub>
                            <m:sSubPr>
                              <m:ctrlPr>
                                <a:rPr kumimoji="1" lang="en-US" altLang="ja-JP" sz="2400" b="0" i="1" smtClean="0">
                                  <a:latin typeface="Cambria Math"/>
                                </a:rPr>
                              </m:ctrlPr>
                            </m:sSubPr>
                            <m:e>
                              <m:r>
                                <a:rPr kumimoji="1" lang="en-US" altLang="ja-JP" sz="2400" b="0" i="1" smtClean="0">
                                  <a:latin typeface="Cambria Math"/>
                                </a:rPr>
                                <m:t>𝑦</m:t>
                              </m:r>
                            </m:e>
                            <m:sub>
                              <m:r>
                                <a:rPr kumimoji="1" lang="en-US" altLang="ja-JP" sz="2400" b="0" i="1" smtClean="0">
                                  <a:latin typeface="Cambria Math"/>
                                </a:rPr>
                                <m:t>𝑚𝑖𝑛</m:t>
                              </m:r>
                            </m:sub>
                          </m:sSub>
                        </m:num>
                        <m:den>
                          <m:sSub>
                            <m:sSubPr>
                              <m:ctrlPr>
                                <a:rPr kumimoji="1" lang="en-US" altLang="ja-JP" sz="2400" b="0" i="1" smtClean="0">
                                  <a:latin typeface="Cambria Math"/>
                                </a:rPr>
                              </m:ctrlPr>
                            </m:sSubPr>
                            <m:e>
                              <m:r>
                                <a:rPr kumimoji="1" lang="en-US" altLang="ja-JP" sz="2400" b="0" i="1" smtClean="0">
                                  <a:latin typeface="Cambria Math"/>
                                </a:rPr>
                                <m:t>𝑦</m:t>
                              </m:r>
                            </m:e>
                            <m:sub>
                              <m:r>
                                <a:rPr kumimoji="1" lang="en-US" altLang="ja-JP" sz="2400" b="0" i="1" smtClean="0">
                                  <a:latin typeface="Cambria Math"/>
                                </a:rPr>
                                <m:t>𝑚𝑎𝑥</m:t>
                              </m:r>
                            </m:sub>
                          </m:sSub>
                          <m:r>
                            <a:rPr kumimoji="1" lang="en-US" altLang="ja-JP" sz="2400" b="0" i="1" smtClean="0">
                              <a:latin typeface="Cambria Math"/>
                            </a:rPr>
                            <m:t>−</m:t>
                          </m:r>
                          <m:sSub>
                            <m:sSubPr>
                              <m:ctrlPr>
                                <a:rPr kumimoji="1" lang="en-US" altLang="ja-JP" sz="2400" b="0" i="1" smtClean="0">
                                  <a:latin typeface="Cambria Math"/>
                                </a:rPr>
                              </m:ctrlPr>
                            </m:sSubPr>
                            <m:e>
                              <m:r>
                                <a:rPr kumimoji="1" lang="en-US" altLang="ja-JP" sz="2400" b="0" i="1" smtClean="0">
                                  <a:latin typeface="Cambria Math"/>
                                </a:rPr>
                                <m:t>𝑦</m:t>
                              </m:r>
                            </m:e>
                            <m:sub>
                              <m:r>
                                <a:rPr kumimoji="1" lang="en-US" altLang="ja-JP" sz="2400" b="0" i="1" smtClean="0">
                                  <a:latin typeface="Cambria Math"/>
                                </a:rPr>
                                <m:t>𝑚𝑖𝑛</m:t>
                              </m:r>
                            </m:sub>
                          </m:sSub>
                        </m:den>
                      </m:f>
                    </m:oMath>
                  </m:oMathPara>
                </a14:m>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r>
                  <a:rPr lang="ja-JP" altLang="en-US" sz="2400" dirty="0" smtClean="0"/>
                  <a:t>街同士の</a:t>
                </a:r>
                <a:r>
                  <a:rPr lang="ja-JP" altLang="en-US" sz="2400" dirty="0" smtClean="0"/>
                  <a:t>位置関係は</a:t>
                </a:r>
                <a:r>
                  <a:rPr lang="ja-JP" altLang="en-US" sz="2400" dirty="0" smtClean="0"/>
                  <a:t>変わらないはず</a:t>
                </a: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lgn="ctr">
                  <a:buNone/>
                </a:pPr>
                <a:endParaRPr lang="en-US" altLang="ja-JP" sz="4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256584"/>
              </a:xfrm>
              <a:blipFill rotWithShape="1">
                <a:blip r:embed="rId2"/>
                <a:stretch>
                  <a:fillRect t="-12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9147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座標の変換</a:t>
            </a:r>
            <a:endParaRPr kumimoji="1" lang="ja-JP" altLang="en-US" sz="3200" dirty="0"/>
          </a:p>
        </p:txBody>
      </p:sp>
      <p:sp>
        <p:nvSpPr>
          <p:cNvPr id="3" name="コンテンツ プレースホルダー 2"/>
          <p:cNvSpPr>
            <a:spLocks noGrp="1"/>
          </p:cNvSpPr>
          <p:nvPr>
            <p:ph idx="1"/>
          </p:nvPr>
        </p:nvSpPr>
        <p:spPr>
          <a:xfrm>
            <a:off x="179512" y="1484784"/>
            <a:ext cx="8784976" cy="5256584"/>
          </a:xfrm>
        </p:spPr>
        <p:txBody>
          <a:bodyPr>
            <a:normAutofit/>
          </a:bodyPr>
          <a:lstStyle/>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lgn="ctr">
              <a:buNone/>
            </a:pPr>
            <a:endParaRPr lang="en-US" altLang="ja-JP" sz="4000" dirty="0" smtClean="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556792"/>
            <a:ext cx="2547013" cy="2376264"/>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4149080"/>
            <a:ext cx="2547013" cy="2376264"/>
          </a:xfrm>
          <a:prstGeom prst="rect">
            <a:avLst/>
          </a:prstGeom>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1370" y="1556792"/>
            <a:ext cx="2547014" cy="2376264"/>
          </a:xfrm>
          <a:prstGeom prst="rect">
            <a:avLst/>
          </a:prstGeom>
        </p:spPr>
      </p:pic>
      <p:pic>
        <p:nvPicPr>
          <p:cNvPr id="7" name="図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1371" y="4149081"/>
            <a:ext cx="2547013" cy="2376264"/>
          </a:xfrm>
          <a:prstGeom prst="rect">
            <a:avLst/>
          </a:prstGeom>
        </p:spPr>
      </p:pic>
      <p:sp>
        <p:nvSpPr>
          <p:cNvPr id="8" name="右矢印 7"/>
          <p:cNvSpPr/>
          <p:nvPr/>
        </p:nvSpPr>
        <p:spPr>
          <a:xfrm>
            <a:off x="3941132" y="3573016"/>
            <a:ext cx="122413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851920" y="3140968"/>
            <a:ext cx="1224136" cy="461665"/>
          </a:xfrm>
          <a:prstGeom prst="rect">
            <a:avLst/>
          </a:prstGeom>
          <a:noFill/>
        </p:spPr>
        <p:txBody>
          <a:bodyPr wrap="square" rtlCol="0">
            <a:spAutoFit/>
          </a:bodyPr>
          <a:lstStyle/>
          <a:p>
            <a:pPr algn="ctr"/>
            <a:r>
              <a:rPr kumimoji="1" lang="ja-JP" altLang="en-US" sz="2400" dirty="0" smtClean="0"/>
              <a:t>変換</a:t>
            </a:r>
            <a:endParaRPr kumimoji="1" lang="ja-JP" altLang="en-US" sz="2400" dirty="0"/>
          </a:p>
        </p:txBody>
      </p:sp>
    </p:spTree>
    <p:extLst>
      <p:ext uri="{BB962C8B-B14F-4D97-AF65-F5344CB8AC3E}">
        <p14:creationId xmlns:p14="http://schemas.microsoft.com/office/powerpoint/2010/main" val="2028983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座標の変換</a:t>
            </a:r>
            <a:endParaRPr kumimoji="1" lang="ja-JP" altLang="en-US" sz="3200" dirty="0"/>
          </a:p>
        </p:txBody>
      </p:sp>
      <p:sp>
        <p:nvSpPr>
          <p:cNvPr id="3" name="コンテンツ プレースホルダー 2"/>
          <p:cNvSpPr>
            <a:spLocks noGrp="1"/>
          </p:cNvSpPr>
          <p:nvPr>
            <p:ph idx="1"/>
          </p:nvPr>
        </p:nvSpPr>
        <p:spPr>
          <a:xfrm>
            <a:off x="179512" y="1484784"/>
            <a:ext cx="8784976" cy="5256584"/>
          </a:xfrm>
        </p:spPr>
        <p:txBody>
          <a:bodyPr>
            <a:normAutofit/>
          </a:bodyPr>
          <a:lstStyle/>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lgn="ctr">
              <a:buNone/>
            </a:pPr>
            <a:endParaRPr lang="en-US" altLang="ja-JP" sz="4000" dirty="0" smtClean="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556792"/>
            <a:ext cx="2547013" cy="2376264"/>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1370" y="1556792"/>
            <a:ext cx="2547014" cy="2376264"/>
          </a:xfrm>
          <a:prstGeom prst="rect">
            <a:avLst/>
          </a:prstGeom>
        </p:spPr>
      </p:pic>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600" y="4149081"/>
            <a:ext cx="2547015" cy="2376265"/>
          </a:xfrm>
          <a:prstGeom prst="rect">
            <a:avLst/>
          </a:prstGeom>
        </p:spPr>
      </p:pic>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1652" y="4149346"/>
            <a:ext cx="2546732" cy="2376000"/>
          </a:xfrm>
          <a:prstGeom prst="rect">
            <a:avLst/>
          </a:prstGeom>
        </p:spPr>
      </p:pic>
      <p:sp>
        <p:nvSpPr>
          <p:cNvPr id="14" name="右矢印 13"/>
          <p:cNvSpPr/>
          <p:nvPr/>
        </p:nvSpPr>
        <p:spPr>
          <a:xfrm>
            <a:off x="3941132" y="3573016"/>
            <a:ext cx="122413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851920" y="3140968"/>
            <a:ext cx="1224136" cy="461665"/>
          </a:xfrm>
          <a:prstGeom prst="rect">
            <a:avLst/>
          </a:prstGeom>
          <a:noFill/>
        </p:spPr>
        <p:txBody>
          <a:bodyPr wrap="square" rtlCol="0">
            <a:spAutoFit/>
          </a:bodyPr>
          <a:lstStyle/>
          <a:p>
            <a:pPr algn="ctr"/>
            <a:r>
              <a:rPr kumimoji="1" lang="ja-JP" altLang="en-US" sz="2400" dirty="0" smtClean="0"/>
              <a:t>変換</a:t>
            </a:r>
            <a:endParaRPr kumimoji="1" lang="ja-JP" altLang="en-US" sz="2400" dirty="0"/>
          </a:p>
        </p:txBody>
      </p:sp>
    </p:spTree>
    <p:extLst>
      <p:ext uri="{BB962C8B-B14F-4D97-AF65-F5344CB8AC3E}">
        <p14:creationId xmlns:p14="http://schemas.microsoft.com/office/powerpoint/2010/main" val="3250293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アルゴリズム</a:t>
            </a:r>
            <a:r>
              <a:rPr lang="ja-JP" altLang="en-US" sz="3200" dirty="0" smtClean="0"/>
              <a:t>の改良案</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現在のアルゴリズム</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・高温レプリカでは解が収束しないため、探索終盤では高温</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レプリカでの探索があまり意味がない</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改良</a:t>
            </a:r>
            <a:r>
              <a:rPr lang="ja-JP" altLang="en-US" sz="2400" dirty="0" smtClean="0">
                <a:latin typeface="Century" panose="02040604050505020304" pitchFamily="18" charset="0"/>
              </a:rPr>
              <a:t>案</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・一定期間ごとに、レプリカ</a:t>
            </a:r>
            <a:r>
              <a:rPr lang="ja-JP" altLang="en-US" sz="2400" dirty="0" smtClean="0">
                <a:latin typeface="Century" panose="02040604050505020304" pitchFamily="18" charset="0"/>
              </a:rPr>
              <a:t>ごとのコスト</a:t>
            </a:r>
            <a:r>
              <a:rPr lang="ja-JP" altLang="en-US" sz="2400" dirty="0" smtClean="0">
                <a:latin typeface="Century" panose="02040604050505020304" pitchFamily="18" charset="0"/>
              </a:rPr>
              <a:t>の分布を求め、それに基づいて温度を調整していき、無駄な探索を減らす</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endParaRPr lang="en-US" altLang="ja-JP" sz="2400" dirty="0" smtClean="0">
              <a:latin typeface="Century" panose="02040604050505020304" pitchFamily="18" charset="0"/>
            </a:endParaRPr>
          </a:p>
        </p:txBody>
      </p:sp>
    </p:spTree>
    <p:extLst>
      <p:ext uri="{BB962C8B-B14F-4D97-AF65-F5344CB8AC3E}">
        <p14:creationId xmlns:p14="http://schemas.microsoft.com/office/powerpoint/2010/main" val="1120433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アルゴリズム</a:t>
            </a:r>
            <a:r>
              <a:rPr lang="ja-JP" altLang="en-US" sz="3200" dirty="0" smtClean="0"/>
              <a:t>の改良案</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高温レプリカ</a:t>
            </a:r>
            <a:r>
              <a:rPr lang="ja-JP" altLang="en-US" sz="2400" dirty="0" smtClean="0">
                <a:latin typeface="Century" panose="02040604050505020304" pitchFamily="18" charset="0"/>
              </a:rPr>
              <a:t>の</a:t>
            </a:r>
            <a:r>
              <a:rPr lang="ja-JP" altLang="en-US" sz="2400" dirty="0">
                <a:latin typeface="Century" panose="02040604050505020304" pitchFamily="18" charset="0"/>
              </a:rPr>
              <a:t>方</a:t>
            </a:r>
            <a:r>
              <a:rPr lang="ja-JP" altLang="en-US" sz="2400" dirty="0" smtClean="0">
                <a:latin typeface="Century" panose="02040604050505020304" pitchFamily="18" charset="0"/>
              </a:rPr>
              <a:t>が良い解をもっている場合は必ず解交換が行われるため、高温レプリカを低温レプリカに近づけることによってその可能性</a:t>
            </a:r>
            <a:r>
              <a:rPr lang="ja-JP" altLang="en-US" sz="2400" smtClean="0">
                <a:latin typeface="Century" panose="02040604050505020304" pitchFamily="18" charset="0"/>
              </a:rPr>
              <a:t>を</a:t>
            </a:r>
            <a:r>
              <a:rPr lang="ja-JP" altLang="en-US" sz="2400" smtClean="0">
                <a:latin typeface="Century" panose="02040604050505020304" pitchFamily="18" charset="0"/>
              </a:rPr>
              <a:t>高める</a:t>
            </a:r>
            <a:endParaRPr lang="en-US" altLang="ja-JP" sz="2400" dirty="0" smtClean="0">
              <a:latin typeface="Century" panose="02040604050505020304" pitchFamily="18" charset="0"/>
            </a:endParaRPr>
          </a:p>
        </p:txBody>
      </p:sp>
      <p:cxnSp>
        <p:nvCxnSpPr>
          <p:cNvPr id="14" name="直線コネクタ 13"/>
          <p:cNvCxnSpPr/>
          <p:nvPr/>
        </p:nvCxnSpPr>
        <p:spPr>
          <a:xfrm>
            <a:off x="539552" y="1916832"/>
            <a:ext cx="0" cy="2520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39552" y="4413060"/>
            <a:ext cx="338437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フリーフォーム 27"/>
          <p:cNvSpPr/>
          <p:nvPr/>
        </p:nvSpPr>
        <p:spPr>
          <a:xfrm>
            <a:off x="909999" y="2188950"/>
            <a:ext cx="1357745" cy="1911995"/>
          </a:xfrm>
          <a:custGeom>
            <a:avLst/>
            <a:gdLst>
              <a:gd name="connsiteX0" fmla="*/ 0 w 1357745"/>
              <a:gd name="connsiteY0" fmla="*/ 1856577 h 1911995"/>
              <a:gd name="connsiteX1" fmla="*/ 692727 w 1357745"/>
              <a:gd name="connsiteY1" fmla="*/ 68 h 1911995"/>
              <a:gd name="connsiteX2" fmla="*/ 1357745 w 1357745"/>
              <a:gd name="connsiteY2" fmla="*/ 1911995 h 1911995"/>
            </a:gdLst>
            <a:ahLst/>
            <a:cxnLst>
              <a:cxn ang="0">
                <a:pos x="connsiteX0" y="connsiteY0"/>
              </a:cxn>
              <a:cxn ang="0">
                <a:pos x="connsiteX1" y="connsiteY1"/>
              </a:cxn>
              <a:cxn ang="0">
                <a:pos x="connsiteX2" y="connsiteY2"/>
              </a:cxn>
            </a:cxnLst>
            <a:rect l="l" t="t" r="r" b="b"/>
            <a:pathLst>
              <a:path w="1357745" h="1911995">
                <a:moveTo>
                  <a:pt x="0" y="1856577"/>
                </a:moveTo>
                <a:cubicBezTo>
                  <a:pt x="233218" y="923704"/>
                  <a:pt x="466436" y="-9168"/>
                  <a:pt x="692727" y="68"/>
                </a:cubicBezTo>
                <a:cubicBezTo>
                  <a:pt x="919018" y="9304"/>
                  <a:pt x="1138381" y="960649"/>
                  <a:pt x="1357745" y="191199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p:cNvSpPr/>
          <p:nvPr/>
        </p:nvSpPr>
        <p:spPr>
          <a:xfrm>
            <a:off x="2069379" y="2220974"/>
            <a:ext cx="1357745" cy="1911995"/>
          </a:xfrm>
          <a:custGeom>
            <a:avLst/>
            <a:gdLst>
              <a:gd name="connsiteX0" fmla="*/ 0 w 1357745"/>
              <a:gd name="connsiteY0" fmla="*/ 1856577 h 1911995"/>
              <a:gd name="connsiteX1" fmla="*/ 692727 w 1357745"/>
              <a:gd name="connsiteY1" fmla="*/ 68 h 1911995"/>
              <a:gd name="connsiteX2" fmla="*/ 1357745 w 1357745"/>
              <a:gd name="connsiteY2" fmla="*/ 1911995 h 1911995"/>
            </a:gdLst>
            <a:ahLst/>
            <a:cxnLst>
              <a:cxn ang="0">
                <a:pos x="connsiteX0" y="connsiteY0"/>
              </a:cxn>
              <a:cxn ang="0">
                <a:pos x="connsiteX1" y="connsiteY1"/>
              </a:cxn>
              <a:cxn ang="0">
                <a:pos x="connsiteX2" y="connsiteY2"/>
              </a:cxn>
            </a:cxnLst>
            <a:rect l="l" t="t" r="r" b="b"/>
            <a:pathLst>
              <a:path w="1357745" h="1911995">
                <a:moveTo>
                  <a:pt x="0" y="1856577"/>
                </a:moveTo>
                <a:cubicBezTo>
                  <a:pt x="233218" y="923704"/>
                  <a:pt x="466436" y="-9168"/>
                  <a:pt x="692727" y="68"/>
                </a:cubicBezTo>
                <a:cubicBezTo>
                  <a:pt x="919018" y="9304"/>
                  <a:pt x="1138381" y="960649"/>
                  <a:pt x="1357745" y="191199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p:nvPr/>
        </p:nvCxnSpPr>
        <p:spPr>
          <a:xfrm>
            <a:off x="5590519" y="1896437"/>
            <a:ext cx="0" cy="2520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H="1">
            <a:off x="5590519" y="4392665"/>
            <a:ext cx="338437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827584" y="1772816"/>
            <a:ext cx="3798765" cy="369332"/>
          </a:xfrm>
          <a:prstGeom prst="rect">
            <a:avLst/>
          </a:prstGeom>
          <a:noFill/>
        </p:spPr>
        <p:txBody>
          <a:bodyPr wrap="square" rtlCol="0">
            <a:spAutoFit/>
          </a:bodyPr>
          <a:lstStyle/>
          <a:p>
            <a:r>
              <a:rPr kumimoji="1" lang="ja-JP" altLang="en-US" dirty="0" smtClean="0"/>
              <a:t>低温レプリカ　高温レプリカ</a:t>
            </a:r>
            <a:endParaRPr kumimoji="1" lang="ja-JP" altLang="en-US" dirty="0"/>
          </a:p>
        </p:txBody>
      </p:sp>
      <p:sp>
        <p:nvSpPr>
          <p:cNvPr id="33" name="テキスト ボックス 32"/>
          <p:cNvSpPr txBox="1"/>
          <p:nvPr/>
        </p:nvSpPr>
        <p:spPr>
          <a:xfrm>
            <a:off x="1770940" y="4437112"/>
            <a:ext cx="977311" cy="369332"/>
          </a:xfrm>
          <a:prstGeom prst="rect">
            <a:avLst/>
          </a:prstGeom>
          <a:noFill/>
        </p:spPr>
        <p:txBody>
          <a:bodyPr wrap="square" rtlCol="0">
            <a:spAutoFit/>
          </a:bodyPr>
          <a:lstStyle/>
          <a:p>
            <a:r>
              <a:rPr kumimoji="1" lang="ja-JP" altLang="en-US" dirty="0" smtClean="0"/>
              <a:t>コスト</a:t>
            </a:r>
            <a:endParaRPr kumimoji="1" lang="ja-JP" altLang="en-US" dirty="0"/>
          </a:p>
        </p:txBody>
      </p:sp>
      <p:sp>
        <p:nvSpPr>
          <p:cNvPr id="34" name="テキスト ボックス 33"/>
          <p:cNvSpPr txBox="1"/>
          <p:nvPr/>
        </p:nvSpPr>
        <p:spPr>
          <a:xfrm>
            <a:off x="0" y="2852936"/>
            <a:ext cx="461665" cy="1368152"/>
          </a:xfrm>
          <a:prstGeom prst="rect">
            <a:avLst/>
          </a:prstGeom>
          <a:noFill/>
        </p:spPr>
        <p:txBody>
          <a:bodyPr vert="eaVert" wrap="square" rtlCol="0">
            <a:spAutoFit/>
          </a:bodyPr>
          <a:lstStyle/>
          <a:p>
            <a:r>
              <a:rPr kumimoji="1" lang="ja-JP" altLang="en-US" dirty="0" smtClean="0"/>
              <a:t>頻度</a:t>
            </a:r>
            <a:endParaRPr kumimoji="1" lang="ja-JP" altLang="en-US" dirty="0"/>
          </a:p>
        </p:txBody>
      </p:sp>
      <p:sp>
        <p:nvSpPr>
          <p:cNvPr id="35" name="フリーフォーム 34"/>
          <p:cNvSpPr/>
          <p:nvPr/>
        </p:nvSpPr>
        <p:spPr>
          <a:xfrm>
            <a:off x="5960966" y="2204864"/>
            <a:ext cx="1357745" cy="1911995"/>
          </a:xfrm>
          <a:custGeom>
            <a:avLst/>
            <a:gdLst>
              <a:gd name="connsiteX0" fmla="*/ 0 w 1357745"/>
              <a:gd name="connsiteY0" fmla="*/ 1856577 h 1911995"/>
              <a:gd name="connsiteX1" fmla="*/ 692727 w 1357745"/>
              <a:gd name="connsiteY1" fmla="*/ 68 h 1911995"/>
              <a:gd name="connsiteX2" fmla="*/ 1357745 w 1357745"/>
              <a:gd name="connsiteY2" fmla="*/ 1911995 h 1911995"/>
            </a:gdLst>
            <a:ahLst/>
            <a:cxnLst>
              <a:cxn ang="0">
                <a:pos x="connsiteX0" y="connsiteY0"/>
              </a:cxn>
              <a:cxn ang="0">
                <a:pos x="connsiteX1" y="connsiteY1"/>
              </a:cxn>
              <a:cxn ang="0">
                <a:pos x="connsiteX2" y="connsiteY2"/>
              </a:cxn>
            </a:cxnLst>
            <a:rect l="l" t="t" r="r" b="b"/>
            <a:pathLst>
              <a:path w="1357745" h="1911995">
                <a:moveTo>
                  <a:pt x="0" y="1856577"/>
                </a:moveTo>
                <a:cubicBezTo>
                  <a:pt x="233218" y="923704"/>
                  <a:pt x="466436" y="-9168"/>
                  <a:pt x="692727" y="68"/>
                </a:cubicBezTo>
                <a:cubicBezTo>
                  <a:pt x="919018" y="9304"/>
                  <a:pt x="1138381" y="960649"/>
                  <a:pt x="1357745" y="191199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a:off x="6825062" y="2204864"/>
            <a:ext cx="1357745" cy="1911995"/>
          </a:xfrm>
          <a:custGeom>
            <a:avLst/>
            <a:gdLst>
              <a:gd name="connsiteX0" fmla="*/ 0 w 1357745"/>
              <a:gd name="connsiteY0" fmla="*/ 1856577 h 1911995"/>
              <a:gd name="connsiteX1" fmla="*/ 692727 w 1357745"/>
              <a:gd name="connsiteY1" fmla="*/ 68 h 1911995"/>
              <a:gd name="connsiteX2" fmla="*/ 1357745 w 1357745"/>
              <a:gd name="connsiteY2" fmla="*/ 1911995 h 1911995"/>
            </a:gdLst>
            <a:ahLst/>
            <a:cxnLst>
              <a:cxn ang="0">
                <a:pos x="connsiteX0" y="connsiteY0"/>
              </a:cxn>
              <a:cxn ang="0">
                <a:pos x="connsiteX1" y="connsiteY1"/>
              </a:cxn>
              <a:cxn ang="0">
                <a:pos x="connsiteX2" y="connsiteY2"/>
              </a:cxn>
            </a:cxnLst>
            <a:rect l="l" t="t" r="r" b="b"/>
            <a:pathLst>
              <a:path w="1357745" h="1911995">
                <a:moveTo>
                  <a:pt x="0" y="1856577"/>
                </a:moveTo>
                <a:cubicBezTo>
                  <a:pt x="233218" y="923704"/>
                  <a:pt x="466436" y="-9168"/>
                  <a:pt x="692727" y="68"/>
                </a:cubicBezTo>
                <a:cubicBezTo>
                  <a:pt x="919018" y="9304"/>
                  <a:pt x="1138381" y="960649"/>
                  <a:pt x="1357745" y="191199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5686343" y="1786105"/>
            <a:ext cx="3456384" cy="369332"/>
          </a:xfrm>
          <a:prstGeom prst="rect">
            <a:avLst/>
          </a:prstGeom>
          <a:noFill/>
        </p:spPr>
        <p:txBody>
          <a:bodyPr wrap="square" rtlCol="0">
            <a:spAutoFit/>
          </a:bodyPr>
          <a:lstStyle/>
          <a:p>
            <a:r>
              <a:rPr kumimoji="1" lang="ja-JP" altLang="en-US" dirty="0" smtClean="0"/>
              <a:t>低温レプリカ　高温レプリカ</a:t>
            </a:r>
            <a:endParaRPr kumimoji="1" lang="ja-JP" altLang="en-US" dirty="0"/>
          </a:p>
        </p:txBody>
      </p:sp>
      <p:sp>
        <p:nvSpPr>
          <p:cNvPr id="39" name="テキスト ボックス 38"/>
          <p:cNvSpPr txBox="1"/>
          <p:nvPr/>
        </p:nvSpPr>
        <p:spPr>
          <a:xfrm>
            <a:off x="6494575" y="4437112"/>
            <a:ext cx="1296144" cy="369332"/>
          </a:xfrm>
          <a:prstGeom prst="rect">
            <a:avLst/>
          </a:prstGeom>
          <a:noFill/>
        </p:spPr>
        <p:txBody>
          <a:bodyPr wrap="square" rtlCol="0">
            <a:spAutoFit/>
          </a:bodyPr>
          <a:lstStyle/>
          <a:p>
            <a:pPr algn="ctr"/>
            <a:r>
              <a:rPr kumimoji="1" lang="ja-JP" altLang="en-US" dirty="0" smtClean="0"/>
              <a:t>コスト</a:t>
            </a:r>
            <a:endParaRPr kumimoji="1" lang="ja-JP" altLang="en-US" dirty="0"/>
          </a:p>
        </p:txBody>
      </p:sp>
      <p:sp>
        <p:nvSpPr>
          <p:cNvPr id="40" name="テキスト ボックス 39"/>
          <p:cNvSpPr txBox="1"/>
          <p:nvPr/>
        </p:nvSpPr>
        <p:spPr>
          <a:xfrm>
            <a:off x="5103702" y="2852936"/>
            <a:ext cx="461665" cy="972108"/>
          </a:xfrm>
          <a:prstGeom prst="rect">
            <a:avLst/>
          </a:prstGeom>
          <a:noFill/>
        </p:spPr>
        <p:txBody>
          <a:bodyPr vert="eaVert" wrap="square" rtlCol="0">
            <a:spAutoFit/>
          </a:bodyPr>
          <a:lstStyle/>
          <a:p>
            <a:r>
              <a:rPr kumimoji="1" lang="ja-JP" altLang="en-US" dirty="0" smtClean="0"/>
              <a:t>頻度</a:t>
            </a:r>
            <a:endParaRPr kumimoji="1" lang="ja-JP" altLang="en-US" dirty="0"/>
          </a:p>
        </p:txBody>
      </p:sp>
      <p:sp>
        <p:nvSpPr>
          <p:cNvPr id="42" name="右矢印 41"/>
          <p:cNvSpPr/>
          <p:nvPr/>
        </p:nvSpPr>
        <p:spPr>
          <a:xfrm>
            <a:off x="4221685" y="3014954"/>
            <a:ext cx="809327" cy="486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3867410" y="2708920"/>
            <a:ext cx="1467124" cy="369332"/>
          </a:xfrm>
          <a:prstGeom prst="rect">
            <a:avLst/>
          </a:prstGeom>
          <a:noFill/>
        </p:spPr>
        <p:txBody>
          <a:bodyPr wrap="square" rtlCol="0">
            <a:spAutoFit/>
          </a:bodyPr>
          <a:lstStyle/>
          <a:p>
            <a:pPr algn="ctr"/>
            <a:r>
              <a:rPr kumimoji="1" lang="ja-JP" altLang="en-US" dirty="0" smtClean="0"/>
              <a:t>温度調整</a:t>
            </a:r>
            <a:endParaRPr kumimoji="1" lang="ja-JP" altLang="en-US" dirty="0"/>
          </a:p>
        </p:txBody>
      </p:sp>
    </p:spTree>
    <p:extLst>
      <p:ext uri="{BB962C8B-B14F-4D97-AF65-F5344CB8AC3E}">
        <p14:creationId xmlns:p14="http://schemas.microsoft.com/office/powerpoint/2010/main" val="1134919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来週以降</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sz="2400" dirty="0" smtClean="0"/>
              <a:t>・レプリカ数の検証</a:t>
            </a:r>
            <a:endParaRPr lang="en-US" altLang="ja-JP" sz="2400" dirty="0" smtClean="0"/>
          </a:p>
          <a:p>
            <a:pPr marL="109728" indent="0">
              <a:buNone/>
            </a:pPr>
            <a:endParaRPr lang="en-US" altLang="ja-JP" sz="2400" dirty="0"/>
          </a:p>
          <a:p>
            <a:pPr marL="109728" indent="0">
              <a:buNone/>
            </a:pPr>
            <a:r>
              <a:rPr lang="ja-JP" altLang="en-US" sz="2400" dirty="0" smtClean="0"/>
              <a:t>・温度の再決定</a:t>
            </a:r>
            <a:endParaRPr lang="en-US" altLang="ja-JP" sz="2400" dirty="0" smtClean="0"/>
          </a:p>
          <a:p>
            <a:pPr marL="109728" indent="0">
              <a:buNone/>
            </a:pPr>
            <a:endParaRPr lang="en-US" altLang="ja-JP" sz="2400" dirty="0"/>
          </a:p>
          <a:p>
            <a:pPr marL="109728" indent="0">
              <a:buNone/>
            </a:pPr>
            <a:r>
              <a:rPr lang="ja-JP" altLang="en-US" sz="2400" dirty="0" smtClean="0"/>
              <a:t>・アルゴリズムの改良案</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endParaRPr lang="en-US" altLang="ja-JP" sz="2400" dirty="0" smtClean="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p:txBody>
      </p:sp>
    </p:spTree>
    <p:extLst>
      <p:ext uri="{BB962C8B-B14F-4D97-AF65-F5344CB8AC3E}">
        <p14:creationId xmlns:p14="http://schemas.microsoft.com/office/powerpoint/2010/main" val="42326349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10731</TotalTime>
  <Words>203</Words>
  <Application>Microsoft Office PowerPoint</Application>
  <PresentationFormat>画面に合わせる (4:3)</PresentationFormat>
  <Paragraphs>90</Paragraphs>
  <Slides>9</Slides>
  <Notes>0</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アーバン</vt:lpstr>
      <vt:lpstr>       　     卒業研究進捗報告  </vt:lpstr>
      <vt:lpstr>今週</vt:lpstr>
      <vt:lpstr>座標の変換</vt:lpstr>
      <vt:lpstr>座標の変換</vt:lpstr>
      <vt:lpstr>座標の変換</vt:lpstr>
      <vt:lpstr>座標の変換</vt:lpstr>
      <vt:lpstr>アルゴリズムの改良案</vt:lpstr>
      <vt:lpstr>アルゴリズムの改良案</vt:lpstr>
      <vt:lpstr>来週以降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dc:title>
  <dc:creator>keigo okamoto</dc:creator>
  <cp:lastModifiedBy>　</cp:lastModifiedBy>
  <cp:revision>749</cp:revision>
  <dcterms:created xsi:type="dcterms:W3CDTF">2015-11-15T17:26:41Z</dcterms:created>
  <dcterms:modified xsi:type="dcterms:W3CDTF">2016-05-17T04:38:59Z</dcterms:modified>
</cp:coreProperties>
</file>