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58" r:id="rId3"/>
    <p:sldId id="339" r:id="rId4"/>
    <p:sldId id="340" r:id="rId5"/>
    <p:sldId id="341" r:id="rId6"/>
    <p:sldId id="342" r:id="rId7"/>
    <p:sldId id="343" r:id="rId8"/>
    <p:sldId id="344" r:id="rId9"/>
    <p:sldId id="345" r:id="rId10"/>
    <p:sldId id="346" r:id="rId11"/>
    <p:sldId id="347" r:id="rId12"/>
    <p:sldId id="348" r:id="rId13"/>
    <p:sldId id="352" r:id="rId14"/>
    <p:sldId id="350" r:id="rId15"/>
    <p:sldId id="353" r:id="rId16"/>
    <p:sldId id="351" r:id="rId17"/>
    <p:sldId id="285"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029B9-A0D8-4BD9-A5B8-CDFC6378E4D1}" type="datetimeFigureOut">
              <a:rPr kumimoji="1" lang="ja-JP" altLang="en-US" smtClean="0"/>
              <a:t>2016/5/24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62E667-E1DB-4C13-B0C3-C83319A04577}" type="slidenum">
              <a:rPr kumimoji="1" lang="ja-JP" altLang="en-US" smtClean="0"/>
              <a:t>‹#›</a:t>
            </a:fld>
            <a:endParaRPr kumimoji="1" lang="ja-JP" altLang="en-US"/>
          </a:p>
        </p:txBody>
      </p:sp>
    </p:spTree>
    <p:extLst>
      <p:ext uri="{BB962C8B-B14F-4D97-AF65-F5344CB8AC3E}">
        <p14:creationId xmlns:p14="http://schemas.microsoft.com/office/powerpoint/2010/main" val="17863491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3F459390-1E1C-411D-8458-89103E8FCADA}" type="datetimeFigureOut">
              <a:rPr kumimoji="1" lang="ja-JP" altLang="en-US" smtClean="0"/>
              <a:t>2016/5/24</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2016/5/24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2016/5/24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2016/5/24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2016/5/24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2016/5/24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fld id="{3F459390-1E1C-411D-8458-89103E8FCADA}" type="datetimeFigureOut">
              <a:rPr kumimoji="1" lang="ja-JP" altLang="en-US" smtClean="0"/>
              <a:t>2016/5/24</a:t>
            </a:fld>
            <a:endParaRPr kumimoji="1" lang="ja-JP" altLang="en-US"/>
          </a:p>
        </p:txBody>
      </p:sp>
      <p:sp>
        <p:nvSpPr>
          <p:cNvPr id="27" name="スライド番号プレースホルダー 26"/>
          <p:cNvSpPr>
            <a:spLocks noGrp="1"/>
          </p:cNvSpPr>
          <p:nvPr>
            <p:ph type="sldNum" sz="quarter" idx="11"/>
          </p:nvPr>
        </p:nvSpPr>
        <p:spPr/>
        <p:txBody>
          <a:bodyPr rtlCol="0"/>
          <a:lstStyle/>
          <a:p>
            <a:fld id="{ECEFB5F6-5B7B-4331-8236-B68E28616C2C}"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3F459390-1E1C-411D-8458-89103E8FCADA}" type="datetimeFigureOut">
              <a:rPr kumimoji="1" lang="ja-JP" altLang="en-US" smtClean="0"/>
              <a:t>2016/5/24</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F459390-1E1C-411D-8458-89103E8FCADA}" type="datetimeFigureOut">
              <a:rPr kumimoji="1" lang="ja-JP" altLang="en-US" smtClean="0"/>
              <a:t>2016/5/24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2016/5/24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2016/5/24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F459390-1E1C-411D-8458-89103E8FCADA}" type="datetimeFigureOut">
              <a:rPr kumimoji="1" lang="ja-JP" altLang="en-US" smtClean="0"/>
              <a:t>2016/5/24</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CEFB5F6-5B7B-4331-8236-B68E28616C2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764705"/>
            <a:ext cx="8458200" cy="3107208"/>
          </a:xfrm>
        </p:spPr>
        <p:txBody>
          <a:bodyPr>
            <a:normAutofit fontScale="90000"/>
          </a:bodyPr>
          <a:lstStyle/>
          <a:p>
            <a:pPr algn="ct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ja-JP" altLang="en-US" dirty="0" smtClean="0"/>
              <a:t>　</a:t>
            </a: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ja-JP" altLang="en-US" dirty="0" smtClean="0"/>
              <a:t>卒業研究進捗報告</a:t>
            </a:r>
            <a:r>
              <a:rPr lang="en-US" altLang="ja-JP" dirty="0"/>
              <a:t/>
            </a:r>
            <a:br>
              <a:rPr lang="en-US" altLang="ja-JP" dirty="0"/>
            </a:br>
            <a:r>
              <a:rPr lang="en-US" altLang="ja-JP" dirty="0" smtClean="0"/>
              <a:t/>
            </a:r>
            <a:br>
              <a:rPr lang="en-US" altLang="ja-JP" dirty="0" smtClean="0"/>
            </a:br>
            <a:endParaRPr kumimoji="1" lang="ja-JP" altLang="en-US" dirty="0"/>
          </a:p>
        </p:txBody>
      </p:sp>
      <p:sp>
        <p:nvSpPr>
          <p:cNvPr id="3" name="サブタイトル 2"/>
          <p:cNvSpPr>
            <a:spLocks noGrp="1"/>
          </p:cNvSpPr>
          <p:nvPr>
            <p:ph type="subTitle" idx="1"/>
          </p:nvPr>
        </p:nvSpPr>
        <p:spPr/>
        <p:txBody>
          <a:bodyPr/>
          <a:lstStyle/>
          <a:p>
            <a:r>
              <a:rPr lang="en-US" altLang="ja-JP" dirty="0" smtClean="0">
                <a:latin typeface="Century" panose="02040604050505020304" pitchFamily="18" charset="0"/>
              </a:rPr>
              <a:t>13x3015</a:t>
            </a:r>
          </a:p>
          <a:p>
            <a:r>
              <a:rPr kumimoji="1" lang="ja-JP" altLang="en-US" dirty="0" smtClean="0">
                <a:latin typeface="Century" panose="02040604050505020304" pitchFamily="18" charset="0"/>
              </a:rPr>
              <a:t>岡本啓吾</a:t>
            </a:r>
            <a:endParaRPr kumimoji="1" lang="ja-JP" altLang="en-US" dirty="0">
              <a:latin typeface="Century" panose="02040604050505020304" pitchFamily="18" charset="0"/>
            </a:endParaRPr>
          </a:p>
        </p:txBody>
      </p:sp>
    </p:spTree>
    <p:extLst>
      <p:ext uri="{BB962C8B-B14F-4D97-AF65-F5344CB8AC3E}">
        <p14:creationId xmlns:p14="http://schemas.microsoft.com/office/powerpoint/2010/main" val="3155981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en-US" altLang="ja-JP" sz="2400" dirty="0" smtClean="0">
                <a:latin typeface="Century" panose="02040604050505020304" pitchFamily="18" charset="0"/>
              </a:rPr>
              <a:t>att48</a:t>
            </a: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平均値：</a:t>
            </a:r>
            <a:r>
              <a:rPr lang="en-US" altLang="ja-JP" sz="2400" dirty="0" smtClean="0">
                <a:latin typeface="Century" panose="02040604050505020304" pitchFamily="18" charset="0"/>
              </a:rPr>
              <a:t>0.99524</a:t>
            </a:r>
          </a:p>
          <a:p>
            <a:pPr marL="109728" indent="0">
              <a:buNone/>
            </a:pPr>
            <a:r>
              <a:rPr lang="ja-JP" altLang="en-US" sz="2400" dirty="0" smtClean="0">
                <a:latin typeface="Century" panose="02040604050505020304" pitchFamily="18" charset="0"/>
              </a:rPr>
              <a:t>ほとんど</a:t>
            </a:r>
            <a:r>
              <a:rPr lang="ja-JP" altLang="en-US" sz="2400" dirty="0">
                <a:latin typeface="Century" panose="02040604050505020304" pitchFamily="18" charset="0"/>
              </a:rPr>
              <a:t>全て</a:t>
            </a:r>
            <a:r>
              <a:rPr lang="ja-JP" altLang="en-US" sz="2400" dirty="0" smtClean="0">
                <a:latin typeface="Century" panose="02040604050505020304" pitchFamily="18" charset="0"/>
              </a:rPr>
              <a:t>の改悪解を受理していることになる</a:t>
            </a: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056" y="1924050"/>
            <a:ext cx="5455888" cy="344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6752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lgn="ctr">
                  <a:buNone/>
                </a:pPr>
                <a14:m>
                  <m:oMath xmlns:m="http://schemas.openxmlformats.org/officeDocument/2006/math">
                    <m:sSup>
                      <m:sSupPr>
                        <m:ctrlPr>
                          <a:rPr lang="en-US" altLang="ja-JP" sz="2400" i="1" smtClean="0">
                            <a:latin typeface="Cambria Math"/>
                          </a:rPr>
                        </m:ctrlPr>
                      </m:sSupPr>
                      <m:e>
                        <m:r>
                          <a:rPr lang="en-US" altLang="ja-JP" sz="2400" b="0" i="1" smtClean="0">
                            <a:latin typeface="Cambria Math"/>
                          </a:rPr>
                          <m:t>𝑒</m:t>
                        </m:r>
                      </m:e>
                      <m:sup>
                        <m:r>
                          <a:rPr lang="en-US" altLang="ja-JP" sz="2400" b="0" i="1" smtClean="0">
                            <a:latin typeface="Cambria Math"/>
                          </a:rPr>
                          <m:t>−</m:t>
                        </m:r>
                        <m:f>
                          <m:fPr>
                            <m:ctrlPr>
                              <a:rPr lang="en-US" altLang="ja-JP" sz="2400" b="0" i="1" smtClean="0">
                                <a:latin typeface="Cambria Math"/>
                              </a:rPr>
                            </m:ctrlPr>
                          </m:fPr>
                          <m:num>
                            <m:sSub>
                              <m:sSubPr>
                                <m:ctrlPr>
                                  <a:rPr lang="en-US" altLang="ja-JP" sz="2400" b="0" i="1" smtClean="0">
                                    <a:latin typeface="Cambria Math"/>
                                  </a:rPr>
                                </m:ctrlPr>
                              </m:sSubPr>
                              <m:e>
                                <m:r>
                                  <a:rPr lang="en-US" altLang="ja-JP" sz="2400" b="0" i="1" smtClean="0">
                                    <a:latin typeface="Cambria Math"/>
                                  </a:rPr>
                                  <m:t>𝐸</m:t>
                                </m:r>
                              </m:e>
                              <m:sub>
                                <m:r>
                                  <a:rPr lang="en-US" altLang="ja-JP" sz="2400" b="0" i="1" smtClean="0">
                                    <a:latin typeface="Cambria Math"/>
                                  </a:rPr>
                                  <m:t>𝑚𝑎𝑥</m:t>
                                </m:r>
                              </m:sub>
                            </m:sSub>
                            <m:r>
                              <a:rPr lang="en-US" altLang="ja-JP" sz="2400" b="0" i="1" smtClean="0">
                                <a:latin typeface="Cambria Math"/>
                              </a:rPr>
                              <m:t>−</m:t>
                            </m:r>
                            <m:r>
                              <a:rPr lang="en-US" altLang="ja-JP" sz="2400" b="0" i="1" smtClean="0">
                                <a:latin typeface="Cambria Math"/>
                              </a:rPr>
                              <m:t>𝐸</m:t>
                            </m:r>
                          </m:num>
                          <m:den>
                            <m:r>
                              <a:rPr lang="en-US" altLang="ja-JP" sz="2400" b="0" i="1" smtClean="0">
                                <a:latin typeface="Cambria Math"/>
                              </a:rPr>
                              <m:t>𝑇</m:t>
                            </m:r>
                          </m:den>
                        </m:f>
                      </m:sup>
                    </m:sSup>
                    <m:r>
                      <a:rPr lang="en-US" altLang="ja-JP" sz="2400" b="0" i="1" smtClean="0">
                        <a:latin typeface="Cambria Math"/>
                      </a:rPr>
                      <m:t>=0.5</m:t>
                    </m:r>
                  </m:oMath>
                </a14:m>
                <a:r>
                  <a:rPr lang="ja-JP" altLang="en-US" sz="2400" dirty="0" smtClean="0">
                    <a:latin typeface="Century" panose="02040604050505020304" pitchFamily="18" charset="0"/>
                  </a:rPr>
                  <a:t>とすると</a:t>
                </a:r>
                <a:endParaRPr lang="en-US" altLang="ja-JP" sz="2400" dirty="0" smtClean="0">
                  <a:latin typeface="Century" panose="02040604050505020304" pitchFamily="18" charset="0"/>
                </a:endParaRPr>
              </a:p>
              <a:p>
                <a:pPr marL="109728" indent="0" algn="ctr">
                  <a:buNone/>
                </a:pPr>
                <a14:m>
                  <m:oMathPara xmlns:m="http://schemas.openxmlformats.org/officeDocument/2006/math">
                    <m:oMathParaPr>
                      <m:jc m:val="centerGroup"/>
                    </m:oMathParaPr>
                    <m:oMath xmlns:m="http://schemas.openxmlformats.org/officeDocument/2006/math">
                      <m:func>
                        <m:funcPr>
                          <m:ctrlPr>
                            <a:rPr lang="en-US" altLang="ja-JP" sz="2400" i="1" smtClean="0">
                              <a:latin typeface="Cambria Math"/>
                            </a:rPr>
                          </m:ctrlPr>
                        </m:funcPr>
                        <m:fName>
                          <m:r>
                            <m:rPr>
                              <m:sty m:val="p"/>
                            </m:rPr>
                            <a:rPr lang="en-US" altLang="ja-JP" sz="2400" i="0" smtClean="0">
                              <a:latin typeface="Cambria Math"/>
                            </a:rPr>
                            <m:t>ln</m:t>
                          </m:r>
                        </m:fName>
                        <m:e>
                          <m:sSup>
                            <m:sSupPr>
                              <m:ctrlPr>
                                <a:rPr lang="en-US" altLang="ja-JP" sz="2400" i="1">
                                  <a:latin typeface="Cambria Math"/>
                                </a:rPr>
                              </m:ctrlPr>
                            </m:sSupPr>
                            <m:e>
                              <m:r>
                                <a:rPr lang="en-US" altLang="ja-JP" sz="2400" i="1">
                                  <a:latin typeface="Cambria Math"/>
                                </a:rPr>
                                <m:t>𝑒</m:t>
                              </m:r>
                            </m:e>
                            <m:sup>
                              <m:r>
                                <a:rPr lang="en-US" altLang="ja-JP" sz="2400" i="1">
                                  <a:latin typeface="Cambria Math"/>
                                </a:rPr>
                                <m:t>−</m:t>
                              </m:r>
                              <m:f>
                                <m:fPr>
                                  <m:ctrlPr>
                                    <a:rPr lang="en-US" altLang="ja-JP" sz="2400" i="1">
                                      <a:latin typeface="Cambria Math"/>
                                    </a:rPr>
                                  </m:ctrlPr>
                                </m:fPr>
                                <m:num>
                                  <m:sSub>
                                    <m:sSubPr>
                                      <m:ctrlPr>
                                        <a:rPr lang="en-US" altLang="ja-JP" sz="2400" i="1">
                                          <a:latin typeface="Cambria Math"/>
                                        </a:rPr>
                                      </m:ctrlPr>
                                    </m:sSubPr>
                                    <m:e>
                                      <m:r>
                                        <a:rPr lang="en-US" altLang="ja-JP" sz="2400" i="1">
                                          <a:latin typeface="Cambria Math"/>
                                        </a:rPr>
                                        <m:t>𝐸</m:t>
                                      </m:r>
                                    </m:e>
                                    <m:sub>
                                      <m:r>
                                        <a:rPr lang="en-US" altLang="ja-JP" sz="2400" i="1">
                                          <a:latin typeface="Cambria Math"/>
                                        </a:rPr>
                                        <m:t>𝑚𝑎𝑥</m:t>
                                      </m:r>
                                    </m:sub>
                                  </m:sSub>
                                  <m:r>
                                    <a:rPr lang="en-US" altLang="ja-JP" sz="2400" i="1">
                                      <a:latin typeface="Cambria Math"/>
                                    </a:rPr>
                                    <m:t>−</m:t>
                                  </m:r>
                                  <m:r>
                                    <a:rPr lang="en-US" altLang="ja-JP" sz="2400" i="1">
                                      <a:latin typeface="Cambria Math"/>
                                    </a:rPr>
                                    <m:t>𝐸</m:t>
                                  </m:r>
                                </m:num>
                                <m:den>
                                  <m:r>
                                    <a:rPr lang="en-US" altLang="ja-JP" sz="2400" i="1">
                                      <a:latin typeface="Cambria Math"/>
                                    </a:rPr>
                                    <m:t>𝑇</m:t>
                                  </m:r>
                                </m:den>
                              </m:f>
                            </m:sup>
                          </m:sSup>
                          <m:r>
                            <a:rPr lang="en-US" altLang="ja-JP" sz="2400" b="0" i="1" smtClean="0">
                              <a:latin typeface="Cambria Math"/>
                            </a:rPr>
                            <m:t>=</m:t>
                          </m:r>
                          <m:func>
                            <m:funcPr>
                              <m:ctrlPr>
                                <a:rPr lang="en-US" altLang="ja-JP" sz="2400" b="0" i="1" smtClean="0">
                                  <a:latin typeface="Cambria Math"/>
                                </a:rPr>
                              </m:ctrlPr>
                            </m:funcPr>
                            <m:fName>
                              <m:r>
                                <m:rPr>
                                  <m:sty m:val="p"/>
                                </m:rPr>
                                <a:rPr lang="en-US" altLang="ja-JP" sz="2400" b="0" i="0" smtClean="0">
                                  <a:latin typeface="Cambria Math"/>
                                </a:rPr>
                                <m:t>ln</m:t>
                              </m:r>
                            </m:fName>
                            <m:e>
                              <m:r>
                                <a:rPr lang="en-US" altLang="ja-JP" sz="2400" b="0" i="1" smtClean="0">
                                  <a:latin typeface="Cambria Math"/>
                                </a:rPr>
                                <m:t>0.5</m:t>
                              </m:r>
                            </m:e>
                          </m:func>
                        </m:e>
                      </m:func>
                    </m:oMath>
                  </m:oMathPara>
                </a14:m>
                <a:endParaRPr lang="en-US" altLang="ja-JP" sz="2400" dirty="0" smtClean="0">
                  <a:latin typeface="Century" panose="02040604050505020304" pitchFamily="18" charset="0"/>
                </a:endParaRPr>
              </a:p>
              <a:p>
                <a:pPr marL="109728" indent="0" algn="ctr">
                  <a:buNone/>
                </a:pPr>
                <a14:m>
                  <m:oMathPara xmlns:m="http://schemas.openxmlformats.org/officeDocument/2006/math">
                    <m:oMathParaPr>
                      <m:jc m:val="centerGroup"/>
                    </m:oMathParaPr>
                    <m:oMath xmlns:m="http://schemas.openxmlformats.org/officeDocument/2006/math">
                      <m:r>
                        <a:rPr lang="en-US" altLang="ja-JP" sz="2400" b="0" i="1" smtClean="0">
                          <a:latin typeface="Cambria Math"/>
                        </a:rPr>
                        <m:t>−</m:t>
                      </m:r>
                      <m:f>
                        <m:fPr>
                          <m:ctrlPr>
                            <a:rPr lang="en-US" altLang="ja-JP" sz="2400" b="0" i="1" smtClean="0">
                              <a:latin typeface="Cambria Math"/>
                            </a:rPr>
                          </m:ctrlPr>
                        </m:fPr>
                        <m:num>
                          <m:sSub>
                            <m:sSubPr>
                              <m:ctrlPr>
                                <a:rPr lang="en-US" altLang="ja-JP" sz="2400" b="0" i="1" smtClean="0">
                                  <a:latin typeface="Cambria Math"/>
                                </a:rPr>
                              </m:ctrlPr>
                            </m:sSubPr>
                            <m:e>
                              <m:r>
                                <a:rPr lang="en-US" altLang="ja-JP" sz="2400" b="0" i="1" smtClean="0">
                                  <a:latin typeface="Cambria Math"/>
                                </a:rPr>
                                <m:t>𝐸</m:t>
                              </m:r>
                            </m:e>
                            <m:sub>
                              <m:r>
                                <a:rPr lang="en-US" altLang="ja-JP" sz="2400" b="0" i="1" smtClean="0">
                                  <a:latin typeface="Cambria Math"/>
                                </a:rPr>
                                <m:t>𝑚𝑎𝑥</m:t>
                              </m:r>
                            </m:sub>
                          </m:sSub>
                          <m:r>
                            <a:rPr lang="en-US" altLang="ja-JP" sz="2400" b="0" i="1" smtClean="0">
                              <a:latin typeface="Cambria Math"/>
                            </a:rPr>
                            <m:t>−</m:t>
                          </m:r>
                          <m:r>
                            <a:rPr lang="en-US" altLang="ja-JP" sz="2400" b="0" i="1" smtClean="0">
                              <a:latin typeface="Cambria Math"/>
                            </a:rPr>
                            <m:t>𝐸</m:t>
                          </m:r>
                        </m:num>
                        <m:den>
                          <m:r>
                            <a:rPr lang="en-US" altLang="ja-JP" sz="2400" b="0" i="1" smtClean="0">
                              <a:latin typeface="Cambria Math"/>
                            </a:rPr>
                            <m:t>𝑇</m:t>
                          </m:r>
                        </m:den>
                      </m:f>
                      <m:r>
                        <a:rPr lang="en-US" altLang="ja-JP" sz="2400" b="0" i="1" smtClean="0">
                          <a:latin typeface="Cambria Math"/>
                        </a:rPr>
                        <m:t>=</m:t>
                      </m:r>
                      <m:func>
                        <m:funcPr>
                          <m:ctrlPr>
                            <a:rPr lang="en-US" altLang="ja-JP" sz="2400" b="0" i="1" smtClean="0">
                              <a:latin typeface="Cambria Math"/>
                            </a:rPr>
                          </m:ctrlPr>
                        </m:funcPr>
                        <m:fName>
                          <m:r>
                            <m:rPr>
                              <m:sty m:val="p"/>
                            </m:rPr>
                            <a:rPr lang="en-US" altLang="ja-JP" sz="2400" b="0" i="0" smtClean="0">
                              <a:latin typeface="Cambria Math"/>
                            </a:rPr>
                            <m:t>ln</m:t>
                          </m:r>
                        </m:fName>
                        <m:e>
                          <m:r>
                            <a:rPr lang="en-US" altLang="ja-JP" sz="2400" b="0" i="1" smtClean="0">
                              <a:latin typeface="Cambria Math"/>
                            </a:rPr>
                            <m:t>0.5</m:t>
                          </m:r>
                        </m:e>
                      </m:func>
                    </m:oMath>
                  </m:oMathPara>
                </a14:m>
                <a:endParaRPr lang="en-US" altLang="ja-JP" sz="2400" dirty="0" smtClean="0">
                  <a:latin typeface="Century" panose="02040604050505020304" pitchFamily="18" charset="0"/>
                </a:endParaRPr>
              </a:p>
              <a:p>
                <a:pPr marL="109728" indent="0" algn="ctr">
                  <a:buNone/>
                </a:pPr>
                <a14:m>
                  <m:oMathPara xmlns:m="http://schemas.openxmlformats.org/officeDocument/2006/math">
                    <m:oMathParaPr>
                      <m:jc m:val="centerGroup"/>
                    </m:oMathParaPr>
                    <m:oMath xmlns:m="http://schemas.openxmlformats.org/officeDocument/2006/math">
                      <m:r>
                        <a:rPr lang="en-US" altLang="ja-JP" sz="2400" b="0" i="1" smtClean="0">
                          <a:latin typeface="Cambria Math"/>
                        </a:rPr>
                        <m:t>𝑇</m:t>
                      </m:r>
                      <m:r>
                        <a:rPr lang="en-US" altLang="ja-JP" sz="2400" b="0" i="1" smtClean="0">
                          <a:latin typeface="Cambria Math"/>
                        </a:rPr>
                        <m:t>=−</m:t>
                      </m:r>
                      <m:f>
                        <m:fPr>
                          <m:ctrlPr>
                            <a:rPr lang="en-US" altLang="ja-JP" sz="2400" b="0" i="1" smtClean="0">
                              <a:latin typeface="Cambria Math"/>
                            </a:rPr>
                          </m:ctrlPr>
                        </m:fPr>
                        <m:num>
                          <m:sSub>
                            <m:sSubPr>
                              <m:ctrlPr>
                                <a:rPr lang="en-US" altLang="ja-JP" sz="2400" b="0" i="1" smtClean="0">
                                  <a:latin typeface="Cambria Math"/>
                                </a:rPr>
                              </m:ctrlPr>
                            </m:sSubPr>
                            <m:e>
                              <m:r>
                                <a:rPr lang="en-US" altLang="ja-JP" sz="2400" b="0" i="1" smtClean="0">
                                  <a:latin typeface="Cambria Math"/>
                                </a:rPr>
                                <m:t>𝐸</m:t>
                              </m:r>
                            </m:e>
                            <m:sub>
                              <m:r>
                                <a:rPr lang="en-US" altLang="ja-JP" sz="2400" b="0" i="1" smtClean="0">
                                  <a:latin typeface="Cambria Math"/>
                                </a:rPr>
                                <m:t>𝑚𝑎𝑥</m:t>
                              </m:r>
                            </m:sub>
                          </m:sSub>
                          <m:r>
                            <a:rPr lang="en-US" altLang="ja-JP" sz="2400" b="0" i="1" smtClean="0">
                              <a:latin typeface="Cambria Math"/>
                            </a:rPr>
                            <m:t>−</m:t>
                          </m:r>
                          <m:r>
                            <a:rPr lang="en-US" altLang="ja-JP" sz="2400" b="0" i="1" smtClean="0">
                              <a:latin typeface="Cambria Math"/>
                            </a:rPr>
                            <m:t>𝐸</m:t>
                          </m:r>
                        </m:num>
                        <m:den>
                          <m:func>
                            <m:funcPr>
                              <m:ctrlPr>
                                <a:rPr lang="en-US" altLang="ja-JP" sz="2400" b="0" i="1" smtClean="0">
                                  <a:latin typeface="Cambria Math"/>
                                </a:rPr>
                              </m:ctrlPr>
                            </m:funcPr>
                            <m:fName>
                              <m:r>
                                <m:rPr>
                                  <m:sty m:val="p"/>
                                </m:rPr>
                                <a:rPr lang="en-US" altLang="ja-JP" sz="2400" b="0" i="0" smtClean="0">
                                  <a:latin typeface="Cambria Math"/>
                                </a:rPr>
                                <m:t>ln</m:t>
                              </m:r>
                            </m:fName>
                            <m:e>
                              <m:r>
                                <a:rPr lang="en-US" altLang="ja-JP" sz="2400" b="0" i="1" smtClean="0">
                                  <a:latin typeface="Cambria Math"/>
                                </a:rPr>
                                <m:t>0.5</m:t>
                              </m:r>
                            </m:e>
                          </m:func>
                        </m:den>
                      </m:f>
                    </m:oMath>
                  </m:oMathPara>
                </a14:m>
                <a:endParaRPr lang="en-US" altLang="ja-JP" sz="2400" dirty="0" smtClean="0">
                  <a:latin typeface="Century" panose="02040604050505020304" pitchFamily="18" charset="0"/>
                </a:endParaRPr>
              </a:p>
              <a:p>
                <a:pPr marL="109728" indent="0" algn="ctr">
                  <a:buNone/>
                </a:pPr>
                <a:endParaRPr lang="en-US" altLang="ja-JP" sz="2400" dirty="0" smtClean="0">
                  <a:latin typeface="Century" panose="02040604050505020304" pitchFamily="18" charset="0"/>
                </a:endParaRPr>
              </a:p>
              <a:p>
                <a:pPr marL="109728" indent="0" algn="ctr">
                  <a:buNone/>
                </a:pPr>
                <a:endParaRPr lang="en-US" altLang="ja-JP" sz="800" dirty="0">
                  <a:latin typeface="Century" panose="02040604050505020304" pitchFamily="18" charset="0"/>
                </a:endParaRPr>
              </a:p>
              <a:p>
                <a:pPr marL="109728" indent="0" algn="ctr">
                  <a:buNone/>
                </a:pPr>
                <a14:m>
                  <m:oMath xmlns:m="http://schemas.openxmlformats.org/officeDocument/2006/math">
                    <m:sSub>
                      <m:sSubPr>
                        <m:ctrlPr>
                          <a:rPr lang="en-US" altLang="ja-JP" sz="2400" b="0" i="1" smtClean="0">
                            <a:latin typeface="Cambria Math"/>
                          </a:rPr>
                        </m:ctrlPr>
                      </m:sSubPr>
                      <m:e>
                        <m:r>
                          <a:rPr lang="en-US" altLang="ja-JP" sz="2400" b="0" i="1" smtClean="0">
                            <a:latin typeface="Cambria Math"/>
                          </a:rPr>
                          <m:t>𝐸</m:t>
                        </m:r>
                      </m:e>
                      <m:sub>
                        <m:r>
                          <a:rPr lang="en-US" altLang="ja-JP" sz="2400" b="0" i="1" smtClean="0">
                            <a:latin typeface="Cambria Math"/>
                          </a:rPr>
                          <m:t>𝑚𝑎𝑥</m:t>
                        </m:r>
                      </m:sub>
                    </m:sSub>
                    <m:r>
                      <a:rPr lang="ja-JP" altLang="en-US" sz="2400" b="0" i="1" smtClean="0">
                        <a:latin typeface="Cambria Math"/>
                      </a:rPr>
                      <m:t>と</m:t>
                    </m:r>
                    <m:r>
                      <a:rPr lang="en-US" altLang="ja-JP" sz="2400" b="0" i="1" smtClean="0">
                        <a:latin typeface="Cambria Math"/>
                      </a:rPr>
                      <m:t>𝐸</m:t>
                    </m:r>
                  </m:oMath>
                </a14:m>
                <a:r>
                  <a:rPr lang="ja-JP" altLang="en-US" sz="2400" dirty="0" smtClean="0">
                    <a:latin typeface="Century" panose="02040604050505020304" pitchFamily="18" charset="0"/>
                  </a:rPr>
                  <a:t>が分かれば</a:t>
                </a:r>
                <a14:m>
                  <m:oMath xmlns:m="http://schemas.openxmlformats.org/officeDocument/2006/math">
                    <m:r>
                      <a:rPr lang="en-US" altLang="ja-JP" sz="2400" b="0" i="1" smtClean="0">
                        <a:latin typeface="Cambria Math"/>
                      </a:rPr>
                      <m:t>𝑇</m:t>
                    </m:r>
                  </m:oMath>
                </a14:m>
                <a:r>
                  <a:rPr lang="ja-JP" altLang="en-US" sz="2400" dirty="0" smtClean="0">
                    <a:latin typeface="Century" panose="02040604050505020304" pitchFamily="18" charset="0"/>
                  </a:rPr>
                  <a:t>が求まる</a:t>
                </a:r>
                <a:endParaRPr lang="en-US" altLang="ja-JP" sz="2400" dirty="0" smtClean="0">
                  <a:latin typeface="Century" panose="02040604050505020304" pitchFamily="18" charset="0"/>
                </a:endParaRPr>
              </a:p>
              <a:p>
                <a:pPr marL="109728" indent="0" algn="ctr">
                  <a:buNone/>
                </a:pPr>
                <a:endParaRPr lang="en-US" altLang="ja-JP" sz="2400" dirty="0">
                  <a:latin typeface="Century" panose="02040604050505020304" pitchFamily="18" charset="0"/>
                </a:endParaRPr>
              </a:p>
              <a:p>
                <a:pPr marL="109728" indent="0" algn="ctr">
                  <a:buNone/>
                </a:pPr>
                <a:endParaRPr lang="en-US" altLang="ja-JP" sz="2400" dirty="0">
                  <a:latin typeface="Century" panose="02040604050505020304" pitchFamily="18" charset="0"/>
                </a:endParaRPr>
              </a:p>
              <a:p>
                <a:pPr marL="109728" indent="0" algn="ctr">
                  <a:buNone/>
                </a:pPr>
                <a14:m>
                  <m:oMath xmlns:m="http://schemas.openxmlformats.org/officeDocument/2006/math">
                    <m:r>
                      <a:rPr lang="en-US" altLang="ja-JP" sz="2400" b="0" i="1" smtClean="0">
                        <a:latin typeface="Cambria Math"/>
                      </a:rPr>
                      <m:t>𝑇</m:t>
                    </m:r>
                  </m:oMath>
                </a14:m>
                <a:r>
                  <a:rPr lang="ja-JP" altLang="en-US" sz="2400" dirty="0" smtClean="0">
                    <a:latin typeface="Century" panose="02040604050505020304" pitchFamily="18" charset="0"/>
                  </a:rPr>
                  <a:t>のだいたいの予想が立てられる</a:t>
                </a: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a:stretch>
              </a:blipFill>
            </p:spPr>
            <p:txBody>
              <a:bodyPr/>
              <a:lstStyle/>
              <a:p>
                <a:r>
                  <a:rPr lang="ja-JP" altLang="en-US">
                    <a:noFill/>
                  </a:rPr>
                  <a:t> </a:t>
                </a:r>
              </a:p>
            </p:txBody>
          </p:sp>
        </mc:Fallback>
      </mc:AlternateContent>
      <p:sp>
        <p:nvSpPr>
          <p:cNvPr id="4" name="下矢印 3"/>
          <p:cNvSpPr/>
          <p:nvPr/>
        </p:nvSpPr>
        <p:spPr>
          <a:xfrm>
            <a:off x="4247964" y="4941168"/>
            <a:ext cx="648072" cy="79208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9721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en-US" altLang="ja-JP" sz="2400" dirty="0" smtClean="0">
                    <a:latin typeface="Century" panose="02040604050505020304" pitchFamily="18" charset="0"/>
                  </a:rPr>
                  <a:t>att48</a:t>
                </a: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予想後</a:t>
                </a:r>
                <a:endParaRPr lang="en-US" altLang="ja-JP" sz="2400" dirty="0" smtClean="0">
                  <a:latin typeface="Century" panose="02040604050505020304" pitchFamily="18" charset="0"/>
                </a:endParaRPr>
              </a:p>
              <a:p>
                <a:pPr marL="109728" indent="0">
                  <a:buNone/>
                </a:pPr>
                <a14:m>
                  <m:oMath xmlns:m="http://schemas.openxmlformats.org/officeDocument/2006/math">
                    <m:r>
                      <a:rPr lang="en-US" altLang="ja-JP" sz="2400" b="0" i="1" smtClean="0">
                        <a:latin typeface="Cambria Math"/>
                      </a:rPr>
                      <m:t>𝑇</m:t>
                    </m:r>
                    <m:r>
                      <a:rPr lang="en-US" altLang="ja-JP" sz="2400" b="0" i="1" smtClean="0">
                        <a:latin typeface="Cambria Math"/>
                      </a:rPr>
                      <m:t>=3</m:t>
                    </m:r>
                  </m:oMath>
                </a14:m>
                <a:r>
                  <a:rPr lang="ja-JP" altLang="en-US" sz="2400" dirty="0" smtClean="0">
                    <a:latin typeface="Century" panose="02040604050505020304" pitchFamily="18" charset="0"/>
                  </a:rPr>
                  <a:t>　平均：</a:t>
                </a:r>
                <a:r>
                  <a:rPr lang="en-US" altLang="ja-JP" sz="2400" dirty="0" smtClean="0">
                    <a:latin typeface="Century" panose="02040604050505020304" pitchFamily="18" charset="0"/>
                  </a:rPr>
                  <a:t>0.376511</a:t>
                </a:r>
              </a:p>
              <a:p>
                <a:pPr marL="109728" indent="0">
                  <a:buNone/>
                </a:pPr>
                <a14:m>
                  <m:oMath xmlns:m="http://schemas.openxmlformats.org/officeDocument/2006/math">
                    <m:r>
                      <a:rPr lang="en-US" altLang="ja-JP" sz="2400" b="0" i="1" smtClean="0">
                        <a:latin typeface="Cambria Math"/>
                      </a:rPr>
                      <m:t>𝑇</m:t>
                    </m:r>
                    <m:r>
                      <a:rPr lang="en-US" altLang="ja-JP" sz="2400" b="0" i="1" smtClean="0">
                        <a:latin typeface="Cambria Math"/>
                      </a:rPr>
                      <m:t>=4</m:t>
                    </m:r>
                  </m:oMath>
                </a14:m>
                <a:r>
                  <a:rPr lang="ja-JP" altLang="en-US" sz="2400" dirty="0" smtClean="0">
                    <a:latin typeface="Century" panose="02040604050505020304" pitchFamily="18" charset="0"/>
                  </a:rPr>
                  <a:t>　平均</a:t>
                </a:r>
                <a:r>
                  <a:rPr lang="ja-JP" altLang="en-US" sz="2400" dirty="0" smtClean="0">
                    <a:latin typeface="Century" panose="02040604050505020304" pitchFamily="18" charset="0"/>
                  </a:rPr>
                  <a:t>：</a:t>
                </a:r>
                <a:r>
                  <a:rPr lang="en-US" altLang="ja-JP" sz="2400" dirty="0" smtClean="0">
                    <a:latin typeface="Century" panose="02040604050505020304" pitchFamily="18" charset="0"/>
                  </a:rPr>
                  <a:t>0.487356</a:t>
                </a:r>
              </a:p>
              <a:p>
                <a:pPr marL="109728" indent="0">
                  <a:buNone/>
                </a:pPr>
                <a14:m>
                  <m:oMath xmlns:m="http://schemas.openxmlformats.org/officeDocument/2006/math">
                    <m:r>
                      <a:rPr lang="en-US" altLang="ja-JP" sz="2400" b="0" i="1" smtClean="0">
                        <a:latin typeface="Cambria Math"/>
                      </a:rPr>
                      <m:t>𝑇</m:t>
                    </m:r>
                    <m:r>
                      <a:rPr lang="en-US" altLang="ja-JP" sz="2400" b="0" i="1" smtClean="0">
                        <a:latin typeface="Cambria Math"/>
                      </a:rPr>
                      <m:t>=5</m:t>
                    </m:r>
                  </m:oMath>
                </a14:m>
                <a:r>
                  <a:rPr lang="ja-JP" altLang="en-US" sz="2400" dirty="0" smtClean="0">
                    <a:latin typeface="Century" panose="02040604050505020304" pitchFamily="18" charset="0"/>
                  </a:rPr>
                  <a:t>　平均：</a:t>
                </a:r>
                <a:r>
                  <a:rPr lang="en-US" altLang="ja-JP" sz="2400" dirty="0" smtClean="0">
                    <a:latin typeface="Century" panose="02040604050505020304" pitchFamily="18" charset="0"/>
                  </a:rPr>
                  <a:t>0.555895</a:t>
                </a: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9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74721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en-US" altLang="ja-JP" sz="2400" dirty="0" smtClean="0">
                    <a:latin typeface="Century" panose="02040604050505020304" pitchFamily="18" charset="0"/>
                  </a:rPr>
                  <a:t>att48</a:t>
                </a: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a:latin typeface="Century" panose="02040604050505020304" pitchFamily="18" charset="0"/>
                  </a:rPr>
                  <a:t>温度に</a:t>
                </a:r>
                <a:r>
                  <a:rPr lang="ja-JP" altLang="en-US" sz="2400" dirty="0" smtClean="0">
                    <a:latin typeface="Century" panose="02040604050505020304" pitchFamily="18" charset="0"/>
                  </a:rPr>
                  <a:t>よる最終コストの違いは見られなかった</a:t>
                </a:r>
                <a:endParaRPr lang="en-US" altLang="ja-JP" sz="2400" dirty="0" smtClean="0">
                  <a:latin typeface="Century" panose="02040604050505020304" pitchFamily="18" charset="0"/>
                </a:endParaRPr>
              </a:p>
              <a:p>
                <a:pPr marL="109728" indent="0">
                  <a:buNone/>
                </a:pPr>
                <a:endParaRPr lang="en-US" altLang="ja-JP" sz="11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a:t>
                </a:r>
                <a:r>
                  <a:rPr lang="ja-JP" altLang="en-US" sz="2400" dirty="0">
                    <a:latin typeface="Century" panose="02040604050505020304" pitchFamily="18" charset="0"/>
                  </a:rPr>
                  <a:t>最も</a:t>
                </a:r>
                <a:r>
                  <a:rPr lang="en-US" altLang="ja-JP" sz="2400" dirty="0">
                    <a:latin typeface="Century" panose="02040604050505020304" pitchFamily="18" charset="0"/>
                  </a:rPr>
                  <a:t>0.5</a:t>
                </a:r>
                <a:r>
                  <a:rPr lang="ja-JP" altLang="en-US" sz="2400" dirty="0">
                    <a:latin typeface="Century" panose="02040604050505020304" pitchFamily="18" charset="0"/>
                  </a:rPr>
                  <a:t>に近い</a:t>
                </a:r>
                <a14:m>
                  <m:oMath xmlns:m="http://schemas.openxmlformats.org/officeDocument/2006/math">
                    <m:r>
                      <a:rPr lang="en-US" altLang="ja-JP" sz="2400" i="1">
                        <a:latin typeface="Cambria Math"/>
                      </a:rPr>
                      <m:t>𝑇</m:t>
                    </m:r>
                    <m:r>
                      <a:rPr lang="en-US" altLang="ja-JP" sz="2400" i="1">
                        <a:latin typeface="Cambria Math"/>
                      </a:rPr>
                      <m:t>=4</m:t>
                    </m:r>
                  </m:oMath>
                </a14:m>
                <a:r>
                  <a:rPr lang="ja-JP" altLang="en-US" sz="2400" dirty="0">
                    <a:latin typeface="Century" panose="02040604050505020304" pitchFamily="18" charset="0"/>
                  </a:rPr>
                  <a:t>を</a:t>
                </a:r>
                <a:r>
                  <a:rPr lang="en-US" altLang="ja-JP" sz="2400" dirty="0">
                    <a:latin typeface="Century" panose="02040604050505020304" pitchFamily="18" charset="0"/>
                  </a:rPr>
                  <a:t>att48</a:t>
                </a:r>
                <a:r>
                  <a:rPr lang="ja-JP" altLang="en-US" sz="2400" dirty="0">
                    <a:latin typeface="Century" panose="02040604050505020304" pitchFamily="18" charset="0"/>
                  </a:rPr>
                  <a:t>の最高温度とする</a:t>
                </a: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908"/>
                </a:stretch>
              </a:blipFill>
            </p:spPr>
            <p:txBody>
              <a:bodyPr/>
              <a:lstStyle/>
              <a:p>
                <a:r>
                  <a:rPr lang="ja-JP" altLang="en-US">
                    <a:noFill/>
                  </a:rPr>
                  <a:t> </a:t>
                </a:r>
              </a:p>
            </p:txBody>
          </p:sp>
        </mc:Fallback>
      </mc:AlternateContent>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890" y="1924050"/>
            <a:ext cx="5618221" cy="3377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7931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en-US" altLang="ja-JP" sz="2400" dirty="0" smtClean="0">
                    <a:latin typeface="Century" panose="02040604050505020304" pitchFamily="18" charset="0"/>
                  </a:rPr>
                  <a:t>eil101</a:t>
                </a:r>
              </a:p>
              <a:p>
                <a:pPr marL="109728" indent="0">
                  <a:buNone/>
                </a:pPr>
                <a:endParaRPr lang="en-US" altLang="ja-JP" sz="2400" dirty="0" smtClean="0">
                  <a:latin typeface="Century" panose="02040604050505020304" pitchFamily="18" charset="0"/>
                </a:endParaRPr>
              </a:p>
              <a:p>
                <a:pPr marL="109728" indent="0">
                  <a:buNone/>
                </a:pPr>
                <a14:m>
                  <m:oMath xmlns:m="http://schemas.openxmlformats.org/officeDocument/2006/math">
                    <m:r>
                      <a:rPr lang="en-US" altLang="ja-JP" sz="2400" b="0" i="1" smtClean="0">
                        <a:latin typeface="Cambria Math"/>
                      </a:rPr>
                      <m:t>𝑇</m:t>
                    </m:r>
                    <m:r>
                      <a:rPr lang="en-US" altLang="ja-JP" sz="2400" b="0" i="1" smtClean="0">
                        <a:latin typeface="Cambria Math"/>
                      </a:rPr>
                      <m:t>=4</m:t>
                    </m:r>
                  </m:oMath>
                </a14:m>
                <a:r>
                  <a:rPr lang="ja-JP" altLang="en-US" sz="2400" dirty="0" smtClean="0">
                    <a:latin typeface="Century" panose="02040604050505020304" pitchFamily="18" charset="0"/>
                  </a:rPr>
                  <a:t>　平均：</a:t>
                </a:r>
                <a:r>
                  <a:rPr lang="en-US" altLang="ja-JP" sz="2400" dirty="0" smtClean="0">
                    <a:latin typeface="Century" panose="02040604050505020304" pitchFamily="18" charset="0"/>
                  </a:rPr>
                  <a:t>0</a:t>
                </a:r>
                <a:r>
                  <a:rPr lang="en-US" altLang="ja-JP" sz="2400" dirty="0">
                    <a:latin typeface="Century" panose="02040604050505020304" pitchFamily="18" charset="0"/>
                  </a:rPr>
                  <a:t>.</a:t>
                </a:r>
                <a:r>
                  <a:rPr lang="en-US" altLang="ja-JP" sz="2400" dirty="0" smtClean="0">
                    <a:latin typeface="Century" panose="02040604050505020304" pitchFamily="18" charset="0"/>
                  </a:rPr>
                  <a:t>407604</a:t>
                </a: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予想後</a:t>
                </a:r>
                <a:endParaRPr lang="en-US" altLang="ja-JP" sz="2400" dirty="0" smtClean="0">
                  <a:latin typeface="Century" panose="02040604050505020304" pitchFamily="18" charset="0"/>
                </a:endParaRPr>
              </a:p>
              <a:p>
                <a:pPr marL="109728" indent="0">
                  <a:buNone/>
                </a:pPr>
                <a14:m>
                  <m:oMath xmlns:m="http://schemas.openxmlformats.org/officeDocument/2006/math">
                    <m:r>
                      <a:rPr lang="en-US" altLang="ja-JP" sz="2400" b="0" i="1" smtClean="0">
                        <a:latin typeface="Cambria Math"/>
                      </a:rPr>
                      <m:t>𝑇</m:t>
                    </m:r>
                    <m:r>
                      <a:rPr lang="en-US" altLang="ja-JP" sz="2400" b="0" i="1" smtClean="0">
                        <a:latin typeface="Cambria Math"/>
                      </a:rPr>
                      <m:t>=6</m:t>
                    </m:r>
                  </m:oMath>
                </a14:m>
                <a:r>
                  <a:rPr lang="ja-JP" altLang="en-US" sz="2400" dirty="0" smtClean="0">
                    <a:latin typeface="Century" panose="02040604050505020304" pitchFamily="18" charset="0"/>
                  </a:rPr>
                  <a:t>　平均：</a:t>
                </a:r>
                <a:r>
                  <a:rPr lang="en-US" altLang="ja-JP" sz="2400" dirty="0" smtClean="0">
                    <a:latin typeface="Century" panose="02040604050505020304" pitchFamily="18" charset="0"/>
                  </a:rPr>
                  <a:t>0.543432</a:t>
                </a:r>
              </a:p>
              <a:p>
                <a:pPr marL="109728" indent="0">
                  <a:buNone/>
                </a:pPr>
                <a14:m>
                  <m:oMath xmlns:m="http://schemas.openxmlformats.org/officeDocument/2006/math">
                    <m:r>
                      <a:rPr lang="en-US" altLang="ja-JP" sz="2400" b="0" i="1" smtClean="0">
                        <a:latin typeface="Cambria Math"/>
                      </a:rPr>
                      <m:t>𝑇</m:t>
                    </m:r>
                    <m:r>
                      <a:rPr lang="en-US" altLang="ja-JP" sz="2400" b="0" i="1" smtClean="0">
                        <a:latin typeface="Cambria Math"/>
                      </a:rPr>
                      <m:t>=5</m:t>
                    </m:r>
                  </m:oMath>
                </a14:m>
                <a:r>
                  <a:rPr lang="ja-JP" altLang="en-US" sz="2400" dirty="0" smtClean="0">
                    <a:latin typeface="Century" panose="02040604050505020304" pitchFamily="18" charset="0"/>
                  </a:rPr>
                  <a:t>　平均：</a:t>
                </a:r>
                <a:r>
                  <a:rPr lang="en-US" altLang="ja-JP" sz="2400" dirty="0" smtClean="0">
                    <a:latin typeface="Century" panose="02040604050505020304" pitchFamily="18" charset="0"/>
                  </a:rPr>
                  <a:t>0.476441</a:t>
                </a: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9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6926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en-US" altLang="ja-JP" sz="2400" dirty="0" smtClean="0">
                    <a:latin typeface="Century" panose="02040604050505020304" pitchFamily="18" charset="0"/>
                  </a:rPr>
                  <a:t>att48</a:t>
                </a: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a:latin typeface="Century" panose="02040604050505020304" pitchFamily="18" charset="0"/>
                  </a:rPr>
                  <a:t>温度に</a:t>
                </a:r>
                <a:r>
                  <a:rPr lang="ja-JP" altLang="en-US" sz="2400" dirty="0" smtClean="0">
                    <a:latin typeface="Century" panose="02040604050505020304" pitchFamily="18" charset="0"/>
                  </a:rPr>
                  <a:t>よる最終コストの違いは見られなかった</a:t>
                </a:r>
                <a:endParaRPr lang="en-US" altLang="ja-JP" sz="2400" dirty="0" smtClean="0">
                  <a:latin typeface="Century" panose="02040604050505020304" pitchFamily="18" charset="0"/>
                </a:endParaRPr>
              </a:p>
              <a:p>
                <a:pPr marL="109728" indent="0">
                  <a:buNone/>
                </a:pPr>
                <a:endParaRPr lang="en-US" altLang="ja-JP" sz="11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a:t>
                </a:r>
                <a:r>
                  <a:rPr lang="ja-JP" altLang="en-US" sz="2400" dirty="0">
                    <a:latin typeface="Century" panose="02040604050505020304" pitchFamily="18" charset="0"/>
                  </a:rPr>
                  <a:t>最も</a:t>
                </a:r>
                <a:r>
                  <a:rPr lang="en-US" altLang="ja-JP" sz="2400" dirty="0">
                    <a:latin typeface="Century" panose="02040604050505020304" pitchFamily="18" charset="0"/>
                  </a:rPr>
                  <a:t>0.5</a:t>
                </a:r>
                <a:r>
                  <a:rPr lang="ja-JP" altLang="en-US" sz="2400" dirty="0">
                    <a:latin typeface="Century" panose="02040604050505020304" pitchFamily="18" charset="0"/>
                  </a:rPr>
                  <a:t>に近い</a:t>
                </a:r>
                <a14:m>
                  <m:oMath xmlns:m="http://schemas.openxmlformats.org/officeDocument/2006/math">
                    <m:r>
                      <a:rPr lang="en-US" altLang="ja-JP" sz="2400" i="1">
                        <a:latin typeface="Cambria Math"/>
                      </a:rPr>
                      <m:t>𝑇</m:t>
                    </m:r>
                    <m:r>
                      <a:rPr lang="en-US" altLang="ja-JP" sz="2400" i="1">
                        <a:latin typeface="Cambria Math"/>
                      </a:rPr>
                      <m:t>=</m:t>
                    </m:r>
                  </m:oMath>
                </a14:m>
                <a:r>
                  <a:rPr lang="en-US" altLang="ja-JP" sz="2400" dirty="0" smtClean="0">
                    <a:latin typeface="Century" panose="02040604050505020304" pitchFamily="18" charset="0"/>
                  </a:rPr>
                  <a:t>5</a:t>
                </a:r>
                <a:r>
                  <a:rPr lang="ja-JP" altLang="en-US" sz="2400" dirty="0" smtClean="0">
                    <a:latin typeface="Century" panose="02040604050505020304" pitchFamily="18" charset="0"/>
                  </a:rPr>
                  <a:t>を</a:t>
                </a:r>
                <a:r>
                  <a:rPr lang="en-US" altLang="ja-JP" sz="2400" dirty="0" smtClean="0">
                    <a:latin typeface="Century" panose="02040604050505020304" pitchFamily="18" charset="0"/>
                  </a:rPr>
                  <a:t>eil101</a:t>
                </a:r>
                <a:r>
                  <a:rPr lang="ja-JP" altLang="en-US" sz="2400" dirty="0" smtClean="0">
                    <a:latin typeface="Century" panose="02040604050505020304" pitchFamily="18" charset="0"/>
                  </a:rPr>
                  <a:t>の</a:t>
                </a:r>
                <a:r>
                  <a:rPr lang="ja-JP" altLang="en-US" sz="2400" dirty="0">
                    <a:latin typeface="Century" panose="02040604050505020304" pitchFamily="18" charset="0"/>
                  </a:rPr>
                  <a:t>最高温度とする</a:t>
                </a: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908"/>
                </a:stretch>
              </a:blipFill>
            </p:spPr>
            <p:txBody>
              <a:bodyPr/>
              <a:lstStyle/>
              <a:p>
                <a:r>
                  <a:rPr lang="ja-JP" altLang="en-US">
                    <a:noFill/>
                  </a:rPr>
                  <a:t> </a:t>
                </a:r>
              </a:p>
            </p:txBody>
          </p:sp>
        </mc:Fallback>
      </mc:AlternateContent>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889" y="1924050"/>
            <a:ext cx="5618221" cy="3377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2487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964488" cy="5373216"/>
          </a:xfrm>
        </p:spPr>
        <p:txBody>
          <a:bodyPr>
            <a:normAutofit/>
          </a:bodyPr>
          <a:lstStyle/>
          <a:p>
            <a:pPr marL="109728" indent="0">
              <a:buNone/>
            </a:pPr>
            <a:r>
              <a:rPr lang="en-US" altLang="ja-JP" sz="2400" dirty="0">
                <a:latin typeface="Century" panose="02040604050505020304" pitchFamily="18" charset="0"/>
              </a:rPr>
              <a:t>r</a:t>
            </a:r>
            <a:r>
              <a:rPr lang="en-US" altLang="ja-JP" sz="2400" dirty="0" smtClean="0">
                <a:latin typeface="Century" panose="02040604050505020304" pitchFamily="18" charset="0"/>
              </a:rPr>
              <a:t>at575</a:t>
            </a:r>
            <a:r>
              <a:rPr lang="ja-JP" altLang="en-US" sz="2400" dirty="0" smtClean="0">
                <a:latin typeface="Century" panose="02040604050505020304" pitchFamily="18" charset="0"/>
              </a:rPr>
              <a:t>と</a:t>
            </a:r>
            <a:r>
              <a:rPr lang="en-US" altLang="ja-JP" sz="2400" dirty="0" smtClean="0">
                <a:latin typeface="Century" panose="02040604050505020304" pitchFamily="18" charset="0"/>
              </a:rPr>
              <a:t>pr1002</a:t>
            </a:r>
            <a:r>
              <a:rPr lang="ja-JP" altLang="en-US" sz="2400" dirty="0" smtClean="0">
                <a:latin typeface="Century" panose="02040604050505020304" pitchFamily="18" charset="0"/>
              </a:rPr>
              <a:t>でも行おうとしたところプログラムが動かない</a:t>
            </a: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今のところ原因がわからない</a:t>
            </a: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214" y="2418208"/>
            <a:ext cx="3625572" cy="1802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4139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来週以降</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lstStyle/>
          <a:p>
            <a:pPr marL="109728" indent="0">
              <a:buNone/>
            </a:pPr>
            <a:r>
              <a:rPr lang="ja-JP" altLang="en-US" sz="2400" dirty="0" smtClean="0"/>
              <a:t>・温度の再決定</a:t>
            </a:r>
            <a:endParaRPr lang="en-US" altLang="ja-JP" sz="2400" dirty="0" smtClean="0"/>
          </a:p>
          <a:p>
            <a:pPr marL="109728" indent="0">
              <a:buNone/>
            </a:pPr>
            <a:endParaRPr lang="en-US" altLang="ja-JP" sz="2400" dirty="0"/>
          </a:p>
          <a:p>
            <a:pPr marL="109728" indent="0">
              <a:buNone/>
            </a:pPr>
            <a:r>
              <a:rPr lang="ja-JP" altLang="en-US" sz="2400" dirty="0" smtClean="0"/>
              <a:t>・</a:t>
            </a:r>
            <a:r>
              <a:rPr lang="ja-JP" altLang="en-US" sz="2400" dirty="0" smtClean="0"/>
              <a:t>レプリカ数の検証</a:t>
            </a:r>
            <a:endParaRPr lang="en-US" altLang="ja-JP" sz="2400" dirty="0" smtClean="0"/>
          </a:p>
          <a:p>
            <a:pPr marL="109728" indent="0">
              <a:buNone/>
            </a:pPr>
            <a:endParaRPr lang="en-US" altLang="ja-JP" sz="2400" dirty="0"/>
          </a:p>
          <a:p>
            <a:pPr marL="109728" indent="0">
              <a:buNone/>
            </a:pPr>
            <a:r>
              <a:rPr lang="ja-JP" altLang="en-US" sz="2400" dirty="0" smtClean="0"/>
              <a:t>・アルゴリズムの改良案</a:t>
            </a:r>
            <a:endParaRPr lang="en-US" altLang="ja-JP" sz="2400" dirty="0" smtClean="0"/>
          </a:p>
          <a:p>
            <a:pPr marL="109728" indent="0">
              <a:buNone/>
            </a:pPr>
            <a:r>
              <a:rPr lang="ja-JP" altLang="en-US" sz="2400" dirty="0"/>
              <a:t>　</a:t>
            </a:r>
            <a:r>
              <a:rPr lang="ja-JP" altLang="en-US" sz="2400" dirty="0" smtClean="0"/>
              <a:t>　</a:t>
            </a:r>
            <a:endParaRPr lang="en-US" altLang="ja-JP" sz="2400" dirty="0" smtClean="0"/>
          </a:p>
          <a:p>
            <a:pPr marL="109728" indent="0">
              <a:buNone/>
            </a:pPr>
            <a:r>
              <a:rPr lang="ja-JP" altLang="en-US" sz="2400" dirty="0"/>
              <a:t>　</a:t>
            </a:r>
            <a:r>
              <a:rPr lang="ja-JP" altLang="en-US" sz="2400" dirty="0" smtClean="0"/>
              <a:t>　</a:t>
            </a:r>
            <a:endParaRPr lang="en-US" altLang="ja-JP" sz="2400" dirty="0" smtClean="0"/>
          </a:p>
          <a:p>
            <a:pPr marL="109728" indent="0">
              <a:buNone/>
            </a:pPr>
            <a:endParaRPr lang="en-US" altLang="ja-JP" sz="2400" dirty="0" smtClean="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p:txBody>
      </p:sp>
    </p:spTree>
    <p:extLst>
      <p:ext uri="{BB962C8B-B14F-4D97-AF65-F5344CB8AC3E}">
        <p14:creationId xmlns:p14="http://schemas.microsoft.com/office/powerpoint/2010/main" val="4232634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今週</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normAutofit/>
          </a:bodyPr>
          <a:lstStyle/>
          <a:p>
            <a:pPr marL="109728" indent="0">
              <a:buNone/>
            </a:pPr>
            <a:r>
              <a:rPr lang="ja-JP" altLang="en-US" sz="2400" dirty="0" smtClean="0"/>
              <a:t>・座標の</a:t>
            </a:r>
            <a:r>
              <a:rPr lang="ja-JP" altLang="en-US" sz="2400" dirty="0"/>
              <a:t>変換</a:t>
            </a:r>
            <a:endParaRPr lang="en-US" altLang="ja-JP" sz="2400" dirty="0" smtClean="0"/>
          </a:p>
          <a:p>
            <a:pPr marL="109728" indent="0">
              <a:buNone/>
            </a:pPr>
            <a:endParaRPr lang="en-US" altLang="ja-JP" sz="2400" dirty="0"/>
          </a:p>
          <a:p>
            <a:pPr marL="109728" indent="0">
              <a:buNone/>
            </a:pPr>
            <a:r>
              <a:rPr lang="ja-JP" altLang="en-US" sz="2400" dirty="0" smtClean="0"/>
              <a:t>・</a:t>
            </a:r>
            <a:r>
              <a:rPr lang="ja-JP" altLang="en-US" sz="2400" dirty="0"/>
              <a:t>最高</a:t>
            </a:r>
            <a:r>
              <a:rPr lang="ja-JP" altLang="en-US" sz="2400" dirty="0" smtClean="0"/>
              <a:t>温度の検証</a:t>
            </a:r>
            <a:endParaRPr lang="en-US" altLang="ja-JP" sz="2400" dirty="0" smtClean="0"/>
          </a:p>
        </p:txBody>
      </p:sp>
    </p:spTree>
    <p:extLst>
      <p:ext uri="{BB962C8B-B14F-4D97-AF65-F5344CB8AC3E}">
        <p14:creationId xmlns:p14="http://schemas.microsoft.com/office/powerpoint/2010/main" val="2195669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座標</a:t>
            </a:r>
            <a:r>
              <a:rPr lang="ja-JP" altLang="en-US" sz="3200" dirty="0" smtClean="0"/>
              <a:t>の</a:t>
            </a:r>
            <a:r>
              <a:rPr lang="ja-JP" altLang="en-US" sz="3200" dirty="0"/>
              <a:t>変換</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lnSpcReduction="10000"/>
          </a:bodyPr>
          <a:lstStyle/>
          <a:p>
            <a:pPr marL="109728" indent="0" algn="ctr">
              <a:buNone/>
            </a:pPr>
            <a:r>
              <a:rPr kumimoji="1" lang="ja-JP" altLang="en-US" sz="2400" dirty="0" smtClean="0"/>
              <a:t>問題ごとの座標の大きさがばらばら</a:t>
            </a: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smtClean="0"/>
          </a:p>
          <a:p>
            <a:pPr marL="109728" indent="0">
              <a:buNone/>
            </a:pPr>
            <a:endParaRPr lang="en-US" altLang="ja-JP" sz="2400" dirty="0"/>
          </a:p>
          <a:p>
            <a:pPr marL="109728" indent="0">
              <a:buNone/>
            </a:pPr>
            <a:endParaRPr kumimoji="1" lang="en-US" altLang="ja-JP" sz="1400" dirty="0" smtClean="0"/>
          </a:p>
          <a:p>
            <a:pPr marL="109728" indent="0">
              <a:buNone/>
            </a:pPr>
            <a:r>
              <a:rPr lang="ja-JP" altLang="en-US" sz="2400" dirty="0" smtClean="0"/>
              <a:t>座標の大きさが問題ごとの結果の違いに影響しているかもしれない</a:t>
            </a:r>
            <a:endParaRPr lang="en-US" altLang="ja-JP" sz="2400" dirty="0"/>
          </a:p>
          <a:p>
            <a:pPr marL="109728" indent="0" algn="ctr">
              <a:buNone/>
            </a:pPr>
            <a:endParaRPr lang="en-US" altLang="ja-JP" sz="4000" dirty="0" smtClean="0"/>
          </a:p>
          <a:p>
            <a:pPr marL="109728" indent="0" algn="ctr">
              <a:buNone/>
            </a:pPr>
            <a:r>
              <a:rPr lang="ja-JP" altLang="en-US" sz="2400" dirty="0" smtClean="0"/>
              <a:t>座標の値の</a:t>
            </a:r>
            <a:r>
              <a:rPr lang="ja-JP" altLang="en-US" sz="2400" dirty="0"/>
              <a:t>変換</a:t>
            </a:r>
            <a:endParaRPr lang="en-US" altLang="ja-JP" sz="2400" dirty="0"/>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36622"/>
          <a:stretch/>
        </p:blipFill>
        <p:spPr bwMode="auto">
          <a:xfrm>
            <a:off x="539552" y="2060848"/>
            <a:ext cx="1689188" cy="2794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19159"/>
          <a:stretch/>
        </p:blipFill>
        <p:spPr bwMode="auto">
          <a:xfrm>
            <a:off x="2627784" y="2060846"/>
            <a:ext cx="1721166" cy="2794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3" y="2060846"/>
            <a:ext cx="1737399" cy="2794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8757" y="2060849"/>
            <a:ext cx="1707699" cy="279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下矢印 3"/>
          <p:cNvSpPr/>
          <p:nvPr/>
        </p:nvSpPr>
        <p:spPr>
          <a:xfrm>
            <a:off x="4211960" y="5589240"/>
            <a:ext cx="763110" cy="576064"/>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133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座標の変換</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79512" y="1484784"/>
                <a:ext cx="8784976" cy="5256584"/>
              </a:xfrm>
            </p:spPr>
            <p:txBody>
              <a:bodyPr>
                <a:normAutofit/>
              </a:bodyPr>
              <a:lstStyle/>
              <a:p>
                <a:pPr marL="109728" indent="0">
                  <a:buNone/>
                </a:pPr>
                <a:r>
                  <a:rPr lang="ja-JP" altLang="en-US" sz="2400" dirty="0" smtClean="0"/>
                  <a:t>全ての座標を</a:t>
                </a:r>
                <a:r>
                  <a:rPr lang="en-US" altLang="ja-JP" sz="2400" dirty="0" smtClean="0">
                    <a:latin typeface="Century" panose="02040604050505020304" pitchFamily="18" charset="0"/>
                  </a:rPr>
                  <a:t>0</a:t>
                </a:r>
                <a:r>
                  <a:rPr lang="ja-JP" altLang="en-US" sz="2400" dirty="0" smtClean="0">
                    <a:latin typeface="Century" panose="02040604050505020304" pitchFamily="18" charset="0"/>
                  </a:rPr>
                  <a:t>～</a:t>
                </a:r>
                <a:r>
                  <a:rPr lang="en-US" altLang="ja-JP" sz="2400" dirty="0" smtClean="0">
                    <a:latin typeface="Century" panose="02040604050505020304" pitchFamily="18" charset="0"/>
                  </a:rPr>
                  <a:t>1</a:t>
                </a:r>
                <a:r>
                  <a:rPr lang="ja-JP" altLang="en-US" sz="2400" dirty="0" smtClean="0"/>
                  <a:t>の範囲の値に変換</a:t>
                </a:r>
                <a:endParaRPr lang="en-US" altLang="ja-JP" sz="2400" dirty="0" smtClean="0"/>
              </a:p>
              <a:p>
                <a:pPr marL="109728" indent="0">
                  <a:buNone/>
                </a:pPr>
                <a:endParaRPr lang="en-US" altLang="ja-JP" sz="2400" dirty="0" smtClean="0"/>
              </a:p>
              <a:p>
                <a:pPr marL="109728" indent="0">
                  <a:buNone/>
                </a:pPr>
                <a:endParaRPr lang="en-US" altLang="ja-JP" sz="2400" dirty="0" smtClean="0"/>
              </a:p>
              <a:p>
                <a:pPr marL="109728" indent="0">
                  <a:buNone/>
                </a:pPr>
                <a:r>
                  <a:rPr lang="en-US" altLang="ja-JP" sz="2400" b="0" dirty="0" smtClean="0"/>
                  <a:t> </a:t>
                </a:r>
                <a14:m>
                  <m:oMath xmlns:m="http://schemas.openxmlformats.org/officeDocument/2006/math">
                    <m:sSub>
                      <m:sSubPr>
                        <m:ctrlPr>
                          <a:rPr lang="en-US" altLang="ja-JP" sz="2400" b="0" i="1" smtClean="0">
                            <a:latin typeface="Cambria Math"/>
                          </a:rPr>
                        </m:ctrlPr>
                      </m:sSubPr>
                      <m:e>
                        <m:r>
                          <a:rPr lang="en-US" altLang="ja-JP" sz="2400" b="0" i="1" smtClean="0">
                            <a:latin typeface="Cambria Math"/>
                          </a:rPr>
                          <m:t>𝑥</m:t>
                        </m:r>
                      </m:e>
                      <m:sub>
                        <m:r>
                          <a:rPr lang="en-US" altLang="ja-JP" sz="2400" b="0" i="1" smtClean="0">
                            <a:latin typeface="Cambria Math"/>
                          </a:rPr>
                          <m:t>𝑚𝑎𝑥</m:t>
                        </m:r>
                      </m:sub>
                    </m:sSub>
                    <m:r>
                      <a:rPr lang="en-US" altLang="ja-JP" sz="2400" b="0" i="1" smtClean="0">
                        <a:latin typeface="Cambria Math"/>
                        <a:ea typeface="Cambria Math"/>
                      </a:rPr>
                      <m:t>≥</m:t>
                    </m:r>
                    <m:sSub>
                      <m:sSubPr>
                        <m:ctrlPr>
                          <a:rPr lang="en-US" altLang="ja-JP" sz="2400" b="0" i="1" smtClean="0">
                            <a:latin typeface="Cambria Math"/>
                            <a:ea typeface="Cambria Math"/>
                          </a:rPr>
                        </m:ctrlPr>
                      </m:sSubPr>
                      <m:e>
                        <m:r>
                          <a:rPr lang="en-US" altLang="ja-JP" sz="2400" b="0" i="1" smtClean="0">
                            <a:latin typeface="Cambria Math"/>
                            <a:ea typeface="Cambria Math"/>
                          </a:rPr>
                          <m:t>𝑦</m:t>
                        </m:r>
                      </m:e>
                      <m:sub>
                        <m:r>
                          <a:rPr lang="en-US" altLang="ja-JP" sz="2400" b="0" i="1" smtClean="0">
                            <a:latin typeface="Cambria Math"/>
                            <a:ea typeface="Cambria Math"/>
                          </a:rPr>
                          <m:t>𝑚𝑎𝑥</m:t>
                        </m:r>
                      </m:sub>
                    </m:sSub>
                  </m:oMath>
                </a14:m>
                <a:r>
                  <a:rPr lang="ja-JP" altLang="en-US" sz="2400" b="0" dirty="0" smtClean="0"/>
                  <a:t>なら　</a:t>
                </a:r>
                <a14:m>
                  <m:oMath xmlns:m="http://schemas.openxmlformats.org/officeDocument/2006/math">
                    <m:r>
                      <a:rPr lang="en-US" altLang="ja-JP" sz="2400" b="0" i="1" smtClean="0">
                        <a:latin typeface="Cambria Math"/>
                      </a:rPr>
                      <m:t>𝑛𝑒𝑤</m:t>
                    </m:r>
                    <m:r>
                      <a:rPr lang="en-US" altLang="ja-JP" sz="2400" b="0" i="1" smtClean="0">
                        <a:latin typeface="Cambria Math"/>
                      </a:rPr>
                      <m:t> </m:t>
                    </m:r>
                    <m:r>
                      <a:rPr lang="en-US" altLang="ja-JP" sz="2400" b="0" i="1" smtClean="0">
                        <a:latin typeface="Cambria Math"/>
                      </a:rPr>
                      <m:t>𝑥</m:t>
                    </m:r>
                    <m:r>
                      <a:rPr lang="en-US" altLang="ja-JP" sz="2400" b="0" i="1" smtClean="0">
                        <a:latin typeface="Cambria Math"/>
                      </a:rPr>
                      <m:t>=</m:t>
                    </m:r>
                    <m:f>
                      <m:fPr>
                        <m:ctrlPr>
                          <a:rPr lang="en-US" altLang="ja-JP" sz="2400" b="0" i="1" smtClean="0">
                            <a:latin typeface="Cambria Math"/>
                          </a:rPr>
                        </m:ctrlPr>
                      </m:fPr>
                      <m:num>
                        <m:r>
                          <a:rPr lang="en-US" altLang="ja-JP" sz="2400" b="0" i="1" smtClean="0">
                            <a:latin typeface="Cambria Math"/>
                          </a:rPr>
                          <m:t>𝑥</m:t>
                        </m:r>
                        <m:r>
                          <a:rPr lang="en-US" altLang="ja-JP" sz="2400" b="0" i="1" smtClean="0">
                            <a:latin typeface="Cambria Math"/>
                          </a:rPr>
                          <m:t>−</m:t>
                        </m:r>
                        <m:sSub>
                          <m:sSubPr>
                            <m:ctrlPr>
                              <a:rPr lang="en-US" altLang="ja-JP" sz="2400" b="0" i="1" smtClean="0">
                                <a:latin typeface="Cambria Math"/>
                              </a:rPr>
                            </m:ctrlPr>
                          </m:sSubPr>
                          <m:e>
                            <m:r>
                              <a:rPr lang="en-US" altLang="ja-JP" sz="2400" b="0" i="1" smtClean="0">
                                <a:latin typeface="Cambria Math"/>
                              </a:rPr>
                              <m:t>𝑥</m:t>
                            </m:r>
                          </m:e>
                          <m:sub>
                            <m:r>
                              <a:rPr lang="en-US" altLang="ja-JP" sz="2400" b="0" i="1" smtClean="0">
                                <a:latin typeface="Cambria Math"/>
                              </a:rPr>
                              <m:t>𝑚𝑖𝑛</m:t>
                            </m:r>
                          </m:sub>
                        </m:sSub>
                      </m:num>
                      <m:den>
                        <m:sSub>
                          <m:sSubPr>
                            <m:ctrlPr>
                              <a:rPr lang="en-US" altLang="ja-JP" sz="2400" b="0" i="1" smtClean="0">
                                <a:latin typeface="Cambria Math"/>
                              </a:rPr>
                            </m:ctrlPr>
                          </m:sSubPr>
                          <m:e>
                            <m:r>
                              <a:rPr lang="en-US" altLang="ja-JP" sz="2400" b="0" i="1" smtClean="0">
                                <a:latin typeface="Cambria Math"/>
                              </a:rPr>
                              <m:t>𝑥</m:t>
                            </m:r>
                          </m:e>
                          <m:sub>
                            <m:r>
                              <a:rPr lang="en-US" altLang="ja-JP" sz="2400" b="0" i="1" smtClean="0">
                                <a:latin typeface="Cambria Math"/>
                              </a:rPr>
                              <m:t>𝑚𝑎𝑥</m:t>
                            </m:r>
                          </m:sub>
                        </m:sSub>
                      </m:den>
                    </m:f>
                    <m:r>
                      <a:rPr lang="en-US" altLang="ja-JP" sz="2400" b="0" i="1" smtClean="0">
                        <a:latin typeface="Cambria Math"/>
                      </a:rPr>
                      <m:t>, </m:t>
                    </m:r>
                    <m:r>
                      <a:rPr kumimoji="1" lang="en-US" altLang="ja-JP" sz="2400" b="0" i="1" smtClean="0">
                        <a:latin typeface="Cambria Math"/>
                      </a:rPr>
                      <m:t>𝑛𝑒𝑤</m:t>
                    </m:r>
                    <m:r>
                      <a:rPr kumimoji="1" lang="en-US" altLang="ja-JP" sz="2400" b="0" i="1" smtClean="0">
                        <a:latin typeface="Cambria Math"/>
                      </a:rPr>
                      <m:t> </m:t>
                    </m:r>
                    <m:r>
                      <a:rPr kumimoji="1" lang="en-US" altLang="ja-JP" sz="2400" b="0" i="1" smtClean="0">
                        <a:latin typeface="Cambria Math"/>
                      </a:rPr>
                      <m:t>𝑦</m:t>
                    </m:r>
                    <m:r>
                      <a:rPr kumimoji="1" lang="en-US" altLang="ja-JP" sz="2400" b="0" i="1" smtClean="0">
                        <a:latin typeface="Cambria Math"/>
                      </a:rPr>
                      <m:t>=</m:t>
                    </m:r>
                    <m:f>
                      <m:fPr>
                        <m:ctrlPr>
                          <a:rPr kumimoji="1" lang="en-US" altLang="ja-JP" sz="2400" b="0" i="1" smtClean="0">
                            <a:latin typeface="Cambria Math"/>
                          </a:rPr>
                        </m:ctrlPr>
                      </m:fPr>
                      <m:num>
                        <m:r>
                          <a:rPr kumimoji="1" lang="en-US" altLang="ja-JP" sz="2400" b="0" i="1" smtClean="0">
                            <a:latin typeface="Cambria Math"/>
                          </a:rPr>
                          <m:t>𝑦</m:t>
                        </m:r>
                        <m:r>
                          <a:rPr kumimoji="1" lang="en-US" altLang="ja-JP" sz="2400" b="0" i="1" smtClean="0">
                            <a:latin typeface="Cambria Math"/>
                          </a:rPr>
                          <m:t>−</m:t>
                        </m:r>
                        <m:sSub>
                          <m:sSubPr>
                            <m:ctrlPr>
                              <a:rPr kumimoji="1" lang="en-US" altLang="ja-JP" sz="2400" b="0" i="1" smtClean="0">
                                <a:latin typeface="Cambria Math"/>
                              </a:rPr>
                            </m:ctrlPr>
                          </m:sSubPr>
                          <m:e>
                            <m:r>
                              <a:rPr kumimoji="1" lang="en-US" altLang="ja-JP" sz="2400" b="0" i="1" smtClean="0">
                                <a:latin typeface="Cambria Math"/>
                              </a:rPr>
                              <m:t>𝑦</m:t>
                            </m:r>
                          </m:e>
                          <m:sub>
                            <m:r>
                              <a:rPr kumimoji="1" lang="en-US" altLang="ja-JP" sz="2400" b="0" i="1" smtClean="0">
                                <a:latin typeface="Cambria Math"/>
                              </a:rPr>
                              <m:t>𝑚𝑖𝑛</m:t>
                            </m:r>
                          </m:sub>
                        </m:sSub>
                      </m:num>
                      <m:den>
                        <m:sSub>
                          <m:sSubPr>
                            <m:ctrlPr>
                              <a:rPr kumimoji="1" lang="en-US" altLang="ja-JP" sz="2400" b="0" i="1" smtClean="0">
                                <a:latin typeface="Cambria Math"/>
                              </a:rPr>
                            </m:ctrlPr>
                          </m:sSubPr>
                          <m:e>
                            <m:r>
                              <a:rPr kumimoji="1" lang="en-US" altLang="ja-JP" sz="2400" b="0" i="1" smtClean="0">
                                <a:latin typeface="Cambria Math"/>
                              </a:rPr>
                              <m:t>𝑥</m:t>
                            </m:r>
                          </m:e>
                          <m:sub>
                            <m:r>
                              <a:rPr kumimoji="1" lang="en-US" altLang="ja-JP" sz="2400" b="0" i="1" smtClean="0">
                                <a:latin typeface="Cambria Math"/>
                              </a:rPr>
                              <m:t>𝑚𝑎𝑥</m:t>
                            </m:r>
                          </m:sub>
                        </m:sSub>
                      </m:den>
                    </m:f>
                  </m:oMath>
                </a14:m>
                <a:endParaRPr kumimoji="1" lang="en-US" altLang="ja-JP" sz="2400" dirty="0" smtClean="0"/>
              </a:p>
              <a:p>
                <a:pPr marL="109728" indent="0">
                  <a:buNone/>
                </a:pPr>
                <a:endParaRPr lang="en-US" altLang="ja-JP" sz="2400" dirty="0"/>
              </a:p>
              <a:p>
                <a:pPr marL="109728" indent="0">
                  <a:buNone/>
                </a:pPr>
                <a14:m>
                  <m:oMath xmlns:m="http://schemas.openxmlformats.org/officeDocument/2006/math">
                    <m:sSub>
                      <m:sSubPr>
                        <m:ctrlPr>
                          <a:rPr lang="en-US" altLang="ja-JP" sz="2400" i="1">
                            <a:latin typeface="Cambria Math"/>
                          </a:rPr>
                        </m:ctrlPr>
                      </m:sSubPr>
                      <m:e>
                        <m:r>
                          <a:rPr lang="en-US" altLang="ja-JP" sz="2400" i="1">
                            <a:latin typeface="Cambria Math"/>
                          </a:rPr>
                          <m:t>𝑥</m:t>
                        </m:r>
                      </m:e>
                      <m:sub>
                        <m:r>
                          <a:rPr lang="en-US" altLang="ja-JP" sz="2400" i="1">
                            <a:latin typeface="Cambria Math"/>
                          </a:rPr>
                          <m:t>𝑚𝑎𝑥</m:t>
                        </m:r>
                      </m:sub>
                    </m:sSub>
                    <m:r>
                      <a:rPr lang="en-US" altLang="ja-JP" sz="2400" i="1" smtClean="0">
                        <a:latin typeface="Cambria Math"/>
                        <a:ea typeface="Cambria Math"/>
                      </a:rPr>
                      <m:t>&lt;</m:t>
                    </m:r>
                    <m:sSub>
                      <m:sSubPr>
                        <m:ctrlPr>
                          <a:rPr lang="en-US" altLang="ja-JP" sz="2400" i="1">
                            <a:latin typeface="Cambria Math"/>
                            <a:ea typeface="Cambria Math"/>
                          </a:rPr>
                        </m:ctrlPr>
                      </m:sSubPr>
                      <m:e>
                        <m:r>
                          <a:rPr lang="en-US" altLang="ja-JP" sz="2400" i="1">
                            <a:latin typeface="Cambria Math"/>
                            <a:ea typeface="Cambria Math"/>
                          </a:rPr>
                          <m:t>𝑦</m:t>
                        </m:r>
                      </m:e>
                      <m:sub>
                        <m:r>
                          <a:rPr lang="en-US" altLang="ja-JP" sz="2400" i="1">
                            <a:latin typeface="Cambria Math"/>
                            <a:ea typeface="Cambria Math"/>
                          </a:rPr>
                          <m:t>𝑚𝑎𝑥</m:t>
                        </m:r>
                      </m:sub>
                    </m:sSub>
                  </m:oMath>
                </a14:m>
                <a:r>
                  <a:rPr lang="ja-JP" altLang="en-US" sz="2400" dirty="0"/>
                  <a:t>なら　</a:t>
                </a:r>
                <a14:m>
                  <m:oMath xmlns:m="http://schemas.openxmlformats.org/officeDocument/2006/math">
                    <m:r>
                      <a:rPr lang="en-US" altLang="ja-JP" sz="2400" i="1">
                        <a:latin typeface="Cambria Math"/>
                      </a:rPr>
                      <m:t>𝑛𝑒𝑤</m:t>
                    </m:r>
                    <m:r>
                      <a:rPr lang="en-US" altLang="ja-JP" sz="2400" i="1">
                        <a:latin typeface="Cambria Math"/>
                      </a:rPr>
                      <m:t> </m:t>
                    </m:r>
                    <m:r>
                      <a:rPr lang="en-US" altLang="ja-JP" sz="2400" i="1">
                        <a:latin typeface="Cambria Math"/>
                      </a:rPr>
                      <m:t>𝑥</m:t>
                    </m:r>
                    <m:r>
                      <a:rPr lang="en-US" altLang="ja-JP" sz="2400" i="1">
                        <a:latin typeface="Cambria Math"/>
                      </a:rPr>
                      <m:t>=</m:t>
                    </m:r>
                    <m:f>
                      <m:fPr>
                        <m:ctrlPr>
                          <a:rPr lang="en-US" altLang="ja-JP" sz="2400" i="1">
                            <a:latin typeface="Cambria Math"/>
                          </a:rPr>
                        </m:ctrlPr>
                      </m:fPr>
                      <m:num>
                        <m:r>
                          <a:rPr lang="en-US" altLang="ja-JP" sz="2400" i="1">
                            <a:latin typeface="Cambria Math"/>
                          </a:rPr>
                          <m:t>𝑥</m:t>
                        </m:r>
                        <m:r>
                          <a:rPr lang="en-US" altLang="ja-JP" sz="2400" i="1">
                            <a:latin typeface="Cambria Math"/>
                          </a:rPr>
                          <m:t>−</m:t>
                        </m:r>
                        <m:sSub>
                          <m:sSubPr>
                            <m:ctrlPr>
                              <a:rPr lang="en-US" altLang="ja-JP" sz="2400" i="1">
                                <a:latin typeface="Cambria Math"/>
                              </a:rPr>
                            </m:ctrlPr>
                          </m:sSubPr>
                          <m:e>
                            <m:r>
                              <a:rPr lang="en-US" altLang="ja-JP" sz="2400" i="1">
                                <a:latin typeface="Cambria Math"/>
                              </a:rPr>
                              <m:t>𝑥</m:t>
                            </m:r>
                          </m:e>
                          <m:sub>
                            <m:r>
                              <a:rPr lang="en-US" altLang="ja-JP" sz="2400" i="1">
                                <a:latin typeface="Cambria Math"/>
                              </a:rPr>
                              <m:t>𝑚𝑖𝑛</m:t>
                            </m:r>
                          </m:sub>
                        </m:sSub>
                      </m:num>
                      <m:den>
                        <m:sSub>
                          <m:sSubPr>
                            <m:ctrlPr>
                              <a:rPr lang="en-US" altLang="ja-JP" sz="2400" i="1">
                                <a:latin typeface="Cambria Math"/>
                              </a:rPr>
                            </m:ctrlPr>
                          </m:sSubPr>
                          <m:e>
                            <m:r>
                              <a:rPr lang="en-US" altLang="ja-JP" sz="2400" b="0" i="1" smtClean="0">
                                <a:latin typeface="Cambria Math"/>
                              </a:rPr>
                              <m:t>𝑦</m:t>
                            </m:r>
                          </m:e>
                          <m:sub>
                            <m:r>
                              <a:rPr lang="en-US" altLang="ja-JP" sz="2400" i="1">
                                <a:latin typeface="Cambria Math"/>
                              </a:rPr>
                              <m:t>𝑚𝑎𝑥</m:t>
                            </m:r>
                          </m:sub>
                        </m:sSub>
                      </m:den>
                    </m:f>
                    <m:r>
                      <a:rPr lang="en-US" altLang="ja-JP" sz="2400" i="1">
                        <a:latin typeface="Cambria Math"/>
                      </a:rPr>
                      <m:t>, </m:t>
                    </m:r>
                    <m:r>
                      <a:rPr lang="en-US" altLang="ja-JP" sz="2400" i="1">
                        <a:latin typeface="Cambria Math"/>
                      </a:rPr>
                      <m:t>𝑛𝑒𝑤</m:t>
                    </m:r>
                    <m:r>
                      <a:rPr lang="en-US" altLang="ja-JP" sz="2400" i="1">
                        <a:latin typeface="Cambria Math"/>
                      </a:rPr>
                      <m:t> </m:t>
                    </m:r>
                    <m:r>
                      <a:rPr lang="en-US" altLang="ja-JP" sz="2400" i="1">
                        <a:latin typeface="Cambria Math"/>
                      </a:rPr>
                      <m:t>𝑦</m:t>
                    </m:r>
                    <m:r>
                      <a:rPr lang="en-US" altLang="ja-JP" sz="2400" i="1">
                        <a:latin typeface="Cambria Math"/>
                      </a:rPr>
                      <m:t>=</m:t>
                    </m:r>
                    <m:f>
                      <m:fPr>
                        <m:ctrlPr>
                          <a:rPr lang="en-US" altLang="ja-JP" sz="2400" i="1">
                            <a:latin typeface="Cambria Math"/>
                          </a:rPr>
                        </m:ctrlPr>
                      </m:fPr>
                      <m:num>
                        <m:r>
                          <a:rPr lang="en-US" altLang="ja-JP" sz="2400" i="1">
                            <a:latin typeface="Cambria Math"/>
                          </a:rPr>
                          <m:t>𝑦</m:t>
                        </m:r>
                        <m:r>
                          <a:rPr lang="en-US" altLang="ja-JP" sz="2400" i="1">
                            <a:latin typeface="Cambria Math"/>
                          </a:rPr>
                          <m:t>−</m:t>
                        </m:r>
                        <m:sSub>
                          <m:sSubPr>
                            <m:ctrlPr>
                              <a:rPr lang="en-US" altLang="ja-JP" sz="2400" i="1">
                                <a:latin typeface="Cambria Math"/>
                              </a:rPr>
                            </m:ctrlPr>
                          </m:sSubPr>
                          <m:e>
                            <m:r>
                              <a:rPr lang="en-US" altLang="ja-JP" sz="2400" i="1">
                                <a:latin typeface="Cambria Math"/>
                              </a:rPr>
                              <m:t>𝑦</m:t>
                            </m:r>
                          </m:e>
                          <m:sub>
                            <m:r>
                              <a:rPr lang="en-US" altLang="ja-JP" sz="2400" i="1">
                                <a:latin typeface="Cambria Math"/>
                              </a:rPr>
                              <m:t>𝑚𝑖𝑛</m:t>
                            </m:r>
                          </m:sub>
                        </m:sSub>
                      </m:num>
                      <m:den>
                        <m:sSub>
                          <m:sSubPr>
                            <m:ctrlPr>
                              <a:rPr lang="en-US" altLang="ja-JP" sz="2400" b="0" i="1" smtClean="0">
                                <a:latin typeface="Cambria Math"/>
                              </a:rPr>
                            </m:ctrlPr>
                          </m:sSubPr>
                          <m:e>
                            <m:r>
                              <a:rPr lang="en-US" altLang="ja-JP" sz="2400" b="0" i="1" smtClean="0">
                                <a:latin typeface="Cambria Math"/>
                              </a:rPr>
                              <m:t>𝑦</m:t>
                            </m:r>
                          </m:e>
                          <m:sub>
                            <m:r>
                              <a:rPr lang="en-US" altLang="ja-JP" sz="2400" b="0" i="1" smtClean="0">
                                <a:latin typeface="Cambria Math"/>
                              </a:rPr>
                              <m:t>𝑚𝑎𝑥</m:t>
                            </m:r>
                          </m:sub>
                        </m:sSub>
                      </m:den>
                    </m:f>
                  </m:oMath>
                </a14:m>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r>
                  <a:rPr lang="ja-JP" altLang="en-US" sz="2400" dirty="0" smtClean="0"/>
                  <a:t>街同士の位置関係は変わらないはず</a:t>
                </a: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lgn="ctr">
                  <a:buNone/>
                </a:pPr>
                <a:endParaRPr lang="en-US" altLang="ja-JP" sz="40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256584"/>
              </a:xfrm>
              <a:blipFill rotWithShape="1">
                <a:blip r:embed="rId2"/>
                <a:stretch>
                  <a:fillRect t="-12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9147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座標の変換</a:t>
            </a:r>
            <a:endParaRPr kumimoji="1" lang="ja-JP" altLang="en-US" sz="3200" dirty="0"/>
          </a:p>
        </p:txBody>
      </p:sp>
      <p:sp>
        <p:nvSpPr>
          <p:cNvPr id="3" name="コンテンツ プレースホルダー 2"/>
          <p:cNvSpPr>
            <a:spLocks noGrp="1"/>
          </p:cNvSpPr>
          <p:nvPr>
            <p:ph idx="1"/>
          </p:nvPr>
        </p:nvSpPr>
        <p:spPr>
          <a:xfrm>
            <a:off x="179512" y="1484784"/>
            <a:ext cx="8784976" cy="5256584"/>
          </a:xfrm>
        </p:spPr>
        <p:txBody>
          <a:bodyPr>
            <a:normAutofit/>
          </a:bodyPr>
          <a:lstStyle/>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lgn="ctr">
              <a:buNone/>
            </a:pPr>
            <a:endParaRPr lang="en-US" altLang="ja-JP" sz="4000" dirty="0" smtClean="0"/>
          </a:p>
        </p:txBody>
      </p:sp>
      <p:sp>
        <p:nvSpPr>
          <p:cNvPr id="8" name="右矢印 7"/>
          <p:cNvSpPr/>
          <p:nvPr/>
        </p:nvSpPr>
        <p:spPr>
          <a:xfrm>
            <a:off x="3941132" y="3573016"/>
            <a:ext cx="1224136"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1556792"/>
            <a:ext cx="2547013" cy="2376263"/>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1371" y="1556791"/>
            <a:ext cx="2547013" cy="2376263"/>
          </a:xfrm>
          <a:prstGeom prst="rect">
            <a:avLst/>
          </a:prstGeom>
        </p:spPr>
      </p:pic>
      <p:pic>
        <p:nvPicPr>
          <p:cNvPr id="12" name="図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600" y="4149082"/>
            <a:ext cx="2547013" cy="2376263"/>
          </a:xfrm>
          <a:prstGeom prst="rect">
            <a:avLst/>
          </a:prstGeom>
        </p:spPr>
      </p:pic>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1371" y="4149081"/>
            <a:ext cx="2547012" cy="2376263"/>
          </a:xfrm>
          <a:prstGeom prst="rect">
            <a:avLst/>
          </a:prstGeom>
        </p:spPr>
      </p:pic>
    </p:spTree>
    <p:extLst>
      <p:ext uri="{BB962C8B-B14F-4D97-AF65-F5344CB8AC3E}">
        <p14:creationId xmlns:p14="http://schemas.microsoft.com/office/powerpoint/2010/main" val="2028983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座標の変換</a:t>
            </a:r>
            <a:endParaRPr kumimoji="1" lang="ja-JP" altLang="en-US" sz="3200" dirty="0"/>
          </a:p>
        </p:txBody>
      </p:sp>
      <p:sp>
        <p:nvSpPr>
          <p:cNvPr id="3" name="コンテンツ プレースホルダー 2"/>
          <p:cNvSpPr>
            <a:spLocks noGrp="1"/>
          </p:cNvSpPr>
          <p:nvPr>
            <p:ph idx="1"/>
          </p:nvPr>
        </p:nvSpPr>
        <p:spPr>
          <a:xfrm>
            <a:off x="179512" y="1484784"/>
            <a:ext cx="8784976" cy="5256584"/>
          </a:xfrm>
        </p:spPr>
        <p:txBody>
          <a:bodyPr>
            <a:normAutofit/>
          </a:bodyPr>
          <a:lstStyle/>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lgn="ctr">
              <a:buNone/>
            </a:pPr>
            <a:endParaRPr lang="en-US" altLang="ja-JP" sz="4000" dirty="0" smtClean="0"/>
          </a:p>
        </p:txBody>
      </p:sp>
      <p:sp>
        <p:nvSpPr>
          <p:cNvPr id="14" name="右矢印 13"/>
          <p:cNvSpPr/>
          <p:nvPr/>
        </p:nvSpPr>
        <p:spPr>
          <a:xfrm>
            <a:off x="3941132" y="3573016"/>
            <a:ext cx="1224136"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1556792"/>
            <a:ext cx="2547014" cy="2376264"/>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1511" y="1556792"/>
            <a:ext cx="2547014" cy="2376264"/>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1582" y="4149214"/>
            <a:ext cx="2546943" cy="2376198"/>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600" y="4149180"/>
            <a:ext cx="2546978" cy="2376231"/>
          </a:xfrm>
          <a:prstGeom prst="rect">
            <a:avLst/>
          </a:prstGeom>
        </p:spPr>
      </p:pic>
    </p:spTree>
    <p:extLst>
      <p:ext uri="{BB962C8B-B14F-4D97-AF65-F5344CB8AC3E}">
        <p14:creationId xmlns:p14="http://schemas.microsoft.com/office/powerpoint/2010/main" val="3250293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最高温度の検証</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現在の最高温度は座標変換前に決めた温度</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⇒決めなおす必要あり</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最高</a:t>
            </a:r>
            <a:r>
              <a:rPr lang="ja-JP" altLang="en-US" sz="2400" dirty="0" smtClean="0">
                <a:latin typeface="Century" panose="02040604050505020304" pitchFamily="18" charset="0"/>
              </a:rPr>
              <a:t>温度</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最大の改悪となる状態遷移が</a:t>
            </a:r>
            <a:r>
              <a:rPr lang="en-US" altLang="ja-JP" sz="2400" dirty="0" smtClean="0">
                <a:latin typeface="Century" panose="02040604050505020304" pitchFamily="18" charset="0"/>
              </a:rPr>
              <a:t>50%</a:t>
            </a:r>
            <a:r>
              <a:rPr lang="ja-JP" altLang="en-US" sz="2400" dirty="0" smtClean="0">
                <a:latin typeface="Century" panose="02040604050505020304" pitchFamily="18" charset="0"/>
              </a:rPr>
              <a:t>の確率で受理されるよう</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な温度</a:t>
            </a:r>
            <a:endParaRPr lang="en-US" altLang="ja-JP" sz="2400" dirty="0" smtClean="0">
              <a:latin typeface="Century" panose="02040604050505020304" pitchFamily="18" charset="0"/>
            </a:endParaRPr>
          </a:p>
        </p:txBody>
      </p:sp>
    </p:spTree>
    <p:extLst>
      <p:ext uri="{BB962C8B-B14F-4D97-AF65-F5344CB8AC3E}">
        <p14:creationId xmlns:p14="http://schemas.microsoft.com/office/powerpoint/2010/main" val="1120433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最高温度の検証</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検証方法</a:t>
                </a:r>
                <a:endParaRPr lang="en-US" altLang="ja-JP" sz="2400" dirty="0" smtClean="0">
                  <a:latin typeface="Century" panose="02040604050505020304" pitchFamily="18" charset="0"/>
                </a:endParaRPr>
              </a:p>
              <a:p>
                <a:pPr marL="109728" indent="0" algn="ctr">
                  <a:buNone/>
                </a:pPr>
                <a:r>
                  <a:rPr lang="ja-JP" altLang="en-US" sz="2400" dirty="0">
                    <a:latin typeface="Century" panose="02040604050505020304" pitchFamily="18" charset="0"/>
                  </a:rPr>
                  <a:t>現在の解</a:t>
                </a:r>
                <a:r>
                  <a:rPr lang="ja-JP" altLang="en-US" sz="2400" dirty="0" smtClean="0">
                    <a:latin typeface="Century" panose="02040604050505020304" pitchFamily="18" charset="0"/>
                  </a:rPr>
                  <a:t>の全ての近傍解のコストを計算</a:t>
                </a:r>
                <a:endParaRPr lang="en-US" altLang="ja-JP" sz="2400" dirty="0" smtClean="0">
                  <a:latin typeface="Century" panose="02040604050505020304" pitchFamily="18" charset="0"/>
                </a:endParaRPr>
              </a:p>
              <a:p>
                <a:pPr marL="109728" indent="0" algn="ctr">
                  <a:buNone/>
                </a:pPr>
                <a:endParaRPr lang="en-US" altLang="ja-JP" sz="2400" dirty="0">
                  <a:latin typeface="Century" panose="02040604050505020304" pitchFamily="18" charset="0"/>
                </a:endParaRPr>
              </a:p>
              <a:p>
                <a:pPr marL="109728" indent="0" algn="ctr">
                  <a:buNone/>
                </a:pPr>
                <a:endParaRPr lang="en-US" altLang="ja-JP" sz="2400" dirty="0" smtClean="0">
                  <a:latin typeface="Century" panose="02040604050505020304" pitchFamily="18" charset="0"/>
                </a:endParaRPr>
              </a:p>
              <a:p>
                <a:pPr marL="109728" indent="0" algn="ctr">
                  <a:buNone/>
                </a:pPr>
                <a:endParaRPr lang="en-US" altLang="ja-JP" sz="2400" dirty="0" smtClean="0">
                  <a:latin typeface="Century" panose="02040604050505020304" pitchFamily="18" charset="0"/>
                </a:endParaRPr>
              </a:p>
              <a:p>
                <a:pPr marL="109728" indent="0" algn="ctr">
                  <a:buNone/>
                </a:pPr>
                <a:r>
                  <a:rPr lang="ja-JP" altLang="en-US" sz="2400" dirty="0">
                    <a:latin typeface="Century" panose="02040604050505020304" pitchFamily="18" charset="0"/>
                  </a:rPr>
                  <a:t>最大</a:t>
                </a:r>
                <a:r>
                  <a:rPr lang="ja-JP" altLang="en-US" sz="2400" dirty="0" smtClean="0">
                    <a:latin typeface="Century" panose="02040604050505020304" pitchFamily="18" charset="0"/>
                  </a:rPr>
                  <a:t>のコストの受理確率</a:t>
                </a:r>
                <a14:m>
                  <m:oMath xmlns:m="http://schemas.openxmlformats.org/officeDocument/2006/math">
                    <m:sSup>
                      <m:sSupPr>
                        <m:ctrlPr>
                          <a:rPr lang="en-US" altLang="ja-JP" sz="2400" i="1" smtClean="0">
                            <a:latin typeface="Cambria Math"/>
                          </a:rPr>
                        </m:ctrlPr>
                      </m:sSupPr>
                      <m:e>
                        <m:r>
                          <a:rPr lang="en-US" altLang="ja-JP" sz="2400" b="0" i="1" smtClean="0">
                            <a:latin typeface="Cambria Math"/>
                          </a:rPr>
                          <m:t>𝑒</m:t>
                        </m:r>
                      </m:e>
                      <m:sup>
                        <m:r>
                          <a:rPr lang="en-US" altLang="ja-JP" sz="2400" b="0" i="1" smtClean="0">
                            <a:latin typeface="Cambria Math"/>
                          </a:rPr>
                          <m:t>−</m:t>
                        </m:r>
                        <m:f>
                          <m:fPr>
                            <m:ctrlPr>
                              <a:rPr lang="en-US" altLang="ja-JP" sz="2400" b="0" i="1" smtClean="0">
                                <a:latin typeface="Cambria Math"/>
                              </a:rPr>
                            </m:ctrlPr>
                          </m:fPr>
                          <m:num>
                            <m:sSub>
                              <m:sSubPr>
                                <m:ctrlPr>
                                  <a:rPr lang="en-US" altLang="ja-JP" sz="2400" b="0" i="1" smtClean="0">
                                    <a:latin typeface="Cambria Math"/>
                                  </a:rPr>
                                </m:ctrlPr>
                              </m:sSubPr>
                              <m:e>
                                <m:r>
                                  <a:rPr lang="en-US" altLang="ja-JP" sz="2400" b="0" i="1" smtClean="0">
                                    <a:latin typeface="Cambria Math"/>
                                  </a:rPr>
                                  <m:t>𝐸</m:t>
                                </m:r>
                              </m:e>
                              <m:sub>
                                <m:r>
                                  <a:rPr lang="en-US" altLang="ja-JP" sz="2400" b="0" i="1" smtClean="0">
                                    <a:latin typeface="Cambria Math"/>
                                  </a:rPr>
                                  <m:t>𝑚𝑎𝑥</m:t>
                                </m:r>
                              </m:sub>
                            </m:sSub>
                            <m:r>
                              <a:rPr lang="en-US" altLang="ja-JP" sz="2400" b="0" i="1" smtClean="0">
                                <a:latin typeface="Cambria Math"/>
                              </a:rPr>
                              <m:t>−</m:t>
                            </m:r>
                            <m:r>
                              <a:rPr lang="en-US" altLang="ja-JP" sz="2400" b="0" i="1" smtClean="0">
                                <a:latin typeface="Cambria Math"/>
                              </a:rPr>
                              <m:t>𝐸</m:t>
                            </m:r>
                          </m:num>
                          <m:den>
                            <m:r>
                              <a:rPr lang="en-US" altLang="ja-JP" sz="2400" b="0" i="1" smtClean="0">
                                <a:latin typeface="Cambria Math"/>
                              </a:rPr>
                              <m:t>𝑇</m:t>
                            </m:r>
                          </m:den>
                        </m:f>
                      </m:sup>
                    </m:sSup>
                  </m:oMath>
                </a14:m>
                <a:r>
                  <a:rPr lang="ja-JP" altLang="en-US" sz="2400" dirty="0" smtClean="0">
                    <a:latin typeface="Century" panose="02040604050505020304" pitchFamily="18" charset="0"/>
                  </a:rPr>
                  <a:t>を計算</a:t>
                </a:r>
                <a:endParaRPr lang="en-US" altLang="ja-JP" sz="2400" dirty="0" smtClean="0">
                  <a:latin typeface="Century" panose="02040604050505020304" pitchFamily="18" charset="0"/>
                </a:endParaRPr>
              </a:p>
              <a:p>
                <a:pPr marL="109728" indent="0" algn="ctr">
                  <a:buNone/>
                </a:pPr>
                <a:endParaRPr lang="en-US" altLang="ja-JP" sz="2400" dirty="0">
                  <a:latin typeface="Century" panose="02040604050505020304" pitchFamily="18" charset="0"/>
                </a:endParaRPr>
              </a:p>
              <a:p>
                <a:pPr marL="109728" indent="0" algn="ctr">
                  <a:buNone/>
                </a:pPr>
                <a:endParaRPr lang="en-US" altLang="ja-JP" sz="2400" dirty="0" smtClean="0">
                  <a:latin typeface="Century" panose="02040604050505020304" pitchFamily="18" charset="0"/>
                </a:endParaRPr>
              </a:p>
              <a:p>
                <a:pPr marL="109728" indent="0" algn="ctr">
                  <a:buNone/>
                </a:pPr>
                <a:endParaRPr lang="en-US" altLang="ja-JP" sz="2400" dirty="0">
                  <a:latin typeface="Century" panose="02040604050505020304" pitchFamily="18" charset="0"/>
                </a:endParaRPr>
              </a:p>
              <a:p>
                <a:pPr marL="109728" indent="0" algn="ctr">
                  <a:buNone/>
                </a:pPr>
                <a14:m>
                  <m:oMath xmlns:m="http://schemas.openxmlformats.org/officeDocument/2006/math">
                    <m:sSup>
                      <m:sSupPr>
                        <m:ctrlPr>
                          <a:rPr lang="en-US" altLang="ja-JP" sz="2400" i="1">
                            <a:latin typeface="Cambria Math"/>
                          </a:rPr>
                        </m:ctrlPr>
                      </m:sSupPr>
                      <m:e>
                        <m:r>
                          <a:rPr lang="en-US" altLang="ja-JP" sz="2400" i="1">
                            <a:latin typeface="Cambria Math"/>
                          </a:rPr>
                          <m:t>𝑒</m:t>
                        </m:r>
                      </m:e>
                      <m:sup>
                        <m:r>
                          <a:rPr lang="en-US" altLang="ja-JP" sz="2400" i="1">
                            <a:latin typeface="Cambria Math"/>
                          </a:rPr>
                          <m:t>−</m:t>
                        </m:r>
                        <m:f>
                          <m:fPr>
                            <m:ctrlPr>
                              <a:rPr lang="en-US" altLang="ja-JP" sz="2400" i="1">
                                <a:latin typeface="Cambria Math"/>
                              </a:rPr>
                            </m:ctrlPr>
                          </m:fPr>
                          <m:num>
                            <m:sSub>
                              <m:sSubPr>
                                <m:ctrlPr>
                                  <a:rPr lang="en-US" altLang="ja-JP" sz="2400" i="1">
                                    <a:latin typeface="Cambria Math"/>
                                  </a:rPr>
                                </m:ctrlPr>
                              </m:sSubPr>
                              <m:e>
                                <m:r>
                                  <a:rPr lang="en-US" altLang="ja-JP" sz="2400" i="1">
                                    <a:latin typeface="Cambria Math"/>
                                  </a:rPr>
                                  <m:t>𝐸</m:t>
                                </m:r>
                              </m:e>
                              <m:sub>
                                <m:r>
                                  <a:rPr lang="en-US" altLang="ja-JP" sz="2400" i="1">
                                    <a:latin typeface="Cambria Math"/>
                                  </a:rPr>
                                  <m:t>𝑚𝑎𝑥</m:t>
                                </m:r>
                              </m:sub>
                            </m:sSub>
                            <m:r>
                              <a:rPr lang="en-US" altLang="ja-JP" sz="2400" i="1">
                                <a:latin typeface="Cambria Math"/>
                              </a:rPr>
                              <m:t>−</m:t>
                            </m:r>
                            <m:r>
                              <a:rPr lang="en-US" altLang="ja-JP" sz="2400" i="1">
                                <a:latin typeface="Cambria Math"/>
                              </a:rPr>
                              <m:t>𝐸</m:t>
                            </m:r>
                          </m:num>
                          <m:den>
                            <m:r>
                              <a:rPr lang="en-US" altLang="ja-JP" sz="2400" i="1">
                                <a:latin typeface="Cambria Math"/>
                              </a:rPr>
                              <m:t>𝑇</m:t>
                            </m:r>
                          </m:den>
                        </m:f>
                      </m:sup>
                    </m:sSup>
                  </m:oMath>
                </a14:m>
                <a:r>
                  <a:rPr lang="ja-JP" altLang="en-US" sz="2400" dirty="0" smtClean="0">
                    <a:latin typeface="Century" panose="02040604050505020304" pitchFamily="18" charset="0"/>
                  </a:rPr>
                  <a:t>が</a:t>
                </a:r>
                <a:r>
                  <a:rPr lang="en-US" altLang="ja-JP" sz="2400" dirty="0" smtClean="0">
                    <a:latin typeface="Century" panose="02040604050505020304" pitchFamily="18" charset="0"/>
                  </a:rPr>
                  <a:t>0.5</a:t>
                </a:r>
                <a:r>
                  <a:rPr lang="ja-JP" altLang="en-US" sz="2400" dirty="0" smtClean="0">
                    <a:latin typeface="Century" panose="02040604050505020304" pitchFamily="18" charset="0"/>
                  </a:rPr>
                  <a:t>に近くなるような温度を見つける</a:t>
                </a:r>
                <a:endParaRPr lang="en-US" altLang="ja-JP" sz="2400" dirty="0" smtClean="0">
                  <a:latin typeface="Century" panose="02040604050505020304" pitchFamily="18" charset="0"/>
                </a:endParaRPr>
              </a:p>
              <a:p>
                <a:pPr marL="109728" indent="0" algn="ctr">
                  <a:buNone/>
                </a:pPr>
                <a:endParaRPr lang="en-US" altLang="ja-JP" sz="2400" dirty="0" smtClean="0">
                  <a:latin typeface="Century" panose="02040604050505020304" pitchFamily="18"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1135"/>
                </a:stretch>
              </a:blipFill>
            </p:spPr>
            <p:txBody>
              <a:bodyPr/>
              <a:lstStyle/>
              <a:p>
                <a:r>
                  <a:rPr lang="ja-JP" altLang="en-US">
                    <a:noFill/>
                  </a:rPr>
                  <a:t> </a:t>
                </a:r>
              </a:p>
            </p:txBody>
          </p:sp>
        </mc:Fallback>
      </mc:AlternateContent>
      <p:sp>
        <p:nvSpPr>
          <p:cNvPr id="4" name="下矢印 3"/>
          <p:cNvSpPr/>
          <p:nvPr/>
        </p:nvSpPr>
        <p:spPr>
          <a:xfrm>
            <a:off x="4139952" y="2492896"/>
            <a:ext cx="864096" cy="100811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下矢印 4"/>
          <p:cNvSpPr/>
          <p:nvPr/>
        </p:nvSpPr>
        <p:spPr>
          <a:xfrm>
            <a:off x="4139952" y="4221088"/>
            <a:ext cx="864096" cy="100811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6783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実験</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探索回数</a:t>
                </a:r>
                <a:r>
                  <a:rPr lang="en-US" altLang="ja-JP" sz="2400" dirty="0" smtClean="0">
                    <a:latin typeface="Century" panose="02040604050505020304" pitchFamily="18" charset="0"/>
                  </a:rPr>
                  <a:t>50000</a:t>
                </a:r>
                <a:r>
                  <a:rPr lang="ja-JP" altLang="en-US" sz="2400" dirty="0" smtClean="0">
                    <a:latin typeface="Century" panose="02040604050505020304" pitchFamily="18" charset="0"/>
                  </a:rPr>
                  <a:t>回の温度一定</a:t>
                </a:r>
                <a:r>
                  <a:rPr lang="ja-JP" altLang="en-US" sz="2400" dirty="0" smtClean="0">
                    <a:latin typeface="Century" panose="02040604050505020304" pitchFamily="18" charset="0"/>
                  </a:rPr>
                  <a:t>のメトロポリスで</a:t>
                </a:r>
                <a:r>
                  <a:rPr lang="ja-JP" altLang="en-US" sz="2400" dirty="0" smtClean="0">
                    <a:latin typeface="Century" panose="02040604050505020304" pitchFamily="18" charset="0"/>
                  </a:rPr>
                  <a:t>探索回数</a:t>
                </a:r>
                <a:r>
                  <a:rPr lang="en-US" altLang="ja-JP" sz="2400" dirty="0" smtClean="0">
                    <a:latin typeface="Century" panose="02040604050505020304" pitchFamily="18" charset="0"/>
                  </a:rPr>
                  <a:t>50</a:t>
                </a:r>
                <a:r>
                  <a:rPr lang="ja-JP" altLang="en-US" sz="2400" dirty="0">
                    <a:latin typeface="Century" panose="02040604050505020304" pitchFamily="18" charset="0"/>
                  </a:rPr>
                  <a:t>回ごとに最大のコストの受理確率</a:t>
                </a:r>
                <a14:m>
                  <m:oMath xmlns:m="http://schemas.openxmlformats.org/officeDocument/2006/math">
                    <m:sSup>
                      <m:sSupPr>
                        <m:ctrlPr>
                          <a:rPr lang="en-US" altLang="ja-JP" sz="2400" i="1">
                            <a:latin typeface="Cambria Math"/>
                          </a:rPr>
                        </m:ctrlPr>
                      </m:sSupPr>
                      <m:e>
                        <m:r>
                          <a:rPr lang="en-US" altLang="ja-JP" sz="2400" i="1">
                            <a:latin typeface="Cambria Math"/>
                          </a:rPr>
                          <m:t>𝑒</m:t>
                        </m:r>
                      </m:e>
                      <m:sup>
                        <m:r>
                          <a:rPr lang="en-US" altLang="ja-JP" sz="2400" i="1">
                            <a:latin typeface="Cambria Math"/>
                          </a:rPr>
                          <m:t>−</m:t>
                        </m:r>
                        <m:f>
                          <m:fPr>
                            <m:ctrlPr>
                              <a:rPr lang="en-US" altLang="ja-JP" sz="2400" i="1">
                                <a:latin typeface="Cambria Math"/>
                              </a:rPr>
                            </m:ctrlPr>
                          </m:fPr>
                          <m:num>
                            <m:sSub>
                              <m:sSubPr>
                                <m:ctrlPr>
                                  <a:rPr lang="en-US" altLang="ja-JP" sz="2400" i="1">
                                    <a:latin typeface="Cambria Math"/>
                                  </a:rPr>
                                </m:ctrlPr>
                              </m:sSubPr>
                              <m:e>
                                <m:r>
                                  <a:rPr lang="en-US" altLang="ja-JP" sz="2400" i="1">
                                    <a:latin typeface="Cambria Math"/>
                                  </a:rPr>
                                  <m:t>𝐸</m:t>
                                </m:r>
                              </m:e>
                              <m:sub>
                                <m:r>
                                  <a:rPr lang="en-US" altLang="ja-JP" sz="2400" i="1">
                                    <a:latin typeface="Cambria Math"/>
                                  </a:rPr>
                                  <m:t>𝑚𝑎𝑥</m:t>
                                </m:r>
                              </m:sub>
                            </m:sSub>
                            <m:r>
                              <a:rPr lang="en-US" altLang="ja-JP" sz="2400" i="1">
                                <a:latin typeface="Cambria Math"/>
                              </a:rPr>
                              <m:t>−</m:t>
                            </m:r>
                            <m:r>
                              <a:rPr lang="en-US" altLang="ja-JP" sz="2400" i="1">
                                <a:latin typeface="Cambria Math"/>
                              </a:rPr>
                              <m:t>𝐸</m:t>
                            </m:r>
                          </m:num>
                          <m:den>
                            <m:r>
                              <a:rPr lang="en-US" altLang="ja-JP" sz="2400" i="1">
                                <a:latin typeface="Cambria Math"/>
                              </a:rPr>
                              <m:t>𝑇</m:t>
                            </m:r>
                          </m:den>
                        </m:f>
                      </m:sup>
                    </m:sSup>
                  </m:oMath>
                </a14:m>
                <a:r>
                  <a:rPr lang="ja-JP" altLang="en-US" sz="2400" dirty="0">
                    <a:latin typeface="Century" panose="02040604050505020304" pitchFamily="18" charset="0"/>
                  </a:rPr>
                  <a:t>を</a:t>
                </a:r>
                <a:r>
                  <a:rPr lang="ja-JP" altLang="en-US" sz="2400" dirty="0" smtClean="0">
                    <a:latin typeface="Century" panose="02040604050505020304" pitchFamily="18" charset="0"/>
                  </a:rPr>
                  <a:t>計算</a:t>
                </a: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受理</a:t>
                </a:r>
                <a:r>
                  <a:rPr lang="ja-JP" altLang="en-US" sz="2400" dirty="0" smtClean="0">
                    <a:latin typeface="Century" panose="02040604050505020304" pitchFamily="18" charset="0"/>
                  </a:rPr>
                  <a:t>確率のばらつきを小さくして全体を</a:t>
                </a:r>
                <a:r>
                  <a:rPr lang="en-US" altLang="ja-JP" sz="2400" dirty="0" smtClean="0">
                    <a:latin typeface="Century" panose="02040604050505020304" pitchFamily="18" charset="0"/>
                  </a:rPr>
                  <a:t>0.5</a:t>
                </a:r>
                <a:r>
                  <a:rPr lang="ja-JP" altLang="en-US" sz="2400" dirty="0" smtClean="0">
                    <a:latin typeface="Century" panose="02040604050505020304" pitchFamily="18" charset="0"/>
                  </a:rPr>
                  <a:t>に近づけるのは難しい</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⇒求めた</a:t>
                </a:r>
                <a:r>
                  <a:rPr lang="en-US" altLang="ja-JP" sz="2400" dirty="0" smtClean="0">
                    <a:latin typeface="Century" panose="02040604050505020304" pitchFamily="18" charset="0"/>
                  </a:rPr>
                  <a:t>1000</a:t>
                </a:r>
                <a:r>
                  <a:rPr lang="ja-JP" altLang="en-US" sz="2400" dirty="0" smtClean="0">
                    <a:latin typeface="Century" panose="02040604050505020304" pitchFamily="18" charset="0"/>
                  </a:rPr>
                  <a:t>個の</a:t>
                </a:r>
                <a14:m>
                  <m:oMath xmlns:m="http://schemas.openxmlformats.org/officeDocument/2006/math">
                    <m:sSup>
                      <m:sSupPr>
                        <m:ctrlPr>
                          <a:rPr lang="en-US" altLang="ja-JP" sz="2400" i="1">
                            <a:latin typeface="Cambria Math"/>
                          </a:rPr>
                        </m:ctrlPr>
                      </m:sSupPr>
                      <m:e>
                        <m:r>
                          <a:rPr lang="en-US" altLang="ja-JP" sz="2400" i="1">
                            <a:latin typeface="Cambria Math"/>
                          </a:rPr>
                          <m:t>𝑒</m:t>
                        </m:r>
                      </m:e>
                      <m:sup>
                        <m:r>
                          <a:rPr lang="en-US" altLang="ja-JP" sz="2400" i="1">
                            <a:latin typeface="Cambria Math"/>
                          </a:rPr>
                          <m:t>−</m:t>
                        </m:r>
                        <m:f>
                          <m:fPr>
                            <m:ctrlPr>
                              <a:rPr lang="en-US" altLang="ja-JP" sz="2400" i="1">
                                <a:latin typeface="Cambria Math"/>
                              </a:rPr>
                            </m:ctrlPr>
                          </m:fPr>
                          <m:num>
                            <m:sSub>
                              <m:sSubPr>
                                <m:ctrlPr>
                                  <a:rPr lang="en-US" altLang="ja-JP" sz="2400" i="1">
                                    <a:latin typeface="Cambria Math"/>
                                  </a:rPr>
                                </m:ctrlPr>
                              </m:sSubPr>
                              <m:e>
                                <m:r>
                                  <a:rPr lang="en-US" altLang="ja-JP" sz="2400" i="1">
                                    <a:latin typeface="Cambria Math"/>
                                  </a:rPr>
                                  <m:t>𝐸</m:t>
                                </m:r>
                              </m:e>
                              <m:sub>
                                <m:r>
                                  <a:rPr lang="en-US" altLang="ja-JP" sz="2400" i="1">
                                    <a:latin typeface="Cambria Math"/>
                                  </a:rPr>
                                  <m:t>𝑚𝑎𝑥</m:t>
                                </m:r>
                              </m:sub>
                            </m:sSub>
                            <m:r>
                              <a:rPr lang="en-US" altLang="ja-JP" sz="2400" i="1">
                                <a:latin typeface="Cambria Math"/>
                              </a:rPr>
                              <m:t>−</m:t>
                            </m:r>
                            <m:r>
                              <a:rPr lang="en-US" altLang="ja-JP" sz="2400" i="1">
                                <a:latin typeface="Cambria Math"/>
                              </a:rPr>
                              <m:t>𝐸</m:t>
                            </m:r>
                          </m:num>
                          <m:den>
                            <m:r>
                              <a:rPr lang="en-US" altLang="ja-JP" sz="2400" i="1">
                                <a:latin typeface="Cambria Math"/>
                              </a:rPr>
                              <m:t>𝑇</m:t>
                            </m:r>
                          </m:den>
                        </m:f>
                      </m:sup>
                    </m:sSup>
                  </m:oMath>
                </a14:m>
                <a:r>
                  <a:rPr lang="ja-JP" altLang="en-US" sz="2400" dirty="0" smtClean="0">
                    <a:latin typeface="Century" panose="02040604050505020304" pitchFamily="18" charset="0"/>
                  </a:rPr>
                  <a:t>の平均値を</a:t>
                </a:r>
                <a:r>
                  <a:rPr lang="en-US" altLang="ja-JP" sz="2400" dirty="0" smtClean="0">
                    <a:latin typeface="Century" panose="02040604050505020304" pitchFamily="18" charset="0"/>
                  </a:rPr>
                  <a:t>0.5</a:t>
                </a:r>
                <a:r>
                  <a:rPr lang="ja-JP" altLang="en-US" sz="2400" dirty="0" smtClean="0">
                    <a:latin typeface="Century" panose="02040604050505020304" pitchFamily="18" charset="0"/>
                  </a:rPr>
                  <a:t>に近づける</a:t>
                </a:r>
                <a:endParaRPr lang="en-US" altLang="ja-JP" sz="2400" dirty="0" smtClean="0">
                  <a:latin typeface="Century" panose="02040604050505020304" pitchFamily="18"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113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896127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11097</TotalTime>
  <Words>444</Words>
  <Application>Microsoft Office PowerPoint</Application>
  <PresentationFormat>画面に合わせる (4:3)</PresentationFormat>
  <Paragraphs>179</Paragraphs>
  <Slides>17</Slides>
  <Notes>0</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アーバン</vt:lpstr>
      <vt:lpstr>       　     卒業研究進捗報告  </vt:lpstr>
      <vt:lpstr>今週</vt:lpstr>
      <vt:lpstr>座標の変換</vt:lpstr>
      <vt:lpstr>座標の変換</vt:lpstr>
      <vt:lpstr>座標の変換</vt:lpstr>
      <vt:lpstr>座標の変換</vt:lpstr>
      <vt:lpstr>最高温度の検証</vt:lpstr>
      <vt:lpstr>最高温度の検証</vt:lpstr>
      <vt:lpstr>実験</vt:lpstr>
      <vt:lpstr>結果</vt:lpstr>
      <vt:lpstr>結果</vt:lpstr>
      <vt:lpstr>結果</vt:lpstr>
      <vt:lpstr>結果</vt:lpstr>
      <vt:lpstr>結果</vt:lpstr>
      <vt:lpstr>結果</vt:lpstr>
      <vt:lpstr>結果</vt:lpstr>
      <vt:lpstr>来週以降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卒業論文テーマ決め</dc:title>
  <dc:creator>keigo okamoto</dc:creator>
  <cp:lastModifiedBy>　</cp:lastModifiedBy>
  <cp:revision>804</cp:revision>
  <dcterms:created xsi:type="dcterms:W3CDTF">2015-11-15T17:26:41Z</dcterms:created>
  <dcterms:modified xsi:type="dcterms:W3CDTF">2016-05-24T03:04:39Z</dcterms:modified>
</cp:coreProperties>
</file>