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343" r:id="rId4"/>
    <p:sldId id="358" r:id="rId5"/>
    <p:sldId id="345" r:id="rId6"/>
    <p:sldId id="346" r:id="rId7"/>
    <p:sldId id="354" r:id="rId8"/>
    <p:sldId id="355" r:id="rId9"/>
    <p:sldId id="356" r:id="rId10"/>
    <p:sldId id="348" r:id="rId11"/>
    <p:sldId id="357" r:id="rId12"/>
    <p:sldId id="351" r:id="rId13"/>
    <p:sldId id="28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温度が高いほど改悪解の受理確率は高かった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これ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は、温度が高いほど改悪解の受理確率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en-US" sz="2400" dirty="0" smtClean="0">
                    <a:latin typeface="Century" panose="02040604050505020304" pitchFamily="18" charset="0"/>
                  </a:rPr>
                  <a:t>が大きくなるためである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85316"/>
              </p:ext>
            </p:extLst>
          </p:nvPr>
        </p:nvGraphicFramePr>
        <p:xfrm>
          <a:off x="2915816" y="2161664"/>
          <a:ext cx="3559944" cy="1483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7944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温度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改悪解の受理確率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0.00001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0.0001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0.0000035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0.01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0.004024</a:t>
                      </a:r>
                      <a:endParaRPr kumimoji="1" lang="ja-JP" altLang="en-US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平均コストを比較すると、温度が高いほど良い結果になった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これは温度が高いほど改悪解の受理確率が高くなるため、局所解から脱出し、より良い解にたどり着いたからであると考えられる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263424" cy="256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最低温度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最小の改悪解となる状態遷移が解交換周期内で</a:t>
            </a:r>
            <a:r>
              <a:rPr lang="en-US" altLang="ja-JP" sz="2400" dirty="0">
                <a:latin typeface="Century" panose="02040604050505020304" pitchFamily="18" charset="0"/>
              </a:rPr>
              <a:t>1</a:t>
            </a:r>
            <a:r>
              <a:rPr lang="ja-JP" altLang="en-US" sz="2400" dirty="0">
                <a:latin typeface="Century" panose="02040604050505020304" pitchFamily="18" charset="0"/>
              </a:rPr>
              <a:t>回は受理さ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err="1">
                <a:latin typeface="Century" panose="02040604050505020304" pitchFamily="18" charset="0"/>
              </a:rPr>
              <a:t>れるような</a:t>
            </a:r>
            <a:r>
              <a:rPr lang="ja-JP" altLang="en-US" sz="2400" dirty="0">
                <a:latin typeface="Century" panose="02040604050505020304" pitchFamily="18" charset="0"/>
              </a:rPr>
              <a:t>温度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解交換周期内で改悪解が</a:t>
            </a:r>
            <a:r>
              <a:rPr lang="en-US" altLang="ja-JP" sz="2400" dirty="0">
                <a:latin typeface="Century" panose="02040604050505020304" pitchFamily="18" charset="0"/>
              </a:rPr>
              <a:t>1</a:t>
            </a:r>
            <a:r>
              <a:rPr lang="ja-JP" altLang="en-US" sz="2400" dirty="0">
                <a:latin typeface="Century" panose="02040604050505020304" pitchFamily="18" charset="0"/>
              </a:rPr>
              <a:t>回は受理されるような</a:t>
            </a:r>
            <a:r>
              <a:rPr lang="ja-JP" altLang="en-US" sz="2400" dirty="0" smtClean="0">
                <a:latin typeface="Century" panose="02040604050505020304" pitchFamily="18" charset="0"/>
              </a:rPr>
              <a:t>温度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温度決定の基準を決めることができない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案：解交換周期あたりの改悪解受理回数が</a:t>
            </a:r>
            <a:r>
              <a:rPr lang="en-US" altLang="ja-JP" sz="2400" dirty="0" smtClean="0">
                <a:latin typeface="Century" panose="02040604050505020304" pitchFamily="18" charset="0"/>
              </a:rPr>
              <a:t>1</a:t>
            </a:r>
            <a:r>
              <a:rPr lang="ja-JP" altLang="en-US" sz="2400" dirty="0" smtClean="0">
                <a:latin typeface="Century" panose="02040604050505020304" pitchFamily="18" charset="0"/>
              </a:rPr>
              <a:t>に近づくような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　　温度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247964" y="2924944"/>
            <a:ext cx="648072" cy="86409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1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z="2400" dirty="0" smtClean="0"/>
              <a:t>・温度の再決定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・レプリカ数の検証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・アルゴリズムの改良案</a:t>
            </a:r>
            <a:endParaRPr lang="en-US" altLang="ja-JP" sz="2400" dirty="0" smtClean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・最低温度</a:t>
            </a:r>
            <a:r>
              <a:rPr lang="ja-JP" altLang="en-US" sz="2400" dirty="0" smtClean="0"/>
              <a:t>の検証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最低温度</a:t>
            </a:r>
            <a:r>
              <a:rPr lang="ja-JP" altLang="en-US" sz="3200" dirty="0"/>
              <a:t>の検証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先週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最高温度の検証で</a:t>
            </a:r>
            <a:r>
              <a:rPr lang="en-US" altLang="ja-JP" sz="2400" dirty="0" smtClean="0">
                <a:latin typeface="Century" panose="02040604050505020304" pitchFamily="18" charset="0"/>
              </a:rPr>
              <a:t>rat575</a:t>
            </a:r>
            <a:r>
              <a:rPr lang="ja-JP" altLang="en-US" sz="2400" dirty="0" smtClean="0">
                <a:latin typeface="Century" panose="02040604050505020304" pitchFamily="18" charset="0"/>
              </a:rPr>
              <a:t>と</a:t>
            </a:r>
            <a:r>
              <a:rPr lang="en-US" altLang="ja-JP" sz="2400" dirty="0" smtClean="0">
                <a:latin typeface="Century" panose="02040604050505020304" pitchFamily="18" charset="0"/>
              </a:rPr>
              <a:t>pr1002</a:t>
            </a:r>
            <a:r>
              <a:rPr lang="ja-JP" altLang="en-US" sz="2400" dirty="0" smtClean="0">
                <a:latin typeface="Century" panose="02040604050505020304" pitchFamily="18" charset="0"/>
              </a:rPr>
              <a:t>の問題でプログラムが動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err="1" smtClean="0">
                <a:latin typeface="Century" panose="02040604050505020304" pitchFamily="18" charset="0"/>
              </a:rPr>
              <a:t>か</a:t>
            </a:r>
            <a:r>
              <a:rPr lang="ja-JP" altLang="en-US" sz="2400" dirty="0" smtClean="0">
                <a:latin typeface="Century" panose="02040604050505020304" pitchFamily="18" charset="0"/>
              </a:rPr>
              <a:t>なくなった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今週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プログラムを修正できなかったため、最低温度の検証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211960" y="3140968"/>
            <a:ext cx="720080" cy="93610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4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最低温度</a:t>
            </a:r>
            <a:r>
              <a:rPr lang="ja-JP" altLang="en-US" sz="3200" dirty="0"/>
              <a:t>の検証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現在の最高</a:t>
            </a:r>
            <a:r>
              <a:rPr lang="ja-JP" altLang="en-US" sz="2400" dirty="0" smtClean="0">
                <a:latin typeface="Century" panose="02040604050505020304" pitchFamily="18" charset="0"/>
              </a:rPr>
              <a:t>温度、最低温度は</a:t>
            </a:r>
            <a:r>
              <a:rPr lang="ja-JP" altLang="en-US" sz="2400" dirty="0" smtClean="0">
                <a:latin typeface="Century" panose="02040604050505020304" pitchFamily="18" charset="0"/>
              </a:rPr>
              <a:t>座標変換前に決めた温度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⇒決めなおす必要あり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最低</a:t>
            </a:r>
            <a:r>
              <a:rPr lang="ja-JP" altLang="en-US" sz="2400" dirty="0" smtClean="0">
                <a:latin typeface="Century" panose="02040604050505020304" pitchFamily="18" charset="0"/>
              </a:rPr>
              <a:t>温度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最小の改悪解となる状態遷移が解交換周期内で</a:t>
            </a:r>
            <a:r>
              <a:rPr lang="en-US" altLang="ja-JP" sz="2400" dirty="0" smtClean="0">
                <a:latin typeface="Century" panose="02040604050505020304" pitchFamily="18" charset="0"/>
              </a:rPr>
              <a:t>1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回は受理さ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err="1" smtClean="0">
                <a:latin typeface="Century" panose="02040604050505020304" pitchFamily="18" charset="0"/>
              </a:rPr>
              <a:t>れるような</a:t>
            </a:r>
            <a:r>
              <a:rPr lang="ja-JP" altLang="en-US" sz="2400" dirty="0" smtClean="0">
                <a:latin typeface="Century" panose="02040604050505020304" pitchFamily="18" charset="0"/>
              </a:rPr>
              <a:t>温度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解交換周期内で改悪解が</a:t>
            </a:r>
            <a:r>
              <a:rPr lang="en-US" altLang="ja-JP" sz="2400" dirty="0">
                <a:latin typeface="Century" panose="02040604050505020304" pitchFamily="18" charset="0"/>
              </a:rPr>
              <a:t>1</a:t>
            </a:r>
            <a:r>
              <a:rPr lang="ja-JP" altLang="en-US" sz="2400" dirty="0">
                <a:latin typeface="Century" panose="02040604050505020304" pitchFamily="18" charset="0"/>
              </a:rPr>
              <a:t>回</a:t>
            </a:r>
            <a:r>
              <a:rPr lang="ja-JP" altLang="en-US" sz="2400" dirty="0" smtClean="0">
                <a:latin typeface="Century" panose="02040604050505020304" pitchFamily="18" charset="0"/>
              </a:rPr>
              <a:t>は受理されるような温度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247964" y="4877932"/>
            <a:ext cx="648072" cy="86409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実験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探索</a:t>
            </a:r>
            <a:r>
              <a:rPr lang="ja-JP" altLang="en-US" sz="2400" dirty="0" smtClean="0">
                <a:latin typeface="Century" panose="02040604050505020304" pitchFamily="18" charset="0"/>
              </a:rPr>
              <a:t>回数</a:t>
            </a:r>
            <a:r>
              <a:rPr lang="en-US" altLang="ja-JP" sz="2400" dirty="0">
                <a:latin typeface="Century" panose="02040604050505020304" pitchFamily="18" charset="0"/>
              </a:rPr>
              <a:t>8</a:t>
            </a:r>
            <a:r>
              <a:rPr lang="en-US" altLang="ja-JP" sz="2400" dirty="0" smtClean="0">
                <a:latin typeface="Century" panose="02040604050505020304" pitchFamily="18" charset="0"/>
              </a:rPr>
              <a:t>0000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回の温度一定のメトロポリス</a:t>
            </a:r>
            <a:r>
              <a:rPr lang="ja-JP" altLang="en-US" sz="2400" dirty="0" smtClean="0">
                <a:latin typeface="Century" panose="02040604050505020304" pitchFamily="18" charset="0"/>
              </a:rPr>
              <a:t>で</a:t>
            </a:r>
            <a:r>
              <a:rPr lang="en-US" altLang="ja-JP" sz="2400" dirty="0" smtClean="0">
                <a:latin typeface="Century" panose="02040604050505020304" pitchFamily="18" charset="0"/>
              </a:rPr>
              <a:t>800</a:t>
            </a:r>
            <a:r>
              <a:rPr lang="ja-JP" altLang="en-US" sz="2400" dirty="0" smtClean="0">
                <a:latin typeface="Century" panose="02040604050505020304" pitchFamily="18" charset="0"/>
              </a:rPr>
              <a:t>回</a:t>
            </a:r>
            <a:r>
              <a:rPr lang="en-US" altLang="ja-JP" sz="2400" dirty="0" smtClean="0">
                <a:latin typeface="Century" panose="02040604050505020304" pitchFamily="18" charset="0"/>
              </a:rPr>
              <a:t>(</a:t>
            </a:r>
            <a:r>
              <a:rPr lang="ja-JP" altLang="en-US" sz="2400" dirty="0" smtClean="0">
                <a:latin typeface="Century" panose="02040604050505020304" pitchFamily="18" charset="0"/>
              </a:rPr>
              <a:t>解交換周期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ごとの改悪解の受理回数を調べる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温度ごと</a:t>
            </a:r>
            <a:r>
              <a:rPr lang="ja-JP" altLang="en-US" sz="2400" dirty="0" smtClean="0">
                <a:latin typeface="Century" panose="02040604050505020304" pitchFamily="18" charset="0"/>
              </a:rPr>
              <a:t>に</a:t>
            </a:r>
            <a:r>
              <a:rPr lang="en-US" altLang="ja-JP" sz="2400" dirty="0" smtClean="0">
                <a:latin typeface="Century" panose="02040604050505020304" pitchFamily="18" charset="0"/>
              </a:rPr>
              <a:t>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回ずつ実行し、改悪解の受理回数や受理確率、最終コストなどを比較した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400" dirty="0">
                <a:latin typeface="Century" panose="02040604050505020304" pitchFamily="18" charset="0"/>
              </a:rPr>
              <a:t>10</a:t>
            </a:r>
            <a:r>
              <a:rPr lang="ja-JP" altLang="en-US" sz="2400" dirty="0">
                <a:latin typeface="Century" panose="02040604050505020304" pitchFamily="18" charset="0"/>
              </a:rPr>
              <a:t>回の実行</a:t>
            </a:r>
            <a:r>
              <a:rPr lang="ja-JP" altLang="en-US" sz="2400" dirty="0" smtClean="0">
                <a:latin typeface="Century" panose="02040604050505020304" pitchFamily="18" charset="0"/>
              </a:rPr>
              <a:t>で</a:t>
            </a:r>
            <a:r>
              <a:rPr lang="en-US" altLang="ja-JP" sz="2400" dirty="0" smtClean="0">
                <a:latin typeface="Century" panose="02040604050505020304" pitchFamily="18" charset="0"/>
              </a:rPr>
              <a:t>1</a:t>
            </a:r>
            <a:r>
              <a:rPr lang="ja-JP" altLang="en-US" sz="2400" dirty="0" smtClean="0">
                <a:latin typeface="Century" panose="02040604050505020304" pitchFamily="18" charset="0"/>
              </a:rPr>
              <a:t>度も改悪解を受理しなかった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近傍</a:t>
            </a:r>
            <a:r>
              <a:rPr lang="ja-JP" altLang="en-US" sz="2400" dirty="0" smtClean="0">
                <a:latin typeface="Century" panose="02040604050505020304" pitchFamily="18" charset="0"/>
              </a:rPr>
              <a:t>が改悪解だった回数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76614.6</a:t>
            </a:r>
            <a:r>
              <a:rPr lang="ja-JP" altLang="en-US" sz="2400" dirty="0" smtClean="0">
                <a:latin typeface="Century" panose="02040604050505020304" pitchFamily="18" charset="0"/>
              </a:rPr>
              <a:t>回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改悪解の受理確率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0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35" y="1988840"/>
            <a:ext cx="4910931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7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改悪解の受理回数</a:t>
            </a:r>
            <a:r>
              <a:rPr lang="ja-JP" altLang="en-US" sz="2400" dirty="0" smtClean="0">
                <a:latin typeface="Century" panose="02040604050505020304" pitchFamily="18" charset="0"/>
              </a:rPr>
              <a:t>は</a:t>
            </a:r>
            <a:r>
              <a:rPr lang="en-US" altLang="ja-JP" sz="2400" dirty="0" smtClean="0">
                <a:latin typeface="Century" panose="02040604050505020304" pitchFamily="18" charset="0"/>
              </a:rPr>
              <a:t>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回、</a:t>
            </a:r>
            <a:r>
              <a:rPr lang="en-US" altLang="ja-JP" sz="2400" dirty="0" smtClean="0">
                <a:latin typeface="Century" panose="02040604050505020304" pitchFamily="18" charset="0"/>
              </a:rPr>
              <a:t>1</a:t>
            </a:r>
            <a:r>
              <a:rPr lang="ja-JP" altLang="en-US" sz="2400" dirty="0" smtClean="0">
                <a:latin typeface="Century" panose="02040604050505020304" pitchFamily="18" charset="0"/>
              </a:rPr>
              <a:t>回、</a:t>
            </a:r>
            <a:r>
              <a:rPr lang="en-US" altLang="ja-JP" sz="2400" dirty="0" smtClean="0">
                <a:latin typeface="Century" panose="02040604050505020304" pitchFamily="18" charset="0"/>
              </a:rPr>
              <a:t>2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回のいずれか</a:t>
            </a:r>
            <a:r>
              <a:rPr lang="ja-JP" altLang="en-US" sz="2400" dirty="0" err="1" smtClean="0">
                <a:latin typeface="Century" panose="02040604050505020304" pitchFamily="18" charset="0"/>
              </a:rPr>
              <a:t>だった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近傍</a:t>
            </a:r>
            <a:r>
              <a:rPr lang="ja-JP" altLang="en-US" sz="2400" dirty="0" smtClean="0">
                <a:latin typeface="Century" panose="02040604050505020304" pitchFamily="18" charset="0"/>
              </a:rPr>
              <a:t>が改悪解だった回数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76600.4</a:t>
            </a:r>
            <a:r>
              <a:rPr lang="ja-JP" altLang="en-US" sz="2400" dirty="0" smtClean="0">
                <a:latin typeface="Century" panose="02040604050505020304" pitchFamily="18" charset="0"/>
              </a:rPr>
              <a:t>回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改悪解の受理確率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0.0000035 (0.00035%)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34" y="1988840"/>
            <a:ext cx="4910932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3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他の温度</a:t>
            </a:r>
            <a:r>
              <a:rPr lang="ja-JP" altLang="en-US" sz="2400" smtClean="0">
                <a:latin typeface="Century" panose="02040604050505020304" pitchFamily="18" charset="0"/>
              </a:rPr>
              <a:t>に比べて改悪</a:t>
            </a:r>
            <a:r>
              <a:rPr lang="ja-JP" altLang="en-US" sz="2400" dirty="0" smtClean="0">
                <a:latin typeface="Century" panose="02040604050505020304" pitchFamily="18" charset="0"/>
              </a:rPr>
              <a:t>解が受理された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近傍</a:t>
            </a:r>
            <a:r>
              <a:rPr lang="ja-JP" altLang="en-US" sz="2400" dirty="0" smtClean="0">
                <a:latin typeface="Century" panose="02040604050505020304" pitchFamily="18" charset="0"/>
              </a:rPr>
              <a:t>が改悪解だった回数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76308</a:t>
            </a:r>
            <a:r>
              <a:rPr lang="ja-JP" altLang="en-US" sz="2400" dirty="0" smtClean="0">
                <a:latin typeface="Century" panose="02040604050505020304" pitchFamily="18" charset="0"/>
              </a:rPr>
              <a:t>回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改悪解の受理確率</a:t>
            </a:r>
            <a:r>
              <a:rPr lang="en-US" altLang="ja-JP" sz="2400" dirty="0" smtClean="0">
                <a:latin typeface="Century" panose="02040604050505020304" pitchFamily="18" charset="0"/>
              </a:rPr>
              <a:t>(10</a:t>
            </a:r>
            <a:r>
              <a:rPr lang="ja-JP" altLang="en-US" sz="2400" dirty="0" smtClean="0">
                <a:latin typeface="Century" panose="02040604050505020304" pitchFamily="18" charset="0"/>
              </a:rPr>
              <a:t>回平均</a:t>
            </a:r>
            <a:r>
              <a:rPr lang="en-US" altLang="ja-JP" sz="2400" dirty="0" smtClean="0">
                <a:latin typeface="Century" panose="02040604050505020304" pitchFamily="18" charset="0"/>
              </a:rPr>
              <a:t>)</a:t>
            </a:r>
            <a:r>
              <a:rPr lang="ja-JP" altLang="en-US" sz="2400" dirty="0" smtClean="0">
                <a:latin typeface="Century" panose="02040604050505020304" pitchFamily="18" charset="0"/>
              </a:rPr>
              <a:t>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0.004024</a:t>
            </a:r>
            <a:r>
              <a:rPr lang="ja-JP" altLang="en-US" sz="2400" dirty="0">
                <a:latin typeface="Century" panose="02040604050505020304" pitchFamily="18" charset="0"/>
              </a:rPr>
              <a:t> </a:t>
            </a:r>
            <a:r>
              <a:rPr lang="en-US" altLang="ja-JP" sz="2400" dirty="0" smtClean="0">
                <a:latin typeface="Century" panose="02040604050505020304" pitchFamily="18" charset="0"/>
              </a:rPr>
              <a:t>(0.4024%)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66" y="1988840"/>
            <a:ext cx="489106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2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att48</a:t>
            </a: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温度が高いほど平均コストが良いという結果になった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36" y="2123058"/>
            <a:ext cx="5646529" cy="3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8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11226</TotalTime>
  <Words>351</Words>
  <Application>Microsoft Office PowerPoint</Application>
  <PresentationFormat>画面に合わせる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アーバン</vt:lpstr>
      <vt:lpstr>       　     卒業研究進捗報告  </vt:lpstr>
      <vt:lpstr>今週</vt:lpstr>
      <vt:lpstr>最低温度の検証</vt:lpstr>
      <vt:lpstr>最低温度の検証</vt:lpstr>
      <vt:lpstr>実験</vt:lpstr>
      <vt:lpstr>結果</vt:lpstr>
      <vt:lpstr>結果</vt:lpstr>
      <vt:lpstr>結果</vt:lpstr>
      <vt:lpstr>結果</vt:lpstr>
      <vt:lpstr>考察</vt:lpstr>
      <vt:lpstr>考察</vt:lpstr>
      <vt:lpstr>考察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844</cp:revision>
  <dcterms:created xsi:type="dcterms:W3CDTF">2015-11-15T17:26:41Z</dcterms:created>
  <dcterms:modified xsi:type="dcterms:W3CDTF">2016-05-31T04:44:49Z</dcterms:modified>
</cp:coreProperties>
</file>