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8" r:id="rId3"/>
    <p:sldId id="343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28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029B9-A0D8-4BD9-A5B8-CDFC6378E4D1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2E667-E1DB-4C13-B0C3-C83319A045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3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ー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F459390-1E1C-411D-8458-89103E8FCADA}" type="datetimeFigureOut">
              <a:rPr kumimoji="1" lang="ja-JP" altLang="en-US" smtClean="0"/>
              <a:t>2016/6/12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ECEFB5F6-5B7B-4331-8236-B68E28616C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7200" y="764705"/>
            <a:ext cx="8458200" cy="3107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卒業研究進捗報告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>
                <a:latin typeface="Century" panose="02040604050505020304" pitchFamily="18" charset="0"/>
              </a:rPr>
              <a:t>13x3015</a:t>
            </a:r>
          </a:p>
          <a:p>
            <a:r>
              <a:rPr kumimoji="1" lang="ja-JP" altLang="en-US" dirty="0" smtClean="0">
                <a:latin typeface="Century" panose="02040604050505020304" pitchFamily="18" charset="0"/>
              </a:rPr>
              <a:t>岡本啓吾</a:t>
            </a:r>
            <a:endParaRPr kumimoji="1" lang="ja-JP" alt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9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問題ごとの最高温度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att48</a:t>
            </a:r>
            <a:r>
              <a:rPr lang="ja-JP" altLang="en-US" sz="2400" dirty="0" smtClean="0">
                <a:latin typeface="Century" panose="02040604050505020304" pitchFamily="18" charset="0"/>
              </a:rPr>
              <a:t>　　  </a:t>
            </a:r>
            <a:r>
              <a:rPr lang="en-US" altLang="ja-JP" sz="2400" dirty="0" smtClean="0">
                <a:latin typeface="Century" panose="02040604050505020304" pitchFamily="18" charset="0"/>
              </a:rPr>
              <a:t>T=4</a:t>
            </a:r>
          </a:p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e</a:t>
            </a:r>
            <a:r>
              <a:rPr lang="en-US" altLang="ja-JP" sz="2400" dirty="0" smtClean="0">
                <a:latin typeface="Century" panose="02040604050505020304" pitchFamily="18" charset="0"/>
              </a:rPr>
              <a:t>il101 </a:t>
            </a:r>
            <a:r>
              <a:rPr lang="ja-JP" altLang="en-US" sz="2400" dirty="0" smtClean="0">
                <a:latin typeface="Century" panose="02040604050505020304" pitchFamily="18" charset="0"/>
              </a:rPr>
              <a:t>　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T=5</a:t>
            </a:r>
          </a:p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rat575</a:t>
            </a: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T=13</a:t>
            </a:r>
          </a:p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pr1002</a:t>
            </a:r>
            <a:r>
              <a:rPr lang="ja-JP" altLang="en-US" sz="2400" dirty="0" smtClean="0">
                <a:latin typeface="Century" panose="02040604050505020304" pitchFamily="18" charset="0"/>
              </a:rPr>
              <a:t>　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T=15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来週以降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/>
          <a:lstStyle/>
          <a:p>
            <a:pPr marL="109728" indent="0">
              <a:buNone/>
            </a:pPr>
            <a:r>
              <a:rPr lang="ja-JP" altLang="en-US" sz="2400" dirty="0" smtClean="0"/>
              <a:t>・最低温度</a:t>
            </a:r>
            <a:r>
              <a:rPr lang="ja-JP" altLang="en-US" sz="2400" dirty="0" smtClean="0"/>
              <a:t>の再決定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・レプリカ数の検証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/>
          </a:p>
          <a:p>
            <a:pPr marL="109728" indent="0">
              <a:buNone/>
            </a:pPr>
            <a:r>
              <a:rPr lang="ja-JP" altLang="en-US" sz="2400" dirty="0" smtClean="0"/>
              <a:t>・アルゴリズムの改良案</a:t>
            </a:r>
            <a:endParaRPr lang="en-US" altLang="ja-JP" sz="2400" dirty="0" smtClean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endParaRPr lang="en-US" altLang="ja-JP" sz="2400" dirty="0" smtClean="0"/>
          </a:p>
          <a:p>
            <a:pPr marL="109728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　</a:t>
            </a:r>
            <a:endParaRPr lang="en-US" altLang="ja-JP" sz="2400" dirty="0" smtClean="0"/>
          </a:p>
          <a:p>
            <a:pPr marL="109728" indent="0">
              <a:buNone/>
            </a:pPr>
            <a:endParaRPr lang="en-US" altLang="ja-JP" sz="2400" dirty="0" smtClean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  <a:p>
            <a:pPr marL="109728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326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smtClean="0"/>
              <a:t>今週の内容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897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/>
              <a:t>・</a:t>
            </a:r>
            <a:r>
              <a:rPr lang="ja-JP" altLang="en-US" sz="2400" dirty="0"/>
              <a:t>最高温度の検証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95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最高温度の検証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先週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プログラムが</a:t>
            </a:r>
            <a:r>
              <a:rPr lang="ja-JP" altLang="en-US" sz="2400" dirty="0" smtClean="0">
                <a:latin typeface="Century" panose="02040604050505020304" pitchFamily="18" charset="0"/>
              </a:rPr>
              <a:t>実行完了までの時間が長すぎる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今週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全近傍探索の回数を減らす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　総探索回数</a:t>
            </a:r>
            <a:r>
              <a:rPr lang="en-US" altLang="ja-JP" sz="2400" dirty="0" smtClean="0">
                <a:latin typeface="Century" panose="02040604050505020304" pitchFamily="18" charset="0"/>
              </a:rPr>
              <a:t>50000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回、探索</a:t>
            </a:r>
            <a:r>
              <a:rPr lang="en-US" altLang="ja-JP" sz="2400" dirty="0" smtClean="0">
                <a:latin typeface="Century" panose="02040604050505020304" pitchFamily="18" charset="0"/>
              </a:rPr>
              <a:t>50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回ごとに全近傍探索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ja-JP" altLang="en-US" sz="2400" dirty="0" smtClean="0">
                <a:latin typeface="Century" panose="02040604050505020304" pitchFamily="18" charset="0"/>
              </a:rPr>
              <a:t>　　　　　　　　　　　　↓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　総探索回数</a:t>
            </a:r>
            <a:r>
              <a:rPr lang="en-US" altLang="ja-JP" sz="2400" dirty="0" smtClean="0">
                <a:latin typeface="Century" panose="02040604050505020304" pitchFamily="18" charset="0"/>
              </a:rPr>
              <a:t>50000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回、探索</a:t>
            </a:r>
            <a:r>
              <a:rPr lang="en-US" altLang="ja-JP" sz="2400" dirty="0" smtClean="0">
                <a:latin typeface="Century" panose="02040604050505020304" pitchFamily="18" charset="0"/>
              </a:rPr>
              <a:t>250</a:t>
            </a:r>
            <a:r>
              <a:rPr lang="ja-JP" altLang="en-US" sz="2400" dirty="0" smtClean="0">
                <a:latin typeface="Century" panose="02040604050505020304" pitchFamily="18" charset="0"/>
              </a:rPr>
              <a:t>回ごとに全近傍探索</a:t>
            </a:r>
            <a:endParaRPr lang="en-US" altLang="ja-JP" sz="2400" dirty="0">
              <a:latin typeface="Century" panose="02040604050505020304" pitchFamily="18" charset="0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4211960" y="2780928"/>
            <a:ext cx="720080" cy="93610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4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最高温度の検証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最高温度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最大の改悪となる状態遷移が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50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％の確率で受理されるよう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>
                    <a:latin typeface="Century" panose="02040604050505020304" pitchFamily="18" charset="0"/>
                  </a:rPr>
                  <a:t>　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な温度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sz="2400" b="0" i="1" smtClean="0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ja-JP" sz="2400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ja-JP" altLang="en-US" sz="2400" dirty="0" smtClean="0">
                    <a:latin typeface="Century" panose="02040604050505020304" pitchFamily="18" charset="0"/>
                  </a:rPr>
                  <a:t>が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0.5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に近くなるような温度を見つける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探索回数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50000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回の温度一定のメトロポリスで探索回数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250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回ごとに最大コストの受理確率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ja-JP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ja-JP" sz="2400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ja-JP" sz="2400" i="1">
                                <a:latin typeface="Cambria Math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ja-JP" sz="2400" i="1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ja-JP" altLang="en-US" sz="2400" dirty="0">
                    <a:latin typeface="Century" panose="02040604050505020304" pitchFamily="18" charset="0"/>
                  </a:rPr>
                  <a:t>を</a:t>
                </a:r>
                <a:r>
                  <a:rPr lang="ja-JP" altLang="en-US" sz="2400" dirty="0">
                    <a:latin typeface="Century" panose="02040604050505020304" pitchFamily="18" charset="0"/>
                  </a:rPr>
                  <a:t>計算</a:t>
                </a: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r>
                  <a:rPr lang="ja-JP" altLang="en-US" sz="2400" dirty="0" smtClean="0">
                    <a:latin typeface="Century" panose="02040604050505020304" pitchFamily="18" charset="0"/>
                  </a:rPr>
                  <a:t>求めた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200</a:t>
                </a:r>
                <a:r>
                  <a:rPr lang="ja-JP" altLang="en-US" sz="2400" dirty="0">
                    <a:latin typeface="Century" panose="02040604050505020304" pitchFamily="18" charset="0"/>
                  </a:rPr>
                  <a:t>個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の受理確率の平均値が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0.5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に最も近い温度を最高温度とする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 t="-1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3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実験</a:t>
            </a:r>
            <a:endParaRPr kumimoji="1" lang="ja-JP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</p:spPr>
            <p:txBody>
              <a:bodyPr>
                <a:normAutofit/>
              </a:bodyPr>
              <a:lstStyle/>
              <a:p>
                <a:pPr marL="109728" indent="0" algn="ctr">
                  <a:buNone/>
                </a:pPr>
                <a:endParaRPr lang="en-US" altLang="ja-JP" sz="240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altLang="ja-JP" sz="240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/>
                        </a:rPr>
                        <m:t>𝑇</m:t>
                      </m:r>
                      <m:r>
                        <a:rPr lang="en-US" altLang="ja-JP" sz="24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ja-JP" sz="24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ja-JP" sz="2400" i="1">
                                  <a:latin typeface="Cambria Math"/>
                                </a:rPr>
                                <m:t>0.5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 smtClean="0">
                  <a:latin typeface="Century" panose="02040604050505020304" pitchFamily="18" charset="0"/>
                </a:endParaRPr>
              </a:p>
              <a:p>
                <a:pPr marL="109728" indent="0">
                  <a:buNone/>
                </a:pPr>
                <a:endParaRPr lang="en-US" altLang="ja-JP" sz="2400" dirty="0">
                  <a:latin typeface="Century" panose="02040604050505020304" pitchFamily="18" charset="0"/>
                </a:endParaRPr>
              </a:p>
              <a:p>
                <a:pPr marL="109728" indent="0" algn="ctr">
                  <a:buNone/>
                </a:pPr>
                <a:endParaRPr lang="en-US" altLang="ja-JP" sz="2400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:endParaRPr lang="en-US" altLang="ja-JP" sz="2400" b="0" i="1" dirty="0" smtClean="0">
                  <a:latin typeface="Cambria Math"/>
                </a:endParaRPr>
              </a:p>
              <a:p>
                <a:pPr marL="109728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/>
                          </a:rPr>
                          <m:t>𝑚𝑎𝑥</m:t>
                        </m:r>
                      </m:sub>
                    </m:sSub>
                    <m:r>
                      <a:rPr lang="ja-JP" altLang="en-US" sz="2400" b="0" i="1" smtClean="0">
                        <a:latin typeface="Cambria Math"/>
                      </a:rPr>
                      <m:t>と</m:t>
                    </m:r>
                    <m:r>
                      <a:rPr lang="en-US" altLang="ja-JP" sz="24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ja-JP" altLang="en-US" sz="2400" dirty="0" smtClean="0">
                    <a:latin typeface="Century" panose="02040604050505020304" pitchFamily="18" charset="0"/>
                  </a:rPr>
                  <a:t>から</a:t>
                </a:r>
                <a:r>
                  <a:rPr lang="en-US" altLang="ja-JP" sz="2400" dirty="0" smtClean="0">
                    <a:latin typeface="Century" panose="02040604050505020304" pitchFamily="18" charset="0"/>
                  </a:rPr>
                  <a:t>T</a:t>
                </a:r>
                <a:r>
                  <a:rPr lang="ja-JP" altLang="en-US" sz="2400" dirty="0" smtClean="0">
                    <a:latin typeface="Century" panose="02040604050505020304" pitchFamily="18" charset="0"/>
                  </a:rPr>
                  <a:t>の予想を立てる</a:t>
                </a:r>
                <a:endParaRPr lang="en-US" altLang="ja-JP" sz="2400" dirty="0" smtClean="0">
                  <a:latin typeface="Century" panose="02040604050505020304" pitchFamily="18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537321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下矢印 3"/>
          <p:cNvSpPr/>
          <p:nvPr/>
        </p:nvSpPr>
        <p:spPr>
          <a:xfrm>
            <a:off x="4247964" y="4005064"/>
            <a:ext cx="648072" cy="792088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7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rat575</a:t>
            </a: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予想温度</a:t>
            </a: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T=12</a:t>
            </a:r>
            <a:r>
              <a:rPr lang="ja-JP" altLang="en-US" sz="2400" dirty="0" smtClean="0">
                <a:latin typeface="Century" panose="02040604050505020304" pitchFamily="18" charset="0"/>
              </a:rPr>
              <a:t>　⇒　平均：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0.446716</a:t>
            </a:r>
          </a:p>
          <a:p>
            <a:pPr marL="109728" indent="0">
              <a:buNone/>
            </a:pPr>
            <a:endParaRPr lang="en-US" altLang="ja-JP" sz="8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　　　　平均が</a:t>
            </a:r>
            <a:r>
              <a:rPr lang="en-US" altLang="ja-JP" sz="2400" dirty="0" smtClean="0">
                <a:latin typeface="Century" panose="02040604050505020304" pitchFamily="18" charset="0"/>
              </a:rPr>
              <a:t>0.5</a:t>
            </a:r>
            <a:r>
              <a:rPr lang="ja-JP" altLang="en-US" sz="2400" dirty="0" smtClean="0">
                <a:latin typeface="Century" panose="02040604050505020304" pitchFamily="18" charset="0"/>
              </a:rPr>
              <a:t>以下だったので温度を上げる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　　　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T=13</a:t>
            </a:r>
            <a:r>
              <a:rPr lang="ja-JP" altLang="en-US" sz="2400" dirty="0" smtClean="0">
                <a:latin typeface="Century" panose="02040604050505020304" pitchFamily="18" charset="0"/>
              </a:rPr>
              <a:t>　⇒　平均：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0.478785</a:t>
            </a:r>
          </a:p>
          <a:p>
            <a:pPr marL="109728" indent="0">
              <a:buNone/>
            </a:pPr>
            <a:endParaRPr lang="en-US" altLang="ja-JP" sz="8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　　　　まだ平均が</a:t>
            </a:r>
            <a:r>
              <a:rPr lang="en-US" altLang="ja-JP" sz="2400" dirty="0" smtClean="0">
                <a:latin typeface="Century" panose="02040604050505020304" pitchFamily="18" charset="0"/>
              </a:rPr>
              <a:t>0.5</a:t>
            </a:r>
            <a:r>
              <a:rPr lang="ja-JP" altLang="en-US" sz="2400" dirty="0" smtClean="0">
                <a:latin typeface="Century" panose="02040604050505020304" pitchFamily="18" charset="0"/>
              </a:rPr>
              <a:t>以下なので温度を上げる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　　　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T=14</a:t>
            </a:r>
            <a:r>
              <a:rPr lang="ja-JP" altLang="en-US" sz="2400" dirty="0" smtClean="0">
                <a:latin typeface="Century" panose="02040604050505020304" pitchFamily="18" charset="0"/>
              </a:rPr>
              <a:t>　⇒　平均：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0.539468</a:t>
            </a:r>
          </a:p>
          <a:p>
            <a:pPr marL="109728" indent="0">
              <a:buNone/>
            </a:pPr>
            <a:endParaRPr lang="en-US" altLang="ja-JP" sz="8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　　　　　平均が</a:t>
            </a:r>
            <a:r>
              <a:rPr lang="en-US" altLang="ja-JP" sz="2400" dirty="0" smtClean="0">
                <a:latin typeface="Century" panose="02040604050505020304" pitchFamily="18" charset="0"/>
              </a:rPr>
              <a:t>0.5</a:t>
            </a:r>
            <a:r>
              <a:rPr lang="ja-JP" altLang="en-US" sz="2400" dirty="0" smtClean="0">
                <a:latin typeface="Century" panose="02040604050505020304" pitchFamily="18" charset="0"/>
              </a:rPr>
              <a:t>を超えた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rat575</a:t>
            </a: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sz="2400" dirty="0">
                <a:latin typeface="Century" panose="02040604050505020304" pitchFamily="18" charset="0"/>
              </a:rPr>
              <a:t>T=13</a:t>
            </a:r>
            <a:r>
              <a:rPr lang="ja-JP" altLang="en-US" sz="2400" dirty="0">
                <a:latin typeface="Century" panose="02040604050505020304" pitchFamily="18" charset="0"/>
              </a:rPr>
              <a:t>　⇒　平均：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0.478785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sz="2400" dirty="0">
                <a:latin typeface="Century" panose="02040604050505020304" pitchFamily="18" charset="0"/>
              </a:rPr>
              <a:t>T=14</a:t>
            </a:r>
            <a:r>
              <a:rPr lang="ja-JP" altLang="en-US" sz="2400" dirty="0">
                <a:latin typeface="Century" panose="02040604050505020304" pitchFamily="18" charset="0"/>
              </a:rPr>
              <a:t>　⇒　平均：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0.539468</a:t>
            </a: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0.5</a:t>
            </a:r>
            <a:r>
              <a:rPr lang="ja-JP" altLang="en-US" sz="2400" dirty="0" smtClean="0">
                <a:latin typeface="Century" panose="02040604050505020304" pitchFamily="18" charset="0"/>
              </a:rPr>
              <a:t>により近い</a:t>
            </a:r>
            <a:r>
              <a:rPr lang="en-US" altLang="ja-JP" sz="2400" dirty="0" smtClean="0">
                <a:latin typeface="Century" panose="02040604050505020304" pitchFamily="18" charset="0"/>
              </a:rPr>
              <a:t>T=13</a:t>
            </a:r>
            <a:r>
              <a:rPr lang="ja-JP" altLang="en-US" sz="2400" dirty="0" smtClean="0">
                <a:latin typeface="Century" panose="02040604050505020304" pitchFamily="18" charset="0"/>
              </a:rPr>
              <a:t>を</a:t>
            </a:r>
            <a:r>
              <a:rPr lang="en-US" altLang="ja-JP" sz="2400" dirty="0" smtClean="0">
                <a:latin typeface="Century" panose="02040604050505020304" pitchFamily="18" charset="0"/>
              </a:rPr>
              <a:t>rat575</a:t>
            </a:r>
            <a:r>
              <a:rPr lang="ja-JP" altLang="en-US" sz="2400" dirty="0" smtClean="0">
                <a:latin typeface="Century" panose="02040604050505020304" pitchFamily="18" charset="0"/>
              </a:rPr>
              <a:t>の最高温度とする</a:t>
            </a: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4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結果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ja-JP" sz="2400" dirty="0" smtClean="0">
                <a:latin typeface="Century" panose="02040604050505020304" pitchFamily="18" charset="0"/>
              </a:rPr>
              <a:t>pr1002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予想温度</a:t>
            </a:r>
            <a:r>
              <a:rPr lang="ja-JP" altLang="en-US" sz="2400" dirty="0">
                <a:latin typeface="Century" panose="02040604050505020304" pitchFamily="18" charset="0"/>
              </a:rPr>
              <a:t>　</a:t>
            </a:r>
            <a:r>
              <a:rPr lang="en-US" altLang="ja-JP" sz="2400" dirty="0" smtClean="0">
                <a:latin typeface="Century" panose="02040604050505020304" pitchFamily="18" charset="0"/>
              </a:rPr>
              <a:t>T=15</a:t>
            </a:r>
            <a:r>
              <a:rPr lang="ja-JP" altLang="en-US" sz="2400" dirty="0" smtClean="0">
                <a:latin typeface="Century" panose="02040604050505020304" pitchFamily="18" charset="0"/>
              </a:rPr>
              <a:t>　⇒　平均：</a:t>
            </a:r>
            <a:r>
              <a:rPr lang="en-US" altLang="ja-JP" sz="2400" dirty="0" smtClean="0">
                <a:latin typeface="Century" panose="02040604050505020304" pitchFamily="18" charset="0"/>
              </a:rPr>
              <a:t>0.49097</a:t>
            </a: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>
                <a:latin typeface="Century" panose="02040604050505020304" pitchFamily="18" charset="0"/>
              </a:rPr>
              <a:t>平均値</a:t>
            </a:r>
            <a:r>
              <a:rPr lang="ja-JP" altLang="en-US" sz="2400" dirty="0" smtClean="0">
                <a:latin typeface="Century" panose="02040604050505020304" pitchFamily="18" charset="0"/>
              </a:rPr>
              <a:t>が</a:t>
            </a:r>
            <a:r>
              <a:rPr lang="en-US" altLang="ja-JP" sz="2400" dirty="0" smtClean="0">
                <a:latin typeface="Century" panose="02040604050505020304" pitchFamily="18" charset="0"/>
              </a:rPr>
              <a:t>0.5</a:t>
            </a:r>
            <a:r>
              <a:rPr lang="ja-JP" altLang="en-US" sz="2400" dirty="0" smtClean="0">
                <a:latin typeface="Century" panose="02040604050505020304" pitchFamily="18" charset="0"/>
              </a:rPr>
              <a:t>にかなり近い値になった</a:t>
            </a:r>
            <a:endParaRPr lang="en-US" altLang="ja-JP" sz="2400" dirty="0" smtClean="0">
              <a:latin typeface="Century" panose="02040604050505020304" pitchFamily="18" charset="0"/>
            </a:endParaRPr>
          </a:p>
          <a:p>
            <a:pPr marL="109728" indent="0">
              <a:buNone/>
            </a:pPr>
            <a:endParaRPr lang="en-US" altLang="ja-JP" sz="2400" dirty="0">
              <a:latin typeface="Century" panose="02040604050505020304" pitchFamily="18" charset="0"/>
            </a:endParaRPr>
          </a:p>
          <a:p>
            <a:pPr marL="109728" indent="0">
              <a:buNone/>
            </a:pPr>
            <a:r>
              <a:rPr lang="ja-JP" altLang="en-US" sz="2400" dirty="0" smtClean="0">
                <a:latin typeface="Century" panose="02040604050505020304" pitchFamily="18" charset="0"/>
              </a:rPr>
              <a:t>⇒</a:t>
            </a:r>
            <a:r>
              <a:rPr lang="en-US" altLang="ja-JP" sz="2400" dirty="0" smtClean="0">
                <a:latin typeface="Century" panose="02040604050505020304" pitchFamily="18" charset="0"/>
              </a:rPr>
              <a:t>T=15</a:t>
            </a:r>
            <a:r>
              <a:rPr lang="ja-JP" altLang="en-US" sz="2400" dirty="0" smtClean="0">
                <a:latin typeface="Century" panose="02040604050505020304" pitchFamily="18" charset="0"/>
              </a:rPr>
              <a:t>を</a:t>
            </a:r>
            <a:r>
              <a:rPr lang="en-US" altLang="ja-JP" sz="2400" dirty="0" smtClean="0">
                <a:latin typeface="Century" panose="02040604050505020304" pitchFamily="18" charset="0"/>
              </a:rPr>
              <a:t>pr1002</a:t>
            </a:r>
            <a:r>
              <a:rPr lang="ja-JP" altLang="en-US" sz="2400" dirty="0" smtClean="0">
                <a:latin typeface="Century" panose="02040604050505020304" pitchFamily="18" charset="0"/>
              </a:rPr>
              <a:t>の最高温度とする</a:t>
            </a:r>
            <a:endParaRPr lang="en-US" altLang="ja-JP" sz="24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13603</TotalTime>
  <Words>158</Words>
  <Application>Microsoft Office PowerPoint</Application>
  <PresentationFormat>画面に合わせる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アーバン</vt:lpstr>
      <vt:lpstr>       　     卒業研究進捗報告  </vt:lpstr>
      <vt:lpstr>今週の内容</vt:lpstr>
      <vt:lpstr>最高温度の検証</vt:lpstr>
      <vt:lpstr>最高温度の検証</vt:lpstr>
      <vt:lpstr>実験</vt:lpstr>
      <vt:lpstr>実験</vt:lpstr>
      <vt:lpstr>結果</vt:lpstr>
      <vt:lpstr>結果</vt:lpstr>
      <vt:lpstr>結果</vt:lpstr>
      <vt:lpstr>結果</vt:lpstr>
      <vt:lpstr>来週以降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卒業論文テーマ決め</dc:title>
  <dc:creator>keigo okamoto</dc:creator>
  <cp:lastModifiedBy>　</cp:lastModifiedBy>
  <cp:revision>897</cp:revision>
  <dcterms:created xsi:type="dcterms:W3CDTF">2015-11-15T17:26:41Z</dcterms:created>
  <dcterms:modified xsi:type="dcterms:W3CDTF">2016-06-13T15:41:46Z</dcterms:modified>
</cp:coreProperties>
</file>