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1"/>
  </p:notesMasterIdLst>
  <p:sldIdLst>
    <p:sldId id="256" r:id="rId2"/>
    <p:sldId id="258" r:id="rId3"/>
    <p:sldId id="359" r:id="rId4"/>
    <p:sldId id="366" r:id="rId5"/>
    <p:sldId id="360" r:id="rId6"/>
    <p:sldId id="362" r:id="rId7"/>
    <p:sldId id="363" r:id="rId8"/>
    <p:sldId id="367" r:id="rId9"/>
    <p:sldId id="285" r:id="rId1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FB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5029B9-A0D8-4BD9-A5B8-CDFC6378E4D1}" type="datetimeFigureOut">
              <a:rPr kumimoji="1" lang="ja-JP" altLang="en-US" smtClean="0"/>
              <a:t>2016/6/21</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462E667-E1DB-4C13-B0C3-C83319A04577}" type="slidenum">
              <a:rPr kumimoji="1" lang="ja-JP" altLang="en-US" smtClean="0"/>
              <a:t>‹#›</a:t>
            </a:fld>
            <a:endParaRPr kumimoji="1" lang="ja-JP" altLang="en-US"/>
          </a:p>
        </p:txBody>
      </p:sp>
    </p:spTree>
    <p:extLst>
      <p:ext uri="{BB962C8B-B14F-4D97-AF65-F5344CB8AC3E}">
        <p14:creationId xmlns:p14="http://schemas.microsoft.com/office/powerpoint/2010/main" val="178634916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3" name="正方形/長方形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正方形/長方形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正方形/長方形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正方形/長方形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正方形/長方形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角丸四角形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角丸四角形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正方形/長方形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正方形/長方形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正方形/長方形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正方形/長方形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タイトル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ja-JP" altLang="en-US" smtClean="0"/>
              <a:t>マスター タイトルの書式設定</a:t>
            </a:r>
            <a:endParaRPr kumimoji="0" lang="en-US"/>
          </a:p>
        </p:txBody>
      </p:sp>
      <p:sp>
        <p:nvSpPr>
          <p:cNvPr id="9" name="サブタイトル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smtClean="0"/>
              <a:t>マスター サブタイトルの書式設定</a:t>
            </a:r>
            <a:endParaRPr kumimoji="0" lang="en-US"/>
          </a:p>
        </p:txBody>
      </p:sp>
      <p:sp>
        <p:nvSpPr>
          <p:cNvPr id="28" name="日付プレースホルダー 27"/>
          <p:cNvSpPr>
            <a:spLocks noGrp="1"/>
          </p:cNvSpPr>
          <p:nvPr>
            <p:ph type="dt" sz="half" idx="10"/>
          </p:nvPr>
        </p:nvSpPr>
        <p:spPr>
          <a:xfrm>
            <a:off x="6705600" y="4206240"/>
            <a:ext cx="960120" cy="457200"/>
          </a:xfrm>
        </p:spPr>
        <p:txBody>
          <a:bodyPr/>
          <a:lstStyle/>
          <a:p>
            <a:fld id="{3F459390-1E1C-411D-8458-89103E8FCADA}" type="datetimeFigureOut">
              <a:rPr kumimoji="1" lang="ja-JP" altLang="en-US" smtClean="0"/>
              <a:t>2016/6/21</a:t>
            </a:fld>
            <a:endParaRPr kumimoji="1" lang="ja-JP" altLang="en-US"/>
          </a:p>
        </p:txBody>
      </p:sp>
      <p:sp>
        <p:nvSpPr>
          <p:cNvPr id="17" name="フッター プレースホルダー 16"/>
          <p:cNvSpPr>
            <a:spLocks noGrp="1"/>
          </p:cNvSpPr>
          <p:nvPr>
            <p:ph type="ftr" sz="quarter" idx="11"/>
          </p:nvPr>
        </p:nvSpPr>
        <p:spPr>
          <a:xfrm>
            <a:off x="5410200" y="4205288"/>
            <a:ext cx="1295400" cy="457200"/>
          </a:xfrm>
        </p:spPr>
        <p:txBody>
          <a:bodyPr/>
          <a:lstStyle/>
          <a:p>
            <a:endParaRPr kumimoji="1" lang="ja-JP" altLang="en-US"/>
          </a:p>
        </p:txBody>
      </p:sp>
      <p:sp>
        <p:nvSpPr>
          <p:cNvPr id="29" name="スライド番号プレースホルダー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3F459390-1E1C-411D-8458-89103E8FCADA}" type="datetimeFigureOut">
              <a:rPr kumimoji="1" lang="ja-JP" altLang="en-US" smtClean="0"/>
              <a:t>2016/6/21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81800" y="1143000"/>
            <a:ext cx="1905000" cy="5486400"/>
          </a:xfrm>
        </p:spPr>
        <p:txBody>
          <a:bodyPr vert="eaVer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1143000"/>
            <a:ext cx="6248400" cy="5486400"/>
          </a:xfrm>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3F459390-1E1C-411D-8458-89103E8FCADA}" type="datetimeFigureOut">
              <a:rPr kumimoji="1" lang="ja-JP" altLang="en-US" smtClean="0"/>
              <a:t>2016/6/21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コンテンツ プレースホルダー 2"/>
          <p:cNvSpPr>
            <a:spLocks noGrp="1"/>
          </p:cNvSpPr>
          <p:nvPr>
            <p:ph idx="1"/>
          </p:nvPr>
        </p:nvSpPr>
        <p:spPr/>
        <p:txBody>
          <a:body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3F459390-1E1C-411D-8458-89103E8FCADA}" type="datetimeFigureOut">
              <a:rPr kumimoji="1" lang="ja-JP" altLang="en-US" smtClean="0"/>
              <a:t>2016/6/21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smtClean="0"/>
              <a:t>マスター テキストの書式設定</a:t>
            </a:r>
          </a:p>
        </p:txBody>
      </p:sp>
      <p:sp>
        <p:nvSpPr>
          <p:cNvPr id="4" name="日付プレースホルダー 3"/>
          <p:cNvSpPr>
            <a:spLocks noGrp="1"/>
          </p:cNvSpPr>
          <p:nvPr>
            <p:ph type="dt" sz="half" idx="10"/>
          </p:nvPr>
        </p:nvSpPr>
        <p:spPr/>
        <p:txBody>
          <a:bodyPr/>
          <a:lstStyle/>
          <a:p>
            <a:fld id="{3F459390-1E1C-411D-8458-89103E8FCADA}" type="datetimeFigureOut">
              <a:rPr kumimoji="1" lang="ja-JP" altLang="en-US" smtClean="0"/>
              <a:t>2016/6/21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コンテンツ プレースホルダー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ー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p>
            <a:fld id="{3F459390-1E1C-411D-8458-89103E8FCADA}" type="datetimeFigureOut">
              <a:rPr kumimoji="1" lang="ja-JP" altLang="en-US" smtClean="0"/>
              <a:t>2016/6/21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381000" y="1143000"/>
            <a:ext cx="8382000" cy="1069848"/>
          </a:xfrm>
        </p:spPr>
        <p:txBody>
          <a:bodyPr anchor="ctr"/>
          <a:lstStyle>
            <a:lvl1pPr>
              <a:defRPr sz="4000" b="0" i="0" cap="none" baseline="0"/>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マスター テキストの書式設定</a:t>
            </a:r>
          </a:p>
        </p:txBody>
      </p:sp>
      <p:sp>
        <p:nvSpPr>
          <p:cNvPr id="4" name="テキスト プレースホルダー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マスター テキストの書式設定</a:t>
            </a:r>
          </a:p>
        </p:txBody>
      </p:sp>
      <p:sp>
        <p:nvSpPr>
          <p:cNvPr id="5" name="コンテンツ プレースホルダー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ー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26" name="日付プレースホルダー 25"/>
          <p:cNvSpPr>
            <a:spLocks noGrp="1"/>
          </p:cNvSpPr>
          <p:nvPr>
            <p:ph type="dt" sz="half" idx="10"/>
          </p:nvPr>
        </p:nvSpPr>
        <p:spPr/>
        <p:txBody>
          <a:bodyPr rtlCol="0"/>
          <a:lstStyle/>
          <a:p>
            <a:fld id="{3F459390-1E1C-411D-8458-89103E8FCADA}" type="datetimeFigureOut">
              <a:rPr kumimoji="1" lang="ja-JP" altLang="en-US" smtClean="0"/>
              <a:t>2016/6/21</a:t>
            </a:fld>
            <a:endParaRPr kumimoji="1" lang="ja-JP" altLang="en-US"/>
          </a:p>
        </p:txBody>
      </p:sp>
      <p:sp>
        <p:nvSpPr>
          <p:cNvPr id="27" name="スライド番号プレースホルダー 26"/>
          <p:cNvSpPr>
            <a:spLocks noGrp="1"/>
          </p:cNvSpPr>
          <p:nvPr>
            <p:ph type="sldNum" sz="quarter" idx="11"/>
          </p:nvPr>
        </p:nvSpPr>
        <p:spPr/>
        <p:txBody>
          <a:bodyPr rtlCol="0"/>
          <a:lstStyle/>
          <a:p>
            <a:fld id="{ECEFB5F6-5B7B-4331-8236-B68E28616C2C}" type="slidenum">
              <a:rPr kumimoji="1" lang="ja-JP" altLang="en-US" smtClean="0"/>
              <a:t>‹#›</a:t>
            </a:fld>
            <a:endParaRPr kumimoji="1" lang="ja-JP" altLang="en-US"/>
          </a:p>
        </p:txBody>
      </p:sp>
      <p:sp>
        <p:nvSpPr>
          <p:cNvPr id="28" name="フッター プレースホルダー 27"/>
          <p:cNvSpPr>
            <a:spLocks noGrp="1"/>
          </p:cNvSpPr>
          <p:nvPr>
            <p:ph type="ftr" sz="quarter" idx="12"/>
          </p:nvPr>
        </p:nvSpPr>
        <p:spPr/>
        <p:txBody>
          <a:bodyPr rtlCol="0"/>
          <a:lstStyle/>
          <a:p>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ja-JP" altLang="en-US" smtClean="0"/>
              <a:t>マスター タイトルの書式設定</a:t>
            </a:r>
            <a:endParaRPr kumimoji="0" lang="en-US"/>
          </a:p>
        </p:txBody>
      </p:sp>
      <p:sp>
        <p:nvSpPr>
          <p:cNvPr id="3" name="日付プレースホルダー 2"/>
          <p:cNvSpPr>
            <a:spLocks noGrp="1"/>
          </p:cNvSpPr>
          <p:nvPr>
            <p:ph type="dt" sz="half" idx="10"/>
          </p:nvPr>
        </p:nvSpPr>
        <p:spPr>
          <a:xfrm>
            <a:off x="6583680" y="612648"/>
            <a:ext cx="957264" cy="457200"/>
          </a:xfrm>
        </p:spPr>
        <p:txBody>
          <a:bodyPr/>
          <a:lstStyle/>
          <a:p>
            <a:fld id="{3F459390-1E1C-411D-8458-89103E8FCADA}" type="datetimeFigureOut">
              <a:rPr kumimoji="1" lang="ja-JP" altLang="en-US" smtClean="0"/>
              <a:t>2016/6/21</a:t>
            </a:fld>
            <a:endParaRPr kumimoji="1" lang="ja-JP" altLang="en-US"/>
          </a:p>
        </p:txBody>
      </p:sp>
      <p:sp>
        <p:nvSpPr>
          <p:cNvPr id="4" name="フッター プレースホルダー 3"/>
          <p:cNvSpPr>
            <a:spLocks noGrp="1"/>
          </p:cNvSpPr>
          <p:nvPr>
            <p:ph type="ftr" sz="quarter" idx="11"/>
          </p:nvPr>
        </p:nvSpPr>
        <p:spPr>
          <a:xfrm>
            <a:off x="5257800" y="612648"/>
            <a:ext cx="1325880" cy="457200"/>
          </a:xfrm>
        </p:spPr>
        <p:txBody>
          <a:bodyPr/>
          <a:lstStyle/>
          <a:p>
            <a:endParaRPr kumimoji="1" lang="ja-JP" altLang="en-US"/>
          </a:p>
        </p:txBody>
      </p:sp>
      <p:sp>
        <p:nvSpPr>
          <p:cNvPr id="5" name="スライド番号プレースホルダー 4"/>
          <p:cNvSpPr>
            <a:spLocks noGrp="1"/>
          </p:cNvSpPr>
          <p:nvPr>
            <p:ph type="sldNum" sz="quarter" idx="12"/>
          </p:nvPr>
        </p:nvSpPr>
        <p:spPr>
          <a:xfrm>
            <a:off x="8174736" y="2272"/>
            <a:ext cx="762000" cy="365760"/>
          </a:xfrm>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3F459390-1E1C-411D-8458-89103E8FCADA}" type="datetimeFigureOut">
              <a:rPr kumimoji="1" lang="ja-JP" altLang="en-US" smtClean="0"/>
              <a:t>2016/6/21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5353496" y="1101970"/>
            <a:ext cx="3383280" cy="877824"/>
          </a:xfrm>
        </p:spPr>
        <p:txBody>
          <a:bodyPr anchor="b"/>
          <a:lstStyle>
            <a:lvl1pPr algn="l">
              <a:buNone/>
              <a:defRPr sz="1800" b="1"/>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ja-JP" altLang="en-US" smtClean="0"/>
              <a:t>マスター テキストの書式設定</a:t>
            </a:r>
          </a:p>
        </p:txBody>
      </p:sp>
      <p:sp>
        <p:nvSpPr>
          <p:cNvPr id="4" name="コンテンツ プレースホルダー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p>
            <a:fld id="{3F459390-1E1C-411D-8458-89103E8FCADA}" type="datetimeFigureOut">
              <a:rPr kumimoji="1" lang="ja-JP" altLang="en-US" smtClean="0"/>
              <a:t>2016/6/21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ja-JP" altLang="en-US" smtClean="0"/>
              <a:t>マスター タイトルの書式設定</a:t>
            </a:r>
            <a:endParaRPr kumimoji="0" lang="en-US"/>
          </a:p>
        </p:txBody>
      </p:sp>
      <p:sp>
        <p:nvSpPr>
          <p:cNvPr id="3" name="図プレースホルダー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ja-JP" altLang="en-US" smtClean="0"/>
              <a:t>アイコンをクリックして図を追加</a:t>
            </a:r>
            <a:endParaRPr kumimoji="0" lang="en-US" dirty="0"/>
          </a:p>
        </p:txBody>
      </p:sp>
      <p:sp>
        <p:nvSpPr>
          <p:cNvPr id="4" name="テキスト プレースホルダー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ja-JP" altLang="en-US" smtClean="0"/>
              <a:t>マスター テキストの書式設定</a:t>
            </a:r>
          </a:p>
        </p:txBody>
      </p:sp>
      <p:sp>
        <p:nvSpPr>
          <p:cNvPr id="5" name="日付プレースホルダー 4"/>
          <p:cNvSpPr>
            <a:spLocks noGrp="1"/>
          </p:cNvSpPr>
          <p:nvPr>
            <p:ph type="dt" sz="half" idx="10"/>
          </p:nvPr>
        </p:nvSpPr>
        <p:spPr/>
        <p:txBody>
          <a:bodyPr/>
          <a:lstStyle/>
          <a:p>
            <a:fld id="{3F459390-1E1C-411D-8458-89103E8FCADA}" type="datetimeFigureOut">
              <a:rPr kumimoji="1" lang="ja-JP" altLang="en-US" smtClean="0"/>
              <a:t>2016/6/21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正方形/長方形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正方形/長方形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正方形/長方形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正方形/長方形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正方形/長方形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角丸四角形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角丸四角形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正方形/長方形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正方形/長方形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正方形/長方形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正方形/長方形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正方形/長方形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正方形/長方形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タイトル プレースホルダー 21"/>
          <p:cNvSpPr>
            <a:spLocks noGrp="1"/>
          </p:cNvSpPr>
          <p:nvPr>
            <p:ph type="title"/>
          </p:nvPr>
        </p:nvSpPr>
        <p:spPr>
          <a:xfrm>
            <a:off x="457200" y="1143000"/>
            <a:ext cx="8229600" cy="1066800"/>
          </a:xfrm>
          <a:prstGeom prst="rect">
            <a:avLst/>
          </a:prstGeom>
        </p:spPr>
        <p:txBody>
          <a:bodyPr vert="horz" anchor="ctr">
            <a:normAutofit/>
          </a:bodyPr>
          <a:lstStyle/>
          <a:p>
            <a:r>
              <a:rPr kumimoji="0" lang="ja-JP" altLang="en-US" smtClean="0"/>
              <a:t>マスター タイトルの書式設定</a:t>
            </a:r>
            <a:endParaRPr kumimoji="0" lang="en-US"/>
          </a:p>
        </p:txBody>
      </p:sp>
      <p:sp>
        <p:nvSpPr>
          <p:cNvPr id="13" name="テキスト プレースホルダー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4" name="日付プレースホルダー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3F459390-1E1C-411D-8458-89103E8FCADA}" type="datetimeFigureOut">
              <a:rPr kumimoji="1" lang="ja-JP" altLang="en-US" smtClean="0"/>
              <a:t>2016/6/21</a:t>
            </a:fld>
            <a:endParaRPr kumimoji="1" lang="ja-JP" altLang="en-US"/>
          </a:p>
        </p:txBody>
      </p:sp>
      <p:sp>
        <p:nvSpPr>
          <p:cNvPr id="3" name="フッター プレースホルダー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kumimoji="1" lang="ja-JP" altLang="en-US"/>
          </a:p>
        </p:txBody>
      </p:sp>
      <p:sp>
        <p:nvSpPr>
          <p:cNvPr id="23" name="スライド番号プレースホルダー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ECEFB5F6-5B7B-4331-8236-B68E28616C2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1"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1"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1"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1"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1"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1"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1"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1"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1"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1" sz="1400" kern="1200" baseline="0">
          <a:solidFill>
            <a:schemeClr val="accent3"/>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457200" y="764705"/>
            <a:ext cx="8458200" cy="3107208"/>
          </a:xfrm>
        </p:spPr>
        <p:txBody>
          <a:bodyPr>
            <a:normAutofit fontScale="90000"/>
          </a:bodyPr>
          <a:lstStyle/>
          <a:p>
            <a:pPr algn="ctr"/>
            <a:r>
              <a:rPr lang="en-US" altLang="ja-JP" dirty="0"/>
              <a:t/>
            </a:r>
            <a:br>
              <a:rPr lang="en-US" altLang="ja-JP" dirty="0"/>
            </a:br>
            <a:r>
              <a:rPr lang="en-US" altLang="ja-JP" dirty="0" smtClean="0"/>
              <a:t/>
            </a:r>
            <a:br>
              <a:rPr lang="en-US" altLang="ja-JP" dirty="0" smtClean="0"/>
            </a:br>
            <a:r>
              <a:rPr lang="en-US" altLang="ja-JP" dirty="0"/>
              <a:t/>
            </a:r>
            <a:br>
              <a:rPr lang="en-US" altLang="ja-JP" dirty="0"/>
            </a:br>
            <a:r>
              <a:rPr lang="en-US" altLang="ja-JP" dirty="0" smtClean="0"/>
              <a:t/>
            </a:r>
            <a:br>
              <a:rPr lang="en-US" altLang="ja-JP" dirty="0" smtClean="0"/>
            </a:br>
            <a:r>
              <a:rPr lang="en-US" altLang="ja-JP" dirty="0"/>
              <a:t/>
            </a:r>
            <a:br>
              <a:rPr lang="en-US" altLang="ja-JP" dirty="0"/>
            </a:br>
            <a:r>
              <a:rPr lang="en-US" altLang="ja-JP" dirty="0" smtClean="0"/>
              <a:t/>
            </a:r>
            <a:br>
              <a:rPr lang="en-US" altLang="ja-JP" dirty="0" smtClean="0"/>
            </a:br>
            <a:r>
              <a:rPr lang="en-US" altLang="ja-JP" dirty="0"/>
              <a:t/>
            </a:r>
            <a:br>
              <a:rPr lang="en-US" altLang="ja-JP" dirty="0"/>
            </a:br>
            <a:r>
              <a:rPr lang="ja-JP" altLang="en-US" dirty="0" smtClean="0"/>
              <a:t>　</a:t>
            </a:r>
            <a:r>
              <a:rPr lang="en-US" altLang="ja-JP" dirty="0" smtClean="0"/>
              <a:t/>
            </a:r>
            <a:br>
              <a:rPr lang="en-US" altLang="ja-JP" dirty="0" smtClean="0"/>
            </a:br>
            <a:r>
              <a:rPr lang="en-US" altLang="ja-JP" dirty="0"/>
              <a:t/>
            </a:r>
            <a:br>
              <a:rPr lang="en-US" altLang="ja-JP" dirty="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ja-JP" altLang="en-US" dirty="0" smtClean="0"/>
              <a:t>卒業研究進捗報告</a:t>
            </a:r>
            <a:r>
              <a:rPr lang="en-US" altLang="ja-JP" dirty="0"/>
              <a:t/>
            </a:r>
            <a:br>
              <a:rPr lang="en-US" altLang="ja-JP" dirty="0"/>
            </a:br>
            <a:r>
              <a:rPr lang="en-US" altLang="ja-JP" dirty="0" smtClean="0"/>
              <a:t/>
            </a:r>
            <a:br>
              <a:rPr lang="en-US" altLang="ja-JP" dirty="0" smtClean="0"/>
            </a:br>
            <a:endParaRPr kumimoji="1" lang="ja-JP" altLang="en-US" dirty="0"/>
          </a:p>
        </p:txBody>
      </p:sp>
      <p:sp>
        <p:nvSpPr>
          <p:cNvPr id="3" name="サブタイトル 2"/>
          <p:cNvSpPr>
            <a:spLocks noGrp="1"/>
          </p:cNvSpPr>
          <p:nvPr>
            <p:ph type="subTitle" idx="1"/>
          </p:nvPr>
        </p:nvSpPr>
        <p:spPr/>
        <p:txBody>
          <a:bodyPr/>
          <a:lstStyle/>
          <a:p>
            <a:r>
              <a:rPr lang="en-US" altLang="ja-JP" dirty="0" smtClean="0">
                <a:latin typeface="Century" panose="02040604050505020304" pitchFamily="18" charset="0"/>
              </a:rPr>
              <a:t>13x3015</a:t>
            </a:r>
          </a:p>
          <a:p>
            <a:r>
              <a:rPr kumimoji="1" lang="ja-JP" altLang="en-US" dirty="0" smtClean="0">
                <a:latin typeface="Century" panose="02040604050505020304" pitchFamily="18" charset="0"/>
              </a:rPr>
              <a:t>岡本啓吾</a:t>
            </a:r>
            <a:endParaRPr kumimoji="1" lang="ja-JP" altLang="en-US" dirty="0">
              <a:latin typeface="Century" panose="02040604050505020304" pitchFamily="18" charset="0"/>
            </a:endParaRPr>
          </a:p>
        </p:txBody>
      </p:sp>
    </p:spTree>
    <p:extLst>
      <p:ext uri="{BB962C8B-B14F-4D97-AF65-F5344CB8AC3E}">
        <p14:creationId xmlns:p14="http://schemas.microsoft.com/office/powerpoint/2010/main" val="31559810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smtClean="0"/>
              <a:t>今週の内容</a:t>
            </a:r>
            <a:endParaRPr kumimoji="1" lang="ja-JP" altLang="en-US" sz="3200" dirty="0"/>
          </a:p>
        </p:txBody>
      </p:sp>
      <p:sp>
        <p:nvSpPr>
          <p:cNvPr id="3" name="コンテンツ プレースホルダー 2"/>
          <p:cNvSpPr>
            <a:spLocks noGrp="1"/>
          </p:cNvSpPr>
          <p:nvPr>
            <p:ph idx="1"/>
          </p:nvPr>
        </p:nvSpPr>
        <p:spPr>
          <a:xfrm>
            <a:off x="179512" y="1484784"/>
            <a:ext cx="8784976" cy="5089752"/>
          </a:xfrm>
        </p:spPr>
        <p:txBody>
          <a:bodyPr>
            <a:normAutofit/>
          </a:bodyPr>
          <a:lstStyle/>
          <a:p>
            <a:pPr marL="109728" indent="0">
              <a:buNone/>
            </a:pPr>
            <a:r>
              <a:rPr lang="ja-JP" altLang="en-US" sz="2400" dirty="0" smtClean="0"/>
              <a:t>・最低温度</a:t>
            </a:r>
            <a:r>
              <a:rPr lang="ja-JP" altLang="en-US" sz="2400" dirty="0"/>
              <a:t>の検証</a:t>
            </a:r>
            <a:endParaRPr lang="en-US" altLang="ja-JP" sz="2400" dirty="0" smtClean="0"/>
          </a:p>
        </p:txBody>
      </p:sp>
    </p:spTree>
    <p:extLst>
      <p:ext uri="{BB962C8B-B14F-4D97-AF65-F5344CB8AC3E}">
        <p14:creationId xmlns:p14="http://schemas.microsoft.com/office/powerpoint/2010/main" val="21956694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smtClean="0"/>
              <a:t>最低温度の</a:t>
            </a:r>
            <a:r>
              <a:rPr lang="ja-JP" altLang="en-US" sz="3200" dirty="0"/>
              <a:t>検証</a:t>
            </a:r>
            <a:endParaRPr kumimoji="1" lang="ja-JP" altLang="en-US" sz="3200"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179512" y="1484784"/>
                <a:ext cx="8784976" cy="5373216"/>
              </a:xfrm>
            </p:spPr>
            <p:txBody>
              <a:bodyPr>
                <a:normAutofit/>
              </a:bodyPr>
              <a:lstStyle/>
              <a:p>
                <a:pPr marL="109728" indent="0">
                  <a:buNone/>
                </a:pPr>
                <a:r>
                  <a:rPr lang="ja-JP" altLang="en-US" sz="2400" smtClean="0">
                    <a:latin typeface="Century" panose="02040604050505020304" pitchFamily="18" charset="0"/>
                  </a:rPr>
                  <a:t>最低温度</a:t>
                </a:r>
                <a:endParaRPr lang="en-US" altLang="ja-JP" sz="2400" dirty="0" smtClean="0">
                  <a:latin typeface="Century" panose="02040604050505020304" pitchFamily="18" charset="0"/>
                </a:endParaRPr>
              </a:p>
              <a:p>
                <a:pPr marL="109728" indent="0">
                  <a:buNone/>
                </a:pPr>
                <a:r>
                  <a:rPr lang="ja-JP" altLang="en-US" sz="2400" dirty="0">
                    <a:latin typeface="Century" panose="02040604050505020304" pitchFamily="18" charset="0"/>
                  </a:rPr>
                  <a:t>　最小</a:t>
                </a:r>
                <a:r>
                  <a:rPr lang="ja-JP" altLang="en-US" sz="2400" dirty="0" smtClean="0">
                    <a:latin typeface="Century" panose="02040604050505020304" pitchFamily="18" charset="0"/>
                  </a:rPr>
                  <a:t>の改悪となる状態遷移が</a:t>
                </a:r>
                <a:r>
                  <a:rPr lang="ja-JP" altLang="en-US" sz="2400" dirty="0">
                    <a:latin typeface="Century" panose="02040604050505020304" pitchFamily="18" charset="0"/>
                  </a:rPr>
                  <a:t>解交換周期内</a:t>
                </a:r>
                <a:r>
                  <a:rPr lang="ja-JP" altLang="en-US" sz="2400" dirty="0" smtClean="0">
                    <a:latin typeface="Century" panose="02040604050505020304" pitchFamily="18" charset="0"/>
                  </a:rPr>
                  <a:t>で</a:t>
                </a:r>
                <a:r>
                  <a:rPr lang="en-US" altLang="ja-JP" sz="2400" dirty="0" smtClean="0">
                    <a:latin typeface="Century" panose="02040604050505020304" pitchFamily="18" charset="0"/>
                  </a:rPr>
                  <a:t>1</a:t>
                </a:r>
                <a:r>
                  <a:rPr lang="ja-JP" altLang="en-US" sz="2400" dirty="0" smtClean="0">
                    <a:latin typeface="Century" panose="02040604050505020304" pitchFamily="18" charset="0"/>
                  </a:rPr>
                  <a:t>回は受理され</a:t>
                </a:r>
                <a:endParaRPr lang="en-US" altLang="ja-JP" sz="2400" dirty="0" smtClean="0">
                  <a:latin typeface="Century" panose="02040604050505020304" pitchFamily="18" charset="0"/>
                </a:endParaRPr>
              </a:p>
              <a:p>
                <a:pPr marL="109728" indent="0">
                  <a:buNone/>
                </a:pPr>
                <a:r>
                  <a:rPr lang="ja-JP" altLang="en-US" sz="2400" dirty="0">
                    <a:latin typeface="Century" panose="02040604050505020304" pitchFamily="18" charset="0"/>
                  </a:rPr>
                  <a:t>　</a:t>
                </a:r>
                <a:r>
                  <a:rPr lang="ja-JP" altLang="en-US" sz="2400" dirty="0" err="1" smtClean="0">
                    <a:latin typeface="Century" panose="02040604050505020304" pitchFamily="18" charset="0"/>
                  </a:rPr>
                  <a:t>るような</a:t>
                </a:r>
                <a:r>
                  <a:rPr lang="ja-JP" altLang="en-US" sz="2400" dirty="0" smtClean="0">
                    <a:latin typeface="Century" panose="02040604050505020304" pitchFamily="18" charset="0"/>
                  </a:rPr>
                  <a:t>温度</a:t>
                </a:r>
                <a:endParaRPr lang="en-US" altLang="ja-JP" sz="2400" dirty="0" smtClean="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r>
                  <a:rPr lang="ja-JP" altLang="en-US" sz="2400" dirty="0" smtClean="0">
                    <a:latin typeface="Century" panose="02040604050505020304" pitchFamily="18" charset="0"/>
                  </a:rPr>
                  <a:t>　　　　　　　　　　　　　</a:t>
                </a:r>
                <a:r>
                  <a:rPr lang="ja-JP" altLang="en-US" sz="2400" dirty="0" smtClean="0">
                    <a:latin typeface="Century" panose="02040604050505020304" pitchFamily="18" charset="0"/>
                  </a:rPr>
                  <a:t>　　分かりにくい</a:t>
                </a:r>
                <a:r>
                  <a:rPr lang="ja-JP" altLang="en-US" sz="2400" dirty="0" smtClean="0">
                    <a:latin typeface="Century" panose="02040604050505020304" pitchFamily="18" charset="0"/>
                  </a:rPr>
                  <a:t>ので</a:t>
                </a: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r>
                  <a:rPr lang="ja-JP" altLang="en-US" sz="2400" dirty="0">
                    <a:latin typeface="Century" panose="02040604050505020304" pitchFamily="18" charset="0"/>
                  </a:rPr>
                  <a:t>　</a:t>
                </a:r>
                <a:r>
                  <a:rPr lang="ja-JP" altLang="en-US" sz="2400" dirty="0" smtClean="0">
                    <a:latin typeface="Century" panose="02040604050505020304" pitchFamily="18" charset="0"/>
                  </a:rPr>
                  <a:t>最小の改悪となる状態遷移が</a:t>
                </a:r>
                <a:r>
                  <a:rPr lang="en-US" altLang="ja-JP" sz="2400" dirty="0" smtClean="0">
                    <a:latin typeface="Century" panose="02040604050505020304" pitchFamily="18" charset="0"/>
                  </a:rPr>
                  <a:t>1</a:t>
                </a:r>
                <a:r>
                  <a:rPr lang="ja-JP" altLang="en-US" sz="2400" dirty="0" smtClean="0">
                    <a:latin typeface="Century" panose="02040604050505020304" pitchFamily="18" charset="0"/>
                  </a:rPr>
                  <a:t>％の確率で受理されるような</a:t>
                </a:r>
                <a:endParaRPr lang="en-US" altLang="ja-JP" sz="2400" dirty="0" smtClean="0">
                  <a:latin typeface="Century" panose="02040604050505020304" pitchFamily="18" charset="0"/>
                </a:endParaRPr>
              </a:p>
              <a:p>
                <a:pPr marL="109728" indent="0">
                  <a:buNone/>
                </a:pPr>
                <a:r>
                  <a:rPr lang="ja-JP" altLang="en-US" sz="2400" dirty="0">
                    <a:latin typeface="Century" panose="02040604050505020304" pitchFamily="18" charset="0"/>
                  </a:rPr>
                  <a:t>　</a:t>
                </a:r>
                <a:r>
                  <a:rPr lang="ja-JP" altLang="en-US" sz="2400" dirty="0" smtClean="0">
                    <a:latin typeface="Century" panose="02040604050505020304" pitchFamily="18" charset="0"/>
                  </a:rPr>
                  <a:t>温度</a:t>
                </a: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r>
                  <a:rPr lang="ja-JP" altLang="en-US" sz="2400" dirty="0" smtClean="0">
                    <a:latin typeface="Century" panose="02040604050505020304" pitchFamily="18" charset="0"/>
                  </a:rPr>
                  <a:t>　⇒</a:t>
                </a:r>
                <a14:m>
                  <m:oMath xmlns:m="http://schemas.openxmlformats.org/officeDocument/2006/math">
                    <m:sSup>
                      <m:sSupPr>
                        <m:ctrlPr>
                          <a:rPr lang="en-US" altLang="ja-JP" sz="2400" i="1" smtClean="0">
                            <a:latin typeface="Cambria Math"/>
                          </a:rPr>
                        </m:ctrlPr>
                      </m:sSupPr>
                      <m:e>
                        <m:r>
                          <a:rPr lang="en-US" altLang="ja-JP" sz="2400" b="0" i="1" smtClean="0">
                            <a:latin typeface="Cambria Math"/>
                          </a:rPr>
                          <m:t>𝑒</m:t>
                        </m:r>
                      </m:e>
                      <m:sup>
                        <m:r>
                          <a:rPr lang="en-US" altLang="ja-JP" sz="2400" b="0" i="1" smtClean="0">
                            <a:latin typeface="Cambria Math"/>
                          </a:rPr>
                          <m:t>−</m:t>
                        </m:r>
                        <m:f>
                          <m:fPr>
                            <m:ctrlPr>
                              <a:rPr lang="en-US" altLang="ja-JP" sz="2400" b="0" i="1" smtClean="0">
                                <a:latin typeface="Cambria Math"/>
                              </a:rPr>
                            </m:ctrlPr>
                          </m:fPr>
                          <m:num>
                            <m:sSub>
                              <m:sSubPr>
                                <m:ctrlPr>
                                  <a:rPr lang="en-US" altLang="ja-JP" sz="2400" b="0" i="1" smtClean="0">
                                    <a:latin typeface="Cambria Math"/>
                                  </a:rPr>
                                </m:ctrlPr>
                              </m:sSubPr>
                              <m:e>
                                <m:r>
                                  <a:rPr lang="en-US" altLang="ja-JP" sz="2400" b="0" i="1" smtClean="0">
                                    <a:latin typeface="Cambria Math"/>
                                  </a:rPr>
                                  <m:t>𝐸</m:t>
                                </m:r>
                              </m:e>
                              <m:sub>
                                <m:r>
                                  <a:rPr lang="en-US" altLang="ja-JP" sz="2400" b="0" i="1" smtClean="0">
                                    <a:latin typeface="Cambria Math"/>
                                  </a:rPr>
                                  <m:t>𝑚𝑖𝑛</m:t>
                                </m:r>
                              </m:sub>
                            </m:sSub>
                            <m:r>
                              <a:rPr lang="en-US" altLang="ja-JP" sz="2400" b="0" i="1" smtClean="0">
                                <a:latin typeface="Cambria Math"/>
                              </a:rPr>
                              <m:t>−</m:t>
                            </m:r>
                            <m:r>
                              <a:rPr lang="en-US" altLang="ja-JP" sz="2400" b="0" i="1" smtClean="0">
                                <a:latin typeface="Cambria Math"/>
                              </a:rPr>
                              <m:t>𝐸</m:t>
                            </m:r>
                          </m:num>
                          <m:den>
                            <m:r>
                              <a:rPr lang="en-US" altLang="ja-JP" sz="2400" b="0" i="1" smtClean="0">
                                <a:latin typeface="Cambria Math"/>
                              </a:rPr>
                              <m:t>𝑇</m:t>
                            </m:r>
                          </m:den>
                        </m:f>
                      </m:sup>
                    </m:sSup>
                  </m:oMath>
                </a14:m>
                <a:r>
                  <a:rPr lang="ja-JP" altLang="en-US" sz="2400" dirty="0" smtClean="0">
                    <a:latin typeface="Century" panose="02040604050505020304" pitchFamily="18" charset="0"/>
                  </a:rPr>
                  <a:t>が</a:t>
                </a:r>
                <a:r>
                  <a:rPr lang="en-US" altLang="ja-JP" sz="2400" dirty="0" smtClean="0">
                    <a:latin typeface="Century" panose="02040604050505020304" pitchFamily="18" charset="0"/>
                  </a:rPr>
                  <a:t>0.01</a:t>
                </a:r>
                <a:r>
                  <a:rPr lang="ja-JP" altLang="en-US" sz="2400" dirty="0" smtClean="0">
                    <a:latin typeface="Century" panose="02040604050505020304" pitchFamily="18" charset="0"/>
                  </a:rPr>
                  <a:t>に近づくような温度を見つける</a:t>
                </a:r>
                <a:endParaRPr lang="en-US" altLang="ja-JP" sz="2400" dirty="0" smtClean="0">
                  <a:latin typeface="Century" panose="02040604050505020304" pitchFamily="18" charset="0"/>
                </a:endParaRPr>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179512" y="1484784"/>
                <a:ext cx="8784976" cy="5373216"/>
              </a:xfrm>
              <a:blipFill rotWithShape="1">
                <a:blip r:embed="rId2"/>
                <a:stretch>
                  <a:fillRect t="-1135"/>
                </a:stretch>
              </a:blipFill>
            </p:spPr>
            <p:txBody>
              <a:bodyPr/>
              <a:lstStyle/>
              <a:p>
                <a:r>
                  <a:rPr lang="ja-JP" altLang="en-US">
                    <a:noFill/>
                  </a:rPr>
                  <a:t> </a:t>
                </a:r>
              </a:p>
            </p:txBody>
          </p:sp>
        </mc:Fallback>
      </mc:AlternateContent>
      <p:sp>
        <p:nvSpPr>
          <p:cNvPr id="4" name="下矢印 3"/>
          <p:cNvSpPr/>
          <p:nvPr/>
        </p:nvSpPr>
        <p:spPr>
          <a:xfrm>
            <a:off x="4211960" y="3356992"/>
            <a:ext cx="720080" cy="936104"/>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41044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75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75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fade">
                                      <p:cBhvr>
                                        <p:cTn id="17" dur="750"/>
                                        <p:tgtEl>
                                          <p:spTgt spid="3">
                                            <p:txEl>
                                              <p:pRg st="8" end="8"/>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9" end="9"/>
                                            </p:txEl>
                                          </p:spTgt>
                                        </p:tgtEl>
                                        <p:attrNameLst>
                                          <p:attrName>style.visibility</p:attrName>
                                        </p:attrNameLst>
                                      </p:cBhvr>
                                      <p:to>
                                        <p:strVal val="visible"/>
                                      </p:to>
                                    </p:set>
                                    <p:animEffect transition="in" filter="fade">
                                      <p:cBhvr>
                                        <p:cTn id="20" dur="750"/>
                                        <p:tgtEl>
                                          <p:spTgt spid="3">
                                            <p:txEl>
                                              <p:pRg st="9" end="9"/>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animEffect transition="in" filter="fade">
                                      <p:cBhvr>
                                        <p:cTn id="25" dur="75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smtClean="0"/>
              <a:t>最底温度</a:t>
            </a:r>
            <a:r>
              <a:rPr lang="ja-JP" altLang="en-US" sz="3200" dirty="0"/>
              <a:t>の検証</a:t>
            </a:r>
            <a:endParaRPr kumimoji="1" lang="ja-JP" altLang="en-US" sz="32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179512" y="1484784"/>
                <a:ext cx="8784976" cy="5373216"/>
              </a:xfrm>
            </p:spPr>
            <p:txBody>
              <a:bodyPr>
                <a:normAutofit/>
              </a:bodyPr>
              <a:lstStyle/>
              <a:p>
                <a:pPr marL="109728" indent="0">
                  <a:buNone/>
                </a:pPr>
                <a:r>
                  <a:rPr lang="ja-JP" altLang="en-US" sz="2400" dirty="0" smtClean="0">
                    <a:latin typeface="Century" panose="02040604050505020304" pitchFamily="18" charset="0"/>
                  </a:rPr>
                  <a:t>検証方法</a:t>
                </a:r>
                <a:endParaRPr lang="en-US" altLang="ja-JP" sz="2400" dirty="0" smtClean="0">
                  <a:latin typeface="Century" panose="02040604050505020304" pitchFamily="18" charset="0"/>
                </a:endParaRPr>
              </a:p>
              <a:p>
                <a:pPr marL="109728" indent="0" algn="ctr">
                  <a:buNone/>
                </a:pPr>
                <a:r>
                  <a:rPr lang="ja-JP" altLang="en-US" sz="2400" dirty="0">
                    <a:latin typeface="Century" panose="02040604050505020304" pitchFamily="18" charset="0"/>
                  </a:rPr>
                  <a:t>現在の解</a:t>
                </a:r>
                <a:r>
                  <a:rPr lang="ja-JP" altLang="en-US" sz="2400" dirty="0" smtClean="0">
                    <a:latin typeface="Century" panose="02040604050505020304" pitchFamily="18" charset="0"/>
                  </a:rPr>
                  <a:t>の全ての近傍解のコストを計算</a:t>
                </a:r>
                <a:endParaRPr lang="en-US" altLang="ja-JP" sz="2400" dirty="0" smtClean="0">
                  <a:latin typeface="Century" panose="02040604050505020304" pitchFamily="18" charset="0"/>
                </a:endParaRPr>
              </a:p>
              <a:p>
                <a:pPr marL="109728" indent="0" algn="ctr">
                  <a:buNone/>
                </a:pPr>
                <a:endParaRPr lang="en-US" altLang="ja-JP" sz="2400" dirty="0">
                  <a:latin typeface="Century" panose="02040604050505020304" pitchFamily="18" charset="0"/>
                </a:endParaRPr>
              </a:p>
              <a:p>
                <a:pPr marL="109728" indent="0" algn="ctr">
                  <a:buNone/>
                </a:pPr>
                <a:endParaRPr lang="en-US" altLang="ja-JP" sz="2400" dirty="0" smtClean="0">
                  <a:latin typeface="Century" panose="02040604050505020304" pitchFamily="18" charset="0"/>
                </a:endParaRPr>
              </a:p>
              <a:p>
                <a:pPr marL="109728" indent="0" algn="ctr">
                  <a:buNone/>
                </a:pPr>
                <a:r>
                  <a:rPr lang="ja-JP" altLang="en-US" sz="2400" dirty="0" smtClean="0">
                    <a:latin typeface="Century" panose="02040604050505020304" pitchFamily="18" charset="0"/>
                  </a:rPr>
                  <a:t>計算したコストをソートし、初めて現在のコストを超えたものを最小のコスト</a:t>
                </a:r>
                <a14:m>
                  <m:oMath xmlns:m="http://schemas.openxmlformats.org/officeDocument/2006/math">
                    <m:sSub>
                      <m:sSubPr>
                        <m:ctrlPr>
                          <a:rPr lang="en-US" altLang="ja-JP" sz="2400" b="0" i="1" smtClean="0">
                            <a:latin typeface="Cambria Math"/>
                          </a:rPr>
                        </m:ctrlPr>
                      </m:sSubPr>
                      <m:e>
                        <m:r>
                          <a:rPr lang="en-US" altLang="ja-JP" sz="2400" b="0" i="1" smtClean="0">
                            <a:latin typeface="Cambria Math"/>
                          </a:rPr>
                          <m:t>𝐸</m:t>
                        </m:r>
                      </m:e>
                      <m:sub>
                        <m:r>
                          <a:rPr lang="en-US" altLang="ja-JP" sz="2400" b="0" i="1" smtClean="0">
                            <a:latin typeface="Cambria Math"/>
                          </a:rPr>
                          <m:t>𝑚𝑖𝑛</m:t>
                        </m:r>
                      </m:sub>
                    </m:sSub>
                  </m:oMath>
                </a14:m>
                <a:r>
                  <a:rPr lang="ja-JP" altLang="en-US" sz="2400" dirty="0" smtClean="0">
                    <a:latin typeface="Century" panose="02040604050505020304" pitchFamily="18" charset="0"/>
                  </a:rPr>
                  <a:t>とする</a:t>
                </a:r>
                <a:endParaRPr lang="en-US" altLang="ja-JP" sz="2400" dirty="0" smtClean="0">
                  <a:latin typeface="Century" panose="02040604050505020304" pitchFamily="18" charset="0"/>
                </a:endParaRPr>
              </a:p>
              <a:p>
                <a:pPr marL="109728" indent="0" algn="ctr">
                  <a:buNone/>
                </a:pPr>
                <a:endParaRPr lang="en-US" altLang="ja-JP" sz="2400" dirty="0" smtClean="0">
                  <a:latin typeface="Century" panose="02040604050505020304" pitchFamily="18" charset="0"/>
                </a:endParaRPr>
              </a:p>
              <a:p>
                <a:pPr marL="109728" indent="0" algn="ctr">
                  <a:buNone/>
                </a:pPr>
                <a:endParaRPr lang="en-US" altLang="ja-JP" sz="2400" dirty="0" smtClean="0">
                  <a:latin typeface="Century" panose="02040604050505020304" pitchFamily="18" charset="0"/>
                </a:endParaRPr>
              </a:p>
              <a:p>
                <a:pPr marL="109728" indent="0" algn="ctr">
                  <a:buNone/>
                </a:pPr>
                <a:r>
                  <a:rPr lang="ja-JP" altLang="en-US" sz="2400" dirty="0">
                    <a:latin typeface="Century" panose="02040604050505020304" pitchFamily="18" charset="0"/>
                  </a:rPr>
                  <a:t>最小</a:t>
                </a:r>
                <a:r>
                  <a:rPr lang="ja-JP" altLang="en-US" sz="2400" dirty="0" smtClean="0">
                    <a:latin typeface="Century" panose="02040604050505020304" pitchFamily="18" charset="0"/>
                  </a:rPr>
                  <a:t>のコストの受理確率</a:t>
                </a:r>
                <a14:m>
                  <m:oMath xmlns:m="http://schemas.openxmlformats.org/officeDocument/2006/math">
                    <m:sSup>
                      <m:sSupPr>
                        <m:ctrlPr>
                          <a:rPr lang="en-US" altLang="ja-JP" sz="2400" i="1" smtClean="0">
                            <a:latin typeface="Cambria Math"/>
                          </a:rPr>
                        </m:ctrlPr>
                      </m:sSupPr>
                      <m:e>
                        <m:r>
                          <a:rPr lang="en-US" altLang="ja-JP" sz="2400" b="0" i="1" smtClean="0">
                            <a:latin typeface="Cambria Math"/>
                          </a:rPr>
                          <m:t>𝑒</m:t>
                        </m:r>
                      </m:e>
                      <m:sup>
                        <m:r>
                          <a:rPr lang="en-US" altLang="ja-JP" sz="2400" b="0" i="1" smtClean="0">
                            <a:latin typeface="Cambria Math"/>
                          </a:rPr>
                          <m:t>−</m:t>
                        </m:r>
                        <m:f>
                          <m:fPr>
                            <m:ctrlPr>
                              <a:rPr lang="en-US" altLang="ja-JP" sz="2400" b="0" i="1" smtClean="0">
                                <a:latin typeface="Cambria Math"/>
                              </a:rPr>
                            </m:ctrlPr>
                          </m:fPr>
                          <m:num>
                            <m:sSub>
                              <m:sSubPr>
                                <m:ctrlPr>
                                  <a:rPr lang="en-US" altLang="ja-JP" sz="2400" b="0" i="1" smtClean="0">
                                    <a:latin typeface="Cambria Math"/>
                                  </a:rPr>
                                </m:ctrlPr>
                              </m:sSubPr>
                              <m:e>
                                <m:r>
                                  <a:rPr lang="en-US" altLang="ja-JP" sz="2400" b="0" i="1" smtClean="0">
                                    <a:latin typeface="Cambria Math"/>
                                  </a:rPr>
                                  <m:t>𝐸</m:t>
                                </m:r>
                              </m:e>
                              <m:sub>
                                <m:r>
                                  <a:rPr lang="en-US" altLang="ja-JP" sz="2400" b="0" i="1" smtClean="0">
                                    <a:latin typeface="Cambria Math"/>
                                  </a:rPr>
                                  <m:t>𝑚𝑖𝑛</m:t>
                                </m:r>
                              </m:sub>
                            </m:sSub>
                            <m:r>
                              <a:rPr lang="en-US" altLang="ja-JP" sz="2400" b="0" i="1" smtClean="0">
                                <a:latin typeface="Cambria Math"/>
                              </a:rPr>
                              <m:t>−</m:t>
                            </m:r>
                            <m:r>
                              <a:rPr lang="en-US" altLang="ja-JP" sz="2400" b="0" i="1" smtClean="0">
                                <a:latin typeface="Cambria Math"/>
                              </a:rPr>
                              <m:t>𝐸</m:t>
                            </m:r>
                          </m:num>
                          <m:den>
                            <m:r>
                              <a:rPr lang="en-US" altLang="ja-JP" sz="2400" b="0" i="1" smtClean="0">
                                <a:latin typeface="Cambria Math"/>
                              </a:rPr>
                              <m:t>𝑇</m:t>
                            </m:r>
                          </m:den>
                        </m:f>
                      </m:sup>
                    </m:sSup>
                  </m:oMath>
                </a14:m>
                <a:r>
                  <a:rPr lang="ja-JP" altLang="en-US" sz="2400" dirty="0" smtClean="0">
                    <a:latin typeface="Century" panose="02040604050505020304" pitchFamily="18" charset="0"/>
                  </a:rPr>
                  <a:t>を計算</a:t>
                </a:r>
                <a:endParaRPr lang="en-US" altLang="ja-JP" sz="2400" dirty="0" smtClean="0">
                  <a:latin typeface="Century" panose="02040604050505020304" pitchFamily="18" charset="0"/>
                </a:endParaRPr>
              </a:p>
              <a:p>
                <a:pPr marL="109728" indent="0" algn="ctr">
                  <a:buNone/>
                </a:pPr>
                <a:endParaRPr lang="en-US" altLang="ja-JP" sz="2400" dirty="0" smtClean="0">
                  <a:latin typeface="Century" panose="02040604050505020304" pitchFamily="18" charset="0"/>
                </a:endParaRPr>
              </a:p>
              <a:p>
                <a:pPr marL="109728" indent="0" algn="ctr">
                  <a:buNone/>
                </a:pPr>
                <a:endParaRPr lang="en-US" altLang="ja-JP" sz="2400" dirty="0">
                  <a:latin typeface="Century" panose="02040604050505020304" pitchFamily="18" charset="0"/>
                </a:endParaRPr>
              </a:p>
              <a:p>
                <a:pPr marL="109728" indent="0" algn="ctr">
                  <a:buNone/>
                </a:pPr>
                <a14:m>
                  <m:oMath xmlns:m="http://schemas.openxmlformats.org/officeDocument/2006/math">
                    <m:sSup>
                      <m:sSupPr>
                        <m:ctrlPr>
                          <a:rPr lang="en-US" altLang="ja-JP" sz="2400" i="1">
                            <a:latin typeface="Cambria Math"/>
                          </a:rPr>
                        </m:ctrlPr>
                      </m:sSupPr>
                      <m:e>
                        <m:r>
                          <a:rPr lang="en-US" altLang="ja-JP" sz="2400" i="1">
                            <a:latin typeface="Cambria Math"/>
                          </a:rPr>
                          <m:t>𝑒</m:t>
                        </m:r>
                      </m:e>
                      <m:sup>
                        <m:r>
                          <a:rPr lang="en-US" altLang="ja-JP" sz="2400" i="1">
                            <a:latin typeface="Cambria Math"/>
                          </a:rPr>
                          <m:t>−</m:t>
                        </m:r>
                        <m:f>
                          <m:fPr>
                            <m:ctrlPr>
                              <a:rPr lang="en-US" altLang="ja-JP" sz="2400" i="1">
                                <a:latin typeface="Cambria Math"/>
                              </a:rPr>
                            </m:ctrlPr>
                          </m:fPr>
                          <m:num>
                            <m:sSub>
                              <m:sSubPr>
                                <m:ctrlPr>
                                  <a:rPr lang="en-US" altLang="ja-JP" sz="2400" i="1">
                                    <a:latin typeface="Cambria Math"/>
                                  </a:rPr>
                                </m:ctrlPr>
                              </m:sSubPr>
                              <m:e>
                                <m:r>
                                  <a:rPr lang="en-US" altLang="ja-JP" sz="2400" i="1">
                                    <a:latin typeface="Cambria Math"/>
                                  </a:rPr>
                                  <m:t>𝐸</m:t>
                                </m:r>
                              </m:e>
                              <m:sub>
                                <m:r>
                                  <a:rPr lang="en-US" altLang="ja-JP" sz="2400" i="1">
                                    <a:latin typeface="Cambria Math"/>
                                  </a:rPr>
                                  <m:t>𝑚</m:t>
                                </m:r>
                                <m:r>
                                  <a:rPr lang="en-US" altLang="ja-JP" sz="2400" b="0" i="1" smtClean="0">
                                    <a:latin typeface="Cambria Math"/>
                                  </a:rPr>
                                  <m:t>𝑖𝑛</m:t>
                                </m:r>
                              </m:sub>
                            </m:sSub>
                            <m:r>
                              <a:rPr lang="en-US" altLang="ja-JP" sz="2400" i="1">
                                <a:latin typeface="Cambria Math"/>
                              </a:rPr>
                              <m:t>−</m:t>
                            </m:r>
                            <m:r>
                              <a:rPr lang="en-US" altLang="ja-JP" sz="2400" i="1">
                                <a:latin typeface="Cambria Math"/>
                              </a:rPr>
                              <m:t>𝐸</m:t>
                            </m:r>
                          </m:num>
                          <m:den>
                            <m:r>
                              <a:rPr lang="en-US" altLang="ja-JP" sz="2400" i="1">
                                <a:latin typeface="Cambria Math"/>
                              </a:rPr>
                              <m:t>𝑇</m:t>
                            </m:r>
                          </m:den>
                        </m:f>
                      </m:sup>
                    </m:sSup>
                  </m:oMath>
                </a14:m>
                <a:r>
                  <a:rPr lang="ja-JP" altLang="en-US" sz="2400" dirty="0" smtClean="0">
                    <a:latin typeface="Century" panose="02040604050505020304" pitchFamily="18" charset="0"/>
                  </a:rPr>
                  <a:t>が</a:t>
                </a:r>
                <a:r>
                  <a:rPr lang="en-US" altLang="ja-JP" sz="2400" dirty="0" smtClean="0">
                    <a:latin typeface="Century" panose="02040604050505020304" pitchFamily="18" charset="0"/>
                  </a:rPr>
                  <a:t>0.01</a:t>
                </a:r>
                <a:r>
                  <a:rPr lang="ja-JP" altLang="en-US" sz="2400" dirty="0" smtClean="0">
                    <a:latin typeface="Century" panose="02040604050505020304" pitchFamily="18" charset="0"/>
                  </a:rPr>
                  <a:t>に近</a:t>
                </a:r>
                <a:r>
                  <a:rPr lang="ja-JP" altLang="en-US" sz="2400" dirty="0">
                    <a:latin typeface="Century" panose="02040604050505020304" pitchFamily="18" charset="0"/>
                  </a:rPr>
                  <a:t>づく</a:t>
                </a:r>
                <a:r>
                  <a:rPr lang="ja-JP" altLang="en-US" sz="2400" dirty="0" smtClean="0">
                    <a:latin typeface="Century" panose="02040604050505020304" pitchFamily="18" charset="0"/>
                  </a:rPr>
                  <a:t>ような温度を見つける</a:t>
                </a:r>
                <a:endParaRPr lang="en-US" altLang="ja-JP" sz="2400" dirty="0" smtClean="0">
                  <a:latin typeface="Century" panose="02040604050505020304" pitchFamily="18" charset="0"/>
                </a:endParaRPr>
              </a:p>
              <a:p>
                <a:pPr marL="109728" indent="0" algn="ctr">
                  <a:buNone/>
                </a:pPr>
                <a:endParaRPr lang="en-US" altLang="ja-JP" sz="2400" dirty="0" smtClean="0">
                  <a:latin typeface="Century" panose="02040604050505020304" pitchFamily="18" charset="0"/>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179512" y="1484784"/>
                <a:ext cx="8784976" cy="5373216"/>
              </a:xfrm>
              <a:blipFill rotWithShape="1">
                <a:blip r:embed="rId2"/>
                <a:stretch>
                  <a:fillRect t="-1135"/>
                </a:stretch>
              </a:blipFill>
            </p:spPr>
            <p:txBody>
              <a:bodyPr/>
              <a:lstStyle/>
              <a:p>
                <a:r>
                  <a:rPr lang="ja-JP" altLang="en-US">
                    <a:noFill/>
                  </a:rPr>
                  <a:t> </a:t>
                </a:r>
              </a:p>
            </p:txBody>
          </p:sp>
        </mc:Fallback>
      </mc:AlternateContent>
      <p:sp>
        <p:nvSpPr>
          <p:cNvPr id="8" name="下矢印 7"/>
          <p:cNvSpPr/>
          <p:nvPr/>
        </p:nvSpPr>
        <p:spPr>
          <a:xfrm>
            <a:off x="4283968" y="2420888"/>
            <a:ext cx="576064" cy="648072"/>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下矢印 8"/>
          <p:cNvSpPr/>
          <p:nvPr/>
        </p:nvSpPr>
        <p:spPr>
          <a:xfrm>
            <a:off x="4283968" y="4077072"/>
            <a:ext cx="576064" cy="648072"/>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下矢印 9"/>
          <p:cNvSpPr/>
          <p:nvPr/>
        </p:nvSpPr>
        <p:spPr>
          <a:xfrm>
            <a:off x="4283968" y="5445224"/>
            <a:ext cx="576064" cy="648072"/>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876563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a:t>実験</a:t>
            </a:r>
            <a:endParaRPr kumimoji="1" lang="ja-JP" altLang="en-US" sz="32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179512" y="1484784"/>
                <a:ext cx="8784976" cy="5373216"/>
              </a:xfrm>
            </p:spPr>
            <p:txBody>
              <a:bodyPr>
                <a:normAutofit/>
              </a:bodyPr>
              <a:lstStyle/>
              <a:p>
                <a:pPr marL="109728" indent="0">
                  <a:buNone/>
                </a:pPr>
                <a:r>
                  <a:rPr lang="ja-JP" altLang="en-US" sz="2400" dirty="0" smtClean="0">
                    <a:latin typeface="Century" panose="02040604050505020304" pitchFamily="18" charset="0"/>
                  </a:rPr>
                  <a:t>探索回数</a:t>
                </a:r>
                <a:r>
                  <a:rPr lang="en-US" altLang="ja-JP" sz="2400" dirty="0" smtClean="0">
                    <a:latin typeface="Century" panose="02040604050505020304" pitchFamily="18" charset="0"/>
                  </a:rPr>
                  <a:t>50000</a:t>
                </a:r>
                <a:r>
                  <a:rPr lang="ja-JP" altLang="en-US" sz="2400" dirty="0" smtClean="0">
                    <a:latin typeface="Century" panose="02040604050505020304" pitchFamily="18" charset="0"/>
                  </a:rPr>
                  <a:t>回の温度一定のメトロポリスで探索回数</a:t>
                </a:r>
                <a:r>
                  <a:rPr lang="en-US" altLang="ja-JP" sz="2400" dirty="0" smtClean="0">
                    <a:latin typeface="Century" panose="02040604050505020304" pitchFamily="18" charset="0"/>
                  </a:rPr>
                  <a:t>250</a:t>
                </a:r>
                <a:r>
                  <a:rPr lang="ja-JP" altLang="en-US" sz="2400" dirty="0" smtClean="0">
                    <a:latin typeface="Century" panose="02040604050505020304" pitchFamily="18" charset="0"/>
                  </a:rPr>
                  <a:t>回ごとに最小コストの受理確率</a:t>
                </a:r>
                <a14:m>
                  <m:oMath xmlns:m="http://schemas.openxmlformats.org/officeDocument/2006/math">
                    <m:sSup>
                      <m:sSupPr>
                        <m:ctrlPr>
                          <a:rPr lang="en-US" altLang="ja-JP" sz="2400" i="1">
                            <a:latin typeface="Cambria Math"/>
                          </a:rPr>
                        </m:ctrlPr>
                      </m:sSupPr>
                      <m:e>
                        <m:r>
                          <a:rPr lang="en-US" altLang="ja-JP" sz="2400" i="1">
                            <a:latin typeface="Cambria Math"/>
                          </a:rPr>
                          <m:t>𝑒</m:t>
                        </m:r>
                      </m:e>
                      <m:sup>
                        <m:r>
                          <a:rPr lang="en-US" altLang="ja-JP" sz="2400" i="1">
                            <a:latin typeface="Cambria Math"/>
                          </a:rPr>
                          <m:t>−</m:t>
                        </m:r>
                        <m:f>
                          <m:fPr>
                            <m:ctrlPr>
                              <a:rPr lang="en-US" altLang="ja-JP" sz="2400" i="1">
                                <a:latin typeface="Cambria Math"/>
                              </a:rPr>
                            </m:ctrlPr>
                          </m:fPr>
                          <m:num>
                            <m:sSub>
                              <m:sSubPr>
                                <m:ctrlPr>
                                  <a:rPr lang="en-US" altLang="ja-JP" sz="2400" i="1">
                                    <a:latin typeface="Cambria Math"/>
                                  </a:rPr>
                                </m:ctrlPr>
                              </m:sSubPr>
                              <m:e>
                                <m:r>
                                  <a:rPr lang="en-US" altLang="ja-JP" sz="2400" i="1">
                                    <a:latin typeface="Cambria Math"/>
                                  </a:rPr>
                                  <m:t>𝐸</m:t>
                                </m:r>
                              </m:e>
                              <m:sub>
                                <m:r>
                                  <a:rPr lang="en-US" altLang="ja-JP" sz="2400" i="1">
                                    <a:latin typeface="Cambria Math"/>
                                  </a:rPr>
                                  <m:t>𝑚</m:t>
                                </m:r>
                                <m:r>
                                  <a:rPr lang="en-US" altLang="ja-JP" sz="2400" b="0" i="1" smtClean="0">
                                    <a:latin typeface="Cambria Math"/>
                                  </a:rPr>
                                  <m:t>𝑖𝑛</m:t>
                                </m:r>
                              </m:sub>
                            </m:sSub>
                            <m:r>
                              <a:rPr lang="en-US" altLang="ja-JP" sz="2400" i="1">
                                <a:latin typeface="Cambria Math"/>
                              </a:rPr>
                              <m:t>−</m:t>
                            </m:r>
                            <m:r>
                              <a:rPr lang="en-US" altLang="ja-JP" sz="2400" i="1">
                                <a:latin typeface="Cambria Math"/>
                              </a:rPr>
                              <m:t>𝐸</m:t>
                            </m:r>
                          </m:num>
                          <m:den>
                            <m:r>
                              <a:rPr lang="en-US" altLang="ja-JP" sz="2400" i="1">
                                <a:latin typeface="Cambria Math"/>
                              </a:rPr>
                              <m:t>𝑇</m:t>
                            </m:r>
                          </m:den>
                        </m:f>
                      </m:sup>
                    </m:sSup>
                  </m:oMath>
                </a14:m>
                <a:r>
                  <a:rPr lang="ja-JP" altLang="en-US" sz="2400" dirty="0">
                    <a:latin typeface="Century" panose="02040604050505020304" pitchFamily="18" charset="0"/>
                  </a:rPr>
                  <a:t>を計算</a:t>
                </a:r>
                <a:endParaRPr lang="en-US" altLang="ja-JP" sz="2400" dirty="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r>
                  <a:rPr lang="ja-JP" altLang="en-US" sz="2400" dirty="0" smtClean="0">
                    <a:latin typeface="Century" panose="02040604050505020304" pitchFamily="18" charset="0"/>
                  </a:rPr>
                  <a:t>求めた</a:t>
                </a:r>
                <a:r>
                  <a:rPr lang="en-US" altLang="ja-JP" sz="2400" dirty="0" smtClean="0">
                    <a:latin typeface="Century" panose="02040604050505020304" pitchFamily="18" charset="0"/>
                  </a:rPr>
                  <a:t>200</a:t>
                </a:r>
                <a:r>
                  <a:rPr lang="ja-JP" altLang="en-US" sz="2400" dirty="0">
                    <a:latin typeface="Century" panose="02040604050505020304" pitchFamily="18" charset="0"/>
                  </a:rPr>
                  <a:t>個</a:t>
                </a:r>
                <a:r>
                  <a:rPr lang="ja-JP" altLang="en-US" sz="2400" dirty="0" smtClean="0">
                    <a:latin typeface="Century" panose="02040604050505020304" pitchFamily="18" charset="0"/>
                  </a:rPr>
                  <a:t>の受理確率の平均値が</a:t>
                </a:r>
                <a:r>
                  <a:rPr lang="en-US" altLang="ja-JP" sz="2400" dirty="0" smtClean="0">
                    <a:latin typeface="Century" panose="02040604050505020304" pitchFamily="18" charset="0"/>
                  </a:rPr>
                  <a:t>0.01</a:t>
                </a:r>
                <a:r>
                  <a:rPr lang="ja-JP" altLang="en-US" sz="2400" dirty="0" smtClean="0">
                    <a:latin typeface="Century" panose="02040604050505020304" pitchFamily="18" charset="0"/>
                  </a:rPr>
                  <a:t>に最も近い温度を最低温度とする</a:t>
                </a:r>
                <a:endParaRPr lang="en-US" altLang="ja-JP" sz="2400" dirty="0" smtClean="0">
                  <a:latin typeface="Century" panose="02040604050505020304" pitchFamily="18" charset="0"/>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179512" y="1484784"/>
                <a:ext cx="8784976" cy="5373216"/>
              </a:xfrm>
              <a:blipFill rotWithShape="1">
                <a:blip r:embed="rId2"/>
                <a:stretch>
                  <a:fillRect t="-1135" r="-27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7443284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a:t>結果</a:t>
            </a:r>
            <a:endParaRPr kumimoji="1" lang="ja-JP" altLang="en-US" sz="3200" dirty="0"/>
          </a:p>
        </p:txBody>
      </p:sp>
      <p:sp>
        <p:nvSpPr>
          <p:cNvPr id="3" name="コンテンツ プレースホルダー 2"/>
          <p:cNvSpPr>
            <a:spLocks noGrp="1"/>
          </p:cNvSpPr>
          <p:nvPr>
            <p:ph idx="1"/>
          </p:nvPr>
        </p:nvSpPr>
        <p:spPr>
          <a:xfrm>
            <a:off x="179512" y="1484784"/>
            <a:ext cx="8784976" cy="5373216"/>
          </a:xfrm>
        </p:spPr>
        <p:txBody>
          <a:bodyPr>
            <a:normAutofit/>
          </a:bodyPr>
          <a:lstStyle/>
          <a:p>
            <a:pPr marL="109728" indent="0">
              <a:buNone/>
            </a:pPr>
            <a:r>
              <a:rPr lang="en-US" altLang="ja-JP" sz="2400" dirty="0" smtClean="0">
                <a:latin typeface="Century" panose="02040604050505020304" pitchFamily="18" charset="0"/>
              </a:rPr>
              <a:t>att48</a:t>
            </a:r>
          </a:p>
          <a:p>
            <a:pPr marL="109728" indent="0">
              <a:buNone/>
            </a:pPr>
            <a:endParaRPr lang="en-US" altLang="ja-JP" sz="2400" dirty="0">
              <a:latin typeface="Century" panose="02040604050505020304" pitchFamily="18" charset="0"/>
            </a:endParaRPr>
          </a:p>
          <a:p>
            <a:pPr marL="109728" indent="0">
              <a:buNone/>
            </a:pPr>
            <a:r>
              <a:rPr lang="en-US" altLang="ja-JP" sz="2400" dirty="0" smtClean="0">
                <a:latin typeface="Century" panose="02040604050505020304" pitchFamily="18" charset="0"/>
              </a:rPr>
              <a:t>T=0.0005</a:t>
            </a:r>
            <a:r>
              <a:rPr lang="ja-JP" altLang="en-US" sz="2400" dirty="0" smtClean="0">
                <a:latin typeface="Century" panose="02040604050505020304" pitchFamily="18" charset="0"/>
              </a:rPr>
              <a:t>　⇒　平均：</a:t>
            </a:r>
            <a:r>
              <a:rPr lang="en-US" altLang="ja-JP" sz="2400" dirty="0" smtClean="0">
                <a:latin typeface="Century" panose="02040604050505020304" pitchFamily="18" charset="0"/>
              </a:rPr>
              <a:t>0.094636</a:t>
            </a:r>
          </a:p>
          <a:p>
            <a:pPr marL="109728" indent="0">
              <a:buNone/>
            </a:pPr>
            <a:endParaRPr lang="en-US" altLang="ja-JP" sz="800" dirty="0">
              <a:latin typeface="Century" panose="02040604050505020304" pitchFamily="18" charset="0"/>
            </a:endParaRPr>
          </a:p>
          <a:p>
            <a:pPr marL="109728" indent="0">
              <a:buNone/>
            </a:pPr>
            <a:r>
              <a:rPr lang="ja-JP" altLang="en-US" sz="2400" dirty="0" smtClean="0">
                <a:latin typeface="Century" panose="02040604050505020304" pitchFamily="18" charset="0"/>
              </a:rPr>
              <a:t>平均が</a:t>
            </a:r>
            <a:r>
              <a:rPr lang="en-US" altLang="ja-JP" sz="2400" dirty="0" smtClean="0">
                <a:latin typeface="Century" panose="02040604050505020304" pitchFamily="18" charset="0"/>
              </a:rPr>
              <a:t>0.01</a:t>
            </a:r>
            <a:r>
              <a:rPr lang="ja-JP" altLang="en-US" sz="2400" dirty="0">
                <a:latin typeface="Century" panose="02040604050505020304" pitchFamily="18" charset="0"/>
              </a:rPr>
              <a:t>以上</a:t>
            </a:r>
            <a:r>
              <a:rPr lang="ja-JP" altLang="en-US" sz="2400" dirty="0" smtClean="0">
                <a:latin typeface="Century" panose="02040604050505020304" pitchFamily="18" charset="0"/>
              </a:rPr>
              <a:t>だったので温度を</a:t>
            </a:r>
            <a:r>
              <a:rPr lang="ja-JP" altLang="en-US" sz="2400" dirty="0">
                <a:latin typeface="Century" panose="02040604050505020304" pitchFamily="18" charset="0"/>
              </a:rPr>
              <a:t>下げる</a:t>
            </a: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r>
              <a:rPr lang="en-US" altLang="ja-JP" sz="2400" dirty="0" smtClean="0">
                <a:latin typeface="Century" panose="02040604050505020304" pitchFamily="18" charset="0"/>
              </a:rPr>
              <a:t>T=0.0004</a:t>
            </a:r>
            <a:r>
              <a:rPr lang="ja-JP" altLang="en-US" sz="2400" dirty="0" smtClean="0">
                <a:latin typeface="Century" panose="02040604050505020304" pitchFamily="18" charset="0"/>
              </a:rPr>
              <a:t>　⇒　平均：</a:t>
            </a:r>
            <a:r>
              <a:rPr lang="en-US" altLang="ja-JP" sz="2400" dirty="0" smtClean="0">
                <a:latin typeface="Century" panose="02040604050505020304" pitchFamily="18" charset="0"/>
              </a:rPr>
              <a:t>0.256473</a:t>
            </a:r>
          </a:p>
          <a:p>
            <a:pPr marL="109728" indent="0">
              <a:buNone/>
            </a:pPr>
            <a:endParaRPr lang="en-US" altLang="ja-JP" sz="800" dirty="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r>
              <a:rPr lang="ja-JP" altLang="en-US" sz="2400" dirty="0">
                <a:solidFill>
                  <a:srgbClr val="FF0000"/>
                </a:solidFill>
                <a:latin typeface="Century" panose="02040604050505020304" pitchFamily="18" charset="0"/>
              </a:rPr>
              <a:t>温度</a:t>
            </a:r>
            <a:r>
              <a:rPr lang="ja-JP" altLang="en-US" sz="2400" dirty="0" smtClean="0">
                <a:solidFill>
                  <a:srgbClr val="FF0000"/>
                </a:solidFill>
                <a:latin typeface="Century" panose="02040604050505020304" pitchFamily="18" charset="0"/>
              </a:rPr>
              <a:t>を下げたのに平均が大きくなった</a:t>
            </a:r>
            <a:endParaRPr lang="en-US" altLang="ja-JP" sz="2400" dirty="0" smtClean="0">
              <a:solidFill>
                <a:srgbClr val="FF0000"/>
              </a:solidFill>
              <a:latin typeface="Century" panose="02040604050505020304" pitchFamily="18" charset="0"/>
            </a:endParaRPr>
          </a:p>
        </p:txBody>
      </p:sp>
    </p:spTree>
    <p:extLst>
      <p:ext uri="{BB962C8B-B14F-4D97-AF65-F5344CB8AC3E}">
        <p14:creationId xmlns:p14="http://schemas.microsoft.com/office/powerpoint/2010/main" val="3114023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75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75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animEffect transition="in" filter="fade">
                                      <p:cBhvr>
                                        <p:cTn id="17" dur="75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a:t>考察</a:t>
            </a:r>
            <a:endParaRPr kumimoji="1" lang="ja-JP" altLang="en-US" sz="3200" dirty="0"/>
          </a:p>
        </p:txBody>
      </p:sp>
      <p:sp>
        <p:nvSpPr>
          <p:cNvPr id="3" name="コンテンツ プレースホルダー 2"/>
          <p:cNvSpPr>
            <a:spLocks noGrp="1"/>
          </p:cNvSpPr>
          <p:nvPr>
            <p:ph idx="1"/>
          </p:nvPr>
        </p:nvSpPr>
        <p:spPr>
          <a:xfrm>
            <a:off x="179512" y="1484784"/>
            <a:ext cx="8856984" cy="5373216"/>
          </a:xfrm>
        </p:spPr>
        <p:txBody>
          <a:bodyPr>
            <a:normAutofit/>
          </a:bodyPr>
          <a:lstStyle/>
          <a:p>
            <a:pPr marL="109728" indent="0">
              <a:buNone/>
            </a:pPr>
            <a:r>
              <a:rPr lang="ja-JP" altLang="en-US" sz="2400" dirty="0">
                <a:latin typeface="Century" panose="02040604050505020304" pitchFamily="18" charset="0"/>
              </a:rPr>
              <a:t>現在</a:t>
            </a:r>
            <a:r>
              <a:rPr lang="ja-JP" altLang="en-US" sz="2400" dirty="0" smtClean="0">
                <a:latin typeface="Century" panose="02040604050505020304" pitchFamily="18" charset="0"/>
              </a:rPr>
              <a:t>の解のコストと近傍解のコストの差が小さいほど改悪解の受理確率は大きくなる</a:t>
            </a: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r>
              <a:rPr lang="en-US" altLang="ja-JP" sz="2400" dirty="0" smtClean="0">
                <a:latin typeface="Century" panose="02040604050505020304" pitchFamily="18" charset="0"/>
              </a:rPr>
              <a:t>T=0.0004</a:t>
            </a:r>
            <a:r>
              <a:rPr lang="ja-JP" altLang="en-US" sz="2400" dirty="0">
                <a:latin typeface="Century" panose="02040604050505020304" pitchFamily="18" charset="0"/>
              </a:rPr>
              <a:t>の時</a:t>
            </a:r>
            <a:r>
              <a:rPr lang="ja-JP" altLang="en-US" sz="2400" dirty="0" smtClean="0">
                <a:latin typeface="Century" panose="02040604050505020304" pitchFamily="18" charset="0"/>
              </a:rPr>
              <a:t>のコストの差が</a:t>
            </a:r>
            <a:r>
              <a:rPr lang="ja-JP" altLang="en-US" sz="2400" dirty="0">
                <a:latin typeface="Century" panose="02040604050505020304" pitchFamily="18" charset="0"/>
              </a:rPr>
              <a:t>小さすぎた</a:t>
            </a:r>
            <a:r>
              <a:rPr lang="ja-JP" altLang="en-US" sz="2400" dirty="0" smtClean="0">
                <a:latin typeface="Century" panose="02040604050505020304" pitchFamily="18" charset="0"/>
              </a:rPr>
              <a:t>ため受理確率の平均が大きくなったと</a:t>
            </a:r>
            <a:r>
              <a:rPr lang="ja-JP" altLang="en-US" sz="2400" dirty="0" smtClean="0">
                <a:latin typeface="Century" panose="02040604050505020304" pitchFamily="18" charset="0"/>
              </a:rPr>
              <a:t>考えられる</a:t>
            </a:r>
            <a:endParaRPr lang="en-US" altLang="ja-JP" sz="2400" dirty="0" smtClean="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r>
              <a:rPr lang="ja-JP" altLang="en-US" sz="2400" dirty="0" smtClean="0">
                <a:solidFill>
                  <a:srgbClr val="FF0000"/>
                </a:solidFill>
                <a:latin typeface="Century" panose="02040604050505020304" pitchFamily="18" charset="0"/>
              </a:rPr>
              <a:t>コストの差によっては必ずしも温度が低いほど受理確率が低くなるわけではない</a:t>
            </a:r>
            <a:endParaRPr lang="en-US" altLang="ja-JP" sz="2400" dirty="0" smtClean="0">
              <a:solidFill>
                <a:srgbClr val="FF0000"/>
              </a:solidFill>
              <a:latin typeface="Century" panose="02040604050505020304" pitchFamily="18" charset="0"/>
            </a:endParaRPr>
          </a:p>
        </p:txBody>
      </p:sp>
      <mc:AlternateContent xmlns:mc="http://schemas.openxmlformats.org/markup-compatibility/2006" xmlns:a14="http://schemas.microsoft.com/office/drawing/2010/main">
        <mc:Choice Requires="a14">
          <p:graphicFrame>
            <p:nvGraphicFramePr>
              <p:cNvPr id="4" name="表 3"/>
              <p:cNvGraphicFramePr>
                <a:graphicFrameLocks noGrp="1"/>
              </p:cNvGraphicFramePr>
              <p:nvPr>
                <p:extLst>
                  <p:ext uri="{D42A27DB-BD31-4B8C-83A1-F6EECF244321}">
                    <p14:modId xmlns:p14="http://schemas.microsoft.com/office/powerpoint/2010/main" val="3033186228"/>
                  </p:ext>
                </p:extLst>
              </p:nvPr>
            </p:nvGraphicFramePr>
            <p:xfrm>
              <a:off x="2555776" y="2708920"/>
              <a:ext cx="4464496" cy="1112520"/>
            </p:xfrm>
            <a:graphic>
              <a:graphicData uri="http://schemas.openxmlformats.org/drawingml/2006/table">
                <a:tbl>
                  <a:tblPr>
                    <a:tableStyleId>{616DA210-FB5B-4158-B5E0-FEB733F419BA}</a:tableStyleId>
                  </a:tblPr>
                  <a:tblGrid>
                    <a:gridCol w="1728192"/>
                    <a:gridCol w="2736304"/>
                  </a:tblGrid>
                  <a:tr h="370840">
                    <a:tc>
                      <a:txBody>
                        <a:bodyPr/>
                        <a:lstStyle/>
                        <a:p>
                          <a:pPr algn="ctr"/>
                          <a:r>
                            <a:rPr kumimoji="1" lang="ja-JP" altLang="en-US" dirty="0" smtClean="0"/>
                            <a:t>温度</a:t>
                          </a:r>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𝐸</m:t>
                                    </m:r>
                                  </m:e>
                                  <m:sub>
                                    <m:r>
                                      <a:rPr kumimoji="1" lang="en-US" altLang="ja-JP" b="0" i="1" smtClean="0">
                                        <a:latin typeface="Cambria Math"/>
                                      </a:rPr>
                                      <m:t>𝑚𝑖𝑛</m:t>
                                    </m:r>
                                  </m:sub>
                                </m:sSub>
                                <m:r>
                                  <a:rPr kumimoji="1" lang="en-US" altLang="ja-JP" b="0" i="1" smtClean="0">
                                    <a:latin typeface="Cambria Math"/>
                                  </a:rPr>
                                  <m:t>−</m:t>
                                </m:r>
                                <m:r>
                                  <a:rPr kumimoji="1" lang="en-US" altLang="ja-JP" b="0" i="1" smtClean="0">
                                    <a:latin typeface="Cambria Math"/>
                                  </a:rPr>
                                  <m:t>𝐸</m:t>
                                </m:r>
                              </m:oMath>
                            </m:oMathPara>
                          </a14:m>
                          <a:endParaRPr kumimoji="1" lang="ja-JP" altLang="en-US" dirty="0"/>
                        </a:p>
                      </a:txBody>
                      <a:tcPr/>
                    </a:tc>
                  </a:tr>
                  <a:tr h="370840">
                    <a:tc>
                      <a:txBody>
                        <a:bodyPr/>
                        <a:lstStyle/>
                        <a:p>
                          <a:pPr algn="ctr"/>
                          <a:r>
                            <a:rPr kumimoji="1" lang="en-US" altLang="ja-JP" dirty="0" smtClean="0">
                              <a:latin typeface="Century" panose="02040604050505020304" pitchFamily="18" charset="0"/>
                            </a:rPr>
                            <a:t>0.0005</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0.001262</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0.0004</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0.000569</a:t>
                          </a:r>
                          <a:endParaRPr kumimoji="1" lang="ja-JP" altLang="en-US" dirty="0">
                            <a:latin typeface="Century" panose="02040604050505020304" pitchFamily="18" charset="0"/>
                          </a:endParaRPr>
                        </a:p>
                      </a:txBody>
                      <a:tcPr/>
                    </a:tc>
                  </a:tr>
                </a:tbl>
              </a:graphicData>
            </a:graphic>
          </p:graphicFrame>
        </mc:Choice>
        <mc:Fallback xmlns="">
          <p:graphicFrame>
            <p:nvGraphicFramePr>
              <p:cNvPr id="4" name="表 3"/>
              <p:cNvGraphicFramePr>
                <a:graphicFrameLocks noGrp="1"/>
              </p:cNvGraphicFramePr>
              <p:nvPr>
                <p:extLst>
                  <p:ext uri="{D42A27DB-BD31-4B8C-83A1-F6EECF244321}">
                    <p14:modId xmlns:p14="http://schemas.microsoft.com/office/powerpoint/2010/main" val="3033186228"/>
                  </p:ext>
                </p:extLst>
              </p:nvPr>
            </p:nvGraphicFramePr>
            <p:xfrm>
              <a:off x="2555776" y="2708920"/>
              <a:ext cx="4464496" cy="1112520"/>
            </p:xfrm>
            <a:graphic>
              <a:graphicData uri="http://schemas.openxmlformats.org/drawingml/2006/table">
                <a:tbl>
                  <a:tblPr>
                    <a:tableStyleId>{616DA210-FB5B-4158-B5E0-FEB733F419BA}</a:tableStyleId>
                  </a:tblPr>
                  <a:tblGrid>
                    <a:gridCol w="1728192"/>
                    <a:gridCol w="2736304"/>
                  </a:tblGrid>
                  <a:tr h="370840">
                    <a:tc>
                      <a:txBody>
                        <a:bodyPr/>
                        <a:lstStyle/>
                        <a:p>
                          <a:pPr algn="ctr"/>
                          <a:r>
                            <a:rPr kumimoji="1" lang="ja-JP" altLang="en-US" dirty="0" smtClean="0"/>
                            <a:t>温度</a:t>
                          </a:r>
                          <a:endParaRPr kumimoji="1" lang="ja-JP" altLang="en-US" dirty="0"/>
                        </a:p>
                      </a:txBody>
                      <a:tcPr/>
                    </a:tc>
                    <a:tc>
                      <a:txBody>
                        <a:bodyPr/>
                        <a:lstStyle/>
                        <a:p>
                          <a:endParaRPr lang="ja-JP"/>
                        </a:p>
                      </a:txBody>
                      <a:tcPr>
                        <a:blipFill rotWithShape="1">
                          <a:blip r:embed="rId2"/>
                          <a:stretch>
                            <a:fillRect l="-63252" t="-11475" b="-224590"/>
                          </a:stretch>
                        </a:blipFill>
                      </a:tcPr>
                    </a:tc>
                  </a:tr>
                  <a:tr h="370840">
                    <a:tc>
                      <a:txBody>
                        <a:bodyPr/>
                        <a:lstStyle/>
                        <a:p>
                          <a:pPr algn="ctr"/>
                          <a:r>
                            <a:rPr kumimoji="1" lang="en-US" altLang="ja-JP" dirty="0" smtClean="0">
                              <a:latin typeface="Century" panose="02040604050505020304" pitchFamily="18" charset="0"/>
                            </a:rPr>
                            <a:t>0.0005</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0.001262</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0.0004</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0.000569</a:t>
                          </a:r>
                          <a:endParaRPr kumimoji="1" lang="ja-JP" altLang="en-US" dirty="0">
                            <a:latin typeface="Century" panose="02040604050505020304" pitchFamily="18" charset="0"/>
                          </a:endParaRPr>
                        </a:p>
                      </a:txBody>
                      <a:tcPr/>
                    </a:tc>
                  </a:tr>
                </a:tbl>
              </a:graphicData>
            </a:graphic>
          </p:graphicFrame>
        </mc:Fallback>
      </mc:AlternateContent>
      <p:sp>
        <p:nvSpPr>
          <p:cNvPr id="5" name="下矢印 4"/>
          <p:cNvSpPr/>
          <p:nvPr/>
        </p:nvSpPr>
        <p:spPr>
          <a:xfrm>
            <a:off x="3743908" y="5229200"/>
            <a:ext cx="1656184" cy="50405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19640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Effect transition="in" filter="fade">
                                      <p:cBhvr>
                                        <p:cTn id="12" dur="75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a:t>考察</a:t>
            </a:r>
            <a:endParaRPr kumimoji="1" lang="ja-JP" altLang="en-US" sz="3200" dirty="0"/>
          </a:p>
        </p:txBody>
      </p:sp>
      <p:sp>
        <p:nvSpPr>
          <p:cNvPr id="3" name="コンテンツ プレースホルダー 2"/>
          <p:cNvSpPr>
            <a:spLocks noGrp="1"/>
          </p:cNvSpPr>
          <p:nvPr>
            <p:ph idx="1"/>
          </p:nvPr>
        </p:nvSpPr>
        <p:spPr>
          <a:xfrm>
            <a:off x="179512" y="1484784"/>
            <a:ext cx="8784976" cy="5373216"/>
          </a:xfrm>
        </p:spPr>
        <p:txBody>
          <a:bodyPr>
            <a:normAutofit/>
          </a:bodyPr>
          <a:lstStyle/>
          <a:p>
            <a:pPr marL="109728" indent="0">
              <a:buNone/>
            </a:pPr>
            <a:r>
              <a:rPr lang="ja-JP" altLang="en-US" sz="2400" dirty="0" smtClean="0">
                <a:latin typeface="Century" panose="02040604050505020304" pitchFamily="18" charset="0"/>
              </a:rPr>
              <a:t>今回の方法では最低温度をうまく決められなかった</a:t>
            </a: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r>
              <a:rPr lang="ja-JP" altLang="en-US" sz="2400" dirty="0" smtClean="0">
                <a:latin typeface="Century" panose="02040604050505020304" pitchFamily="18" charset="0"/>
              </a:rPr>
              <a:t>⇒別の方法を考える</a:t>
            </a:r>
            <a:endParaRPr lang="en-US" altLang="ja-JP" sz="2400" dirty="0" smtClean="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r>
              <a:rPr lang="ja-JP" altLang="en-US" sz="2400" dirty="0" smtClean="0">
                <a:latin typeface="Century" panose="02040604050505020304" pitchFamily="18" charset="0"/>
              </a:rPr>
              <a:t>　①確率を</a:t>
            </a:r>
            <a:r>
              <a:rPr lang="en-US" altLang="ja-JP" sz="2400" dirty="0" smtClean="0">
                <a:latin typeface="Century" panose="02040604050505020304" pitchFamily="18" charset="0"/>
              </a:rPr>
              <a:t>1</a:t>
            </a:r>
            <a:r>
              <a:rPr lang="ja-JP" altLang="en-US" sz="2400" dirty="0" smtClean="0">
                <a:latin typeface="Century" panose="02040604050505020304" pitchFamily="18" charset="0"/>
              </a:rPr>
              <a:t>％から</a:t>
            </a:r>
            <a:r>
              <a:rPr lang="ja-JP" altLang="en-US" sz="2400" dirty="0">
                <a:latin typeface="Century" panose="02040604050505020304" pitchFamily="18" charset="0"/>
              </a:rPr>
              <a:t>大きく</a:t>
            </a:r>
            <a:r>
              <a:rPr lang="ja-JP" altLang="en-US" sz="2400" dirty="0" smtClean="0">
                <a:latin typeface="Century" panose="02040604050505020304" pitchFamily="18" charset="0"/>
              </a:rPr>
              <a:t>する</a:t>
            </a: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r>
              <a:rPr lang="ja-JP" altLang="en-US" sz="2400" dirty="0" smtClean="0">
                <a:latin typeface="Century" panose="02040604050505020304" pitchFamily="18" charset="0"/>
              </a:rPr>
              <a:t>　②解交換周期内で改悪解が受理された回数が解交換周期の</a:t>
            </a:r>
            <a:endParaRPr lang="en-US" altLang="ja-JP" sz="2400" dirty="0" smtClean="0">
              <a:latin typeface="Century" panose="02040604050505020304" pitchFamily="18" charset="0"/>
            </a:endParaRPr>
          </a:p>
          <a:p>
            <a:pPr marL="109728" indent="0">
              <a:buNone/>
            </a:pPr>
            <a:r>
              <a:rPr lang="ja-JP" altLang="en-US" sz="2400" dirty="0">
                <a:latin typeface="Century" panose="02040604050505020304" pitchFamily="18" charset="0"/>
              </a:rPr>
              <a:t>　</a:t>
            </a:r>
            <a:r>
              <a:rPr lang="ja-JP" altLang="en-US" sz="2400" dirty="0" smtClean="0">
                <a:latin typeface="Century" panose="02040604050505020304" pitchFamily="18" charset="0"/>
              </a:rPr>
              <a:t>○</a:t>
            </a:r>
            <a:r>
              <a:rPr lang="en-US" altLang="ja-JP" sz="2400" dirty="0" smtClean="0">
                <a:latin typeface="Century" panose="02040604050505020304" pitchFamily="18" charset="0"/>
              </a:rPr>
              <a:t>%</a:t>
            </a:r>
            <a:r>
              <a:rPr lang="ja-JP" altLang="en-US" sz="2400" dirty="0" smtClean="0">
                <a:latin typeface="Century" panose="02040604050505020304" pitchFamily="18" charset="0"/>
              </a:rPr>
              <a:t>の回数になるような温度</a:t>
            </a:r>
            <a:endParaRPr lang="en-US" altLang="ja-JP" sz="2400" dirty="0" smtClean="0">
              <a:latin typeface="Century" panose="02040604050505020304" pitchFamily="18" charset="0"/>
            </a:endParaRPr>
          </a:p>
        </p:txBody>
      </p:sp>
    </p:spTree>
    <p:extLst>
      <p:ext uri="{BB962C8B-B14F-4D97-AF65-F5344CB8AC3E}">
        <p14:creationId xmlns:p14="http://schemas.microsoft.com/office/powerpoint/2010/main" val="2681405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75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750"/>
                                        <p:tgtEl>
                                          <p:spTgt spid="3">
                                            <p:txEl>
                                              <p:pRg st="6" end="6"/>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Effect transition="in" filter="fade">
                                      <p:cBhvr>
                                        <p:cTn id="15" dur="75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a:t>来週以降</a:t>
            </a:r>
            <a:endParaRPr kumimoji="1" lang="ja-JP" altLang="en-US" sz="3200" dirty="0"/>
          </a:p>
        </p:txBody>
      </p:sp>
      <p:sp>
        <p:nvSpPr>
          <p:cNvPr id="3" name="コンテンツ プレースホルダー 2"/>
          <p:cNvSpPr>
            <a:spLocks noGrp="1"/>
          </p:cNvSpPr>
          <p:nvPr>
            <p:ph idx="1"/>
          </p:nvPr>
        </p:nvSpPr>
        <p:spPr>
          <a:xfrm>
            <a:off x="179512" y="1484784"/>
            <a:ext cx="8784976" cy="5089752"/>
          </a:xfrm>
        </p:spPr>
        <p:txBody>
          <a:bodyPr/>
          <a:lstStyle/>
          <a:p>
            <a:pPr marL="109728" indent="0">
              <a:buNone/>
            </a:pPr>
            <a:r>
              <a:rPr lang="ja-JP" altLang="en-US" sz="2400" dirty="0" smtClean="0"/>
              <a:t>・最低温度の再決定</a:t>
            </a:r>
            <a:endParaRPr lang="en-US" altLang="ja-JP" sz="2400" dirty="0" smtClean="0"/>
          </a:p>
          <a:p>
            <a:pPr marL="109728" indent="0">
              <a:buNone/>
            </a:pPr>
            <a:endParaRPr lang="en-US" altLang="ja-JP" sz="2400" dirty="0"/>
          </a:p>
          <a:p>
            <a:pPr marL="109728" indent="0">
              <a:buNone/>
            </a:pPr>
            <a:r>
              <a:rPr lang="ja-JP" altLang="en-US" sz="2400" dirty="0" smtClean="0"/>
              <a:t>・レプリカ数の検証</a:t>
            </a:r>
            <a:endParaRPr lang="en-US" altLang="ja-JP" sz="2400" dirty="0" smtClean="0"/>
          </a:p>
          <a:p>
            <a:pPr marL="109728" indent="0">
              <a:buNone/>
            </a:pPr>
            <a:endParaRPr lang="en-US" altLang="ja-JP" sz="2400" dirty="0"/>
          </a:p>
          <a:p>
            <a:pPr marL="109728" indent="0">
              <a:buNone/>
            </a:pPr>
            <a:r>
              <a:rPr lang="ja-JP" altLang="en-US" sz="2400" dirty="0" smtClean="0"/>
              <a:t>・アルゴリズムの改良案</a:t>
            </a:r>
            <a:endParaRPr lang="en-US" altLang="ja-JP" sz="2400" dirty="0" smtClean="0"/>
          </a:p>
          <a:p>
            <a:pPr marL="109728" indent="0">
              <a:buNone/>
            </a:pPr>
            <a:r>
              <a:rPr lang="ja-JP" altLang="en-US" sz="2400" dirty="0"/>
              <a:t>　</a:t>
            </a:r>
            <a:r>
              <a:rPr lang="ja-JP" altLang="en-US" sz="2400" dirty="0" smtClean="0"/>
              <a:t>　</a:t>
            </a:r>
            <a:endParaRPr lang="en-US" altLang="ja-JP" sz="2400" dirty="0" smtClean="0"/>
          </a:p>
          <a:p>
            <a:pPr marL="109728" indent="0">
              <a:buNone/>
            </a:pPr>
            <a:r>
              <a:rPr lang="ja-JP" altLang="en-US" sz="2400" dirty="0"/>
              <a:t>　</a:t>
            </a:r>
            <a:r>
              <a:rPr lang="ja-JP" altLang="en-US" sz="2400" dirty="0" smtClean="0"/>
              <a:t>　</a:t>
            </a:r>
            <a:endParaRPr lang="en-US" altLang="ja-JP" sz="2400" dirty="0" smtClean="0"/>
          </a:p>
          <a:p>
            <a:pPr marL="109728" indent="0">
              <a:buNone/>
            </a:pPr>
            <a:endParaRPr lang="en-US" altLang="ja-JP" sz="2400" dirty="0" smtClean="0"/>
          </a:p>
          <a:p>
            <a:pPr marL="109728" indent="0">
              <a:buNone/>
            </a:pPr>
            <a:endParaRPr lang="en-US" altLang="ja-JP" dirty="0"/>
          </a:p>
          <a:p>
            <a:pPr marL="109728" indent="0">
              <a:buNone/>
            </a:pPr>
            <a:endParaRPr lang="en-US" altLang="ja-JP" dirty="0"/>
          </a:p>
          <a:p>
            <a:pPr marL="109728" indent="0">
              <a:buNone/>
            </a:pPr>
            <a:endParaRPr lang="en-US" altLang="ja-JP" dirty="0"/>
          </a:p>
          <a:p>
            <a:pPr marL="109728" indent="0">
              <a:buNone/>
            </a:pPr>
            <a:endParaRPr lang="en-US" altLang="ja-JP" dirty="0"/>
          </a:p>
        </p:txBody>
      </p:sp>
    </p:spTree>
    <p:extLst>
      <p:ext uri="{BB962C8B-B14F-4D97-AF65-F5344CB8AC3E}">
        <p14:creationId xmlns:p14="http://schemas.microsoft.com/office/powerpoint/2010/main" val="423263496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アーバン">
  <a:themeElements>
    <a:clrScheme name="アーバン">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アーバン">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アーバン">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14109</TotalTime>
  <Words>275</Words>
  <Application>Microsoft Office PowerPoint</Application>
  <PresentationFormat>画面に合わせる (4:3)</PresentationFormat>
  <Paragraphs>83</Paragraphs>
  <Slides>9</Slides>
  <Notes>0</Notes>
  <HiddenSlides>0</HiddenSlides>
  <MMClips>0</MMClips>
  <ScaleCrop>false</ScaleCrop>
  <HeadingPairs>
    <vt:vector size="4" baseType="variant">
      <vt:variant>
        <vt:lpstr>テーマ</vt:lpstr>
      </vt:variant>
      <vt:variant>
        <vt:i4>1</vt:i4>
      </vt:variant>
      <vt:variant>
        <vt:lpstr>スライド タイトル</vt:lpstr>
      </vt:variant>
      <vt:variant>
        <vt:i4>9</vt:i4>
      </vt:variant>
    </vt:vector>
  </HeadingPairs>
  <TitlesOfParts>
    <vt:vector size="10" baseType="lpstr">
      <vt:lpstr>アーバン</vt:lpstr>
      <vt:lpstr>       　     卒業研究進捗報告  </vt:lpstr>
      <vt:lpstr>今週の内容</vt:lpstr>
      <vt:lpstr>最低温度の検証</vt:lpstr>
      <vt:lpstr>最底温度の検証</vt:lpstr>
      <vt:lpstr>実験</vt:lpstr>
      <vt:lpstr>結果</vt:lpstr>
      <vt:lpstr>考察</vt:lpstr>
      <vt:lpstr>考察</vt:lpstr>
      <vt:lpstr>来週以降</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卒業論文テーマ決め</dc:title>
  <dc:creator>keigo okamoto</dc:creator>
  <cp:lastModifiedBy>　</cp:lastModifiedBy>
  <cp:revision>929</cp:revision>
  <dcterms:created xsi:type="dcterms:W3CDTF">2015-11-15T17:26:41Z</dcterms:created>
  <dcterms:modified xsi:type="dcterms:W3CDTF">2016-06-21T06:08:57Z</dcterms:modified>
</cp:coreProperties>
</file>