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8" r:id="rId3"/>
    <p:sldId id="286" r:id="rId4"/>
    <p:sldId id="287" r:id="rId5"/>
    <p:sldId id="288" r:id="rId6"/>
    <p:sldId id="289" r:id="rId7"/>
    <p:sldId id="290" r:id="rId8"/>
    <p:sldId id="28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2016/6/28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2016/6/28</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2016/6/28</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2016/6/28</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2016/6/28</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smtClean="0"/>
              <a:t>今週の内容</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a:t>
            </a:r>
            <a:r>
              <a:rPr lang="ja-JP" altLang="en-US" sz="2400" dirty="0"/>
              <a:t>アルゴリズムについて</a:t>
            </a:r>
            <a:endParaRPr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アルゴリズムについて</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a:t>現在の</a:t>
            </a:r>
            <a:r>
              <a:rPr lang="ja-JP" altLang="en-US" sz="2400" dirty="0" smtClean="0"/>
              <a:t>アルゴリズム</a:t>
            </a:r>
            <a:endParaRPr lang="en-US" altLang="ja-JP" sz="2400" dirty="0" smtClean="0"/>
          </a:p>
          <a:p>
            <a:pPr marL="109728" indent="0">
              <a:buNone/>
            </a:pPr>
            <a:r>
              <a:rPr lang="ja-JP" altLang="en-US" sz="2400" dirty="0"/>
              <a:t>　</a:t>
            </a:r>
            <a:r>
              <a:rPr lang="ja-JP" altLang="en-US" sz="2400" dirty="0" smtClean="0"/>
              <a:t>適切な初期温度の設定が必要なアルゴリズム</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r>
              <a:rPr lang="ja-JP" altLang="en-US" sz="2400" dirty="0" smtClean="0"/>
              <a:t>目指すアルゴリズム</a:t>
            </a:r>
            <a:endParaRPr lang="en-US" altLang="ja-JP" sz="2400" dirty="0" smtClean="0"/>
          </a:p>
          <a:p>
            <a:pPr marL="109728" indent="0">
              <a:buNone/>
            </a:pPr>
            <a:r>
              <a:rPr lang="ja-JP" altLang="en-US" sz="2400" dirty="0"/>
              <a:t>　</a:t>
            </a:r>
            <a:r>
              <a:rPr lang="ja-JP" altLang="en-US" sz="2400" dirty="0" smtClean="0"/>
              <a:t>探索中に温度を自動調整するアルゴリズム</a:t>
            </a:r>
            <a:endParaRPr lang="en-US" altLang="ja-JP" sz="2400" dirty="0" smtClean="0"/>
          </a:p>
        </p:txBody>
      </p:sp>
    </p:spTree>
    <p:extLst>
      <p:ext uri="{BB962C8B-B14F-4D97-AF65-F5344CB8AC3E}">
        <p14:creationId xmlns:p14="http://schemas.microsoft.com/office/powerpoint/2010/main" val="169972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アルゴリズムについて</a:t>
            </a:r>
            <a:endParaRPr kumimoji="1" lang="ja-JP" altLang="en-US" sz="3200" dirty="0"/>
          </a:p>
        </p:txBody>
      </p:sp>
      <p:grpSp>
        <p:nvGrpSpPr>
          <p:cNvPr id="12" name="グループ化 11"/>
          <p:cNvGrpSpPr/>
          <p:nvPr/>
        </p:nvGrpSpPr>
        <p:grpSpPr>
          <a:xfrm>
            <a:off x="4033771" y="1932834"/>
            <a:ext cx="5110229" cy="2720302"/>
            <a:chOff x="4033771" y="1932834"/>
            <a:chExt cx="5110229" cy="2720302"/>
          </a:xfrm>
        </p:grpSpPr>
        <p:pic>
          <p:nvPicPr>
            <p:cNvPr id="6" name="図 5"/>
            <p:cNvPicPr/>
            <p:nvPr/>
          </p:nvPicPr>
          <p:blipFill>
            <a:blip r:embed="rId2"/>
            <a:stretch>
              <a:fillRect/>
            </a:stretch>
          </p:blipFill>
          <p:spPr>
            <a:xfrm>
              <a:off x="4033771" y="1932834"/>
              <a:ext cx="5110229" cy="2720302"/>
            </a:xfrm>
            <a:prstGeom prst="rect">
              <a:avLst/>
            </a:prstGeom>
          </p:spPr>
        </p:pic>
        <p:sp>
          <p:nvSpPr>
            <p:cNvPr id="7" name="テキスト ボックス 2"/>
            <p:cNvSpPr txBox="1">
              <a:spLocks noChangeArrowheads="1"/>
            </p:cNvSpPr>
            <p:nvPr/>
          </p:nvSpPr>
          <p:spPr bwMode="auto">
            <a:xfrm>
              <a:off x="4788024" y="2143889"/>
              <a:ext cx="1224136" cy="27699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ja-JP" sz="1200" kern="100" dirty="0">
                  <a:solidFill>
                    <a:srgbClr val="0070C0"/>
                  </a:solidFill>
                  <a:effectLst/>
                  <a:latin typeface="Century"/>
                  <a:ea typeface="ＭＳ 明朝"/>
                  <a:cs typeface="Times New Roman"/>
                </a:rPr>
                <a:t>低温レプリカ</a:t>
              </a:r>
              <a:endParaRPr lang="ja-JP" sz="1200" kern="100" dirty="0">
                <a:effectLst/>
                <a:latin typeface="Century"/>
                <a:ea typeface="ＭＳ 明朝"/>
                <a:cs typeface="Times New Roman"/>
              </a:endParaRPr>
            </a:p>
          </p:txBody>
        </p:sp>
        <p:sp>
          <p:nvSpPr>
            <p:cNvPr id="8" name="テキスト ボックス 2"/>
            <p:cNvSpPr txBox="1">
              <a:spLocks noChangeArrowheads="1"/>
            </p:cNvSpPr>
            <p:nvPr/>
          </p:nvSpPr>
          <p:spPr bwMode="auto">
            <a:xfrm>
              <a:off x="7668344" y="2204864"/>
              <a:ext cx="1219914" cy="3194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spcAft>
                  <a:spcPts val="0"/>
                </a:spcAft>
              </a:pPr>
              <a:r>
                <a:rPr lang="ja-JP" sz="1200" kern="100" dirty="0">
                  <a:solidFill>
                    <a:srgbClr val="FF0000"/>
                  </a:solidFill>
                  <a:effectLst/>
                  <a:latin typeface="Century"/>
                  <a:ea typeface="ＭＳ 明朝"/>
                  <a:cs typeface="Times New Roman"/>
                </a:rPr>
                <a:t>高温レプリカ</a:t>
              </a:r>
              <a:endParaRPr lang="ja-JP" sz="1200" kern="100" dirty="0">
                <a:effectLst/>
                <a:latin typeface="Century"/>
                <a:ea typeface="ＭＳ 明朝"/>
                <a:cs typeface="Times New Roman"/>
              </a:endParaRPr>
            </a:p>
          </p:txBody>
        </p:sp>
      </p:gr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endParaRPr lang="en-US" altLang="ja-JP" sz="2400" i="1" dirty="0" smtClean="0">
                  <a:latin typeface="Cambria Math"/>
                  <a:ea typeface="Cambria Math"/>
                </a:endParaRPr>
              </a:p>
              <a:p>
                <a:pPr marL="109728" indent="0">
                  <a:buNone/>
                </a:pPr>
                <a14:m>
                  <m:oMath xmlns:m="http://schemas.openxmlformats.org/officeDocument/2006/math">
                    <m:r>
                      <m:rPr>
                        <m:sty m:val="p"/>
                      </m:rPr>
                      <a:rPr lang="el-GR" altLang="ja-JP" sz="2400" i="1" smtClean="0">
                        <a:latin typeface="Cambria Math"/>
                        <a:ea typeface="Cambria Math"/>
                      </a:rPr>
                      <m:t>Δ</m:t>
                    </m:r>
                    <m:r>
                      <a:rPr lang="en-US" altLang="ja-JP" sz="2400" b="0" i="1" smtClean="0">
                        <a:latin typeface="Cambria Math"/>
                        <a:ea typeface="Cambria Math"/>
                      </a:rPr>
                      <m:t>=(</m:t>
                    </m:r>
                    <m:f>
                      <m:fPr>
                        <m:ctrlPr>
                          <a:rPr lang="en-US" altLang="ja-JP" sz="2400" b="0" i="1" smtClean="0">
                            <a:latin typeface="Cambria Math"/>
                            <a:ea typeface="Cambria Math"/>
                          </a:rPr>
                        </m:ctrlPr>
                      </m:fPr>
                      <m:num>
                        <m:r>
                          <a:rPr lang="en-US" altLang="ja-JP" sz="2400" b="0" i="1" smtClean="0">
                            <a:latin typeface="Cambria Math"/>
                            <a:ea typeface="Cambria Math"/>
                          </a:rPr>
                          <m:t>1</m:t>
                        </m:r>
                      </m:num>
                      <m:den>
                        <m:r>
                          <a:rPr lang="en-US" altLang="ja-JP" sz="2400" b="0" i="1" smtClean="0">
                            <a:latin typeface="Cambria Math"/>
                            <a:ea typeface="Cambria Math"/>
                          </a:rPr>
                          <m:t>𝑇</m:t>
                        </m:r>
                      </m:den>
                    </m:f>
                    <m:r>
                      <a:rPr lang="en-US" altLang="ja-JP" sz="2400" b="0" i="1" smtClean="0">
                        <a:latin typeface="Cambria Math"/>
                        <a:ea typeface="Cambria Math"/>
                      </a:rPr>
                      <m:t>−</m:t>
                    </m:r>
                    <m:f>
                      <m:fPr>
                        <m:ctrlPr>
                          <a:rPr lang="en-US" altLang="ja-JP" sz="2400" b="0" i="1" smtClean="0">
                            <a:latin typeface="Cambria Math"/>
                            <a:ea typeface="Cambria Math"/>
                          </a:rPr>
                        </m:ctrlPr>
                      </m:fPr>
                      <m:num>
                        <m:r>
                          <a:rPr lang="en-US" altLang="ja-JP" sz="2400" b="0" i="1" smtClean="0">
                            <a:latin typeface="Cambria Math"/>
                            <a:ea typeface="Cambria Math"/>
                          </a:rPr>
                          <m:t>1</m:t>
                        </m:r>
                      </m:num>
                      <m:den>
                        <m:sSup>
                          <m:sSupPr>
                            <m:ctrlPr>
                              <a:rPr lang="en-US" altLang="ja-JP" sz="2400" b="0" i="1" smtClean="0">
                                <a:latin typeface="Cambria Math"/>
                                <a:ea typeface="Cambria Math"/>
                              </a:rPr>
                            </m:ctrlPr>
                          </m:sSupPr>
                          <m:e>
                            <m:r>
                              <a:rPr lang="en-US" altLang="ja-JP" sz="2400" b="0" i="1" smtClean="0">
                                <a:latin typeface="Cambria Math"/>
                                <a:ea typeface="Cambria Math"/>
                              </a:rPr>
                              <m:t>𝑇</m:t>
                            </m:r>
                          </m:e>
                          <m:sup>
                            <m:r>
                              <a:rPr lang="en-US" altLang="ja-JP" sz="2400" b="0" i="1" smtClean="0">
                                <a:latin typeface="Cambria Math"/>
                                <a:ea typeface="Cambria Math"/>
                              </a:rPr>
                              <m:t>′</m:t>
                            </m:r>
                          </m:sup>
                        </m:sSup>
                      </m:den>
                    </m:f>
                    <m:r>
                      <a:rPr lang="en-US" altLang="ja-JP" sz="2400" b="0" i="1" smtClean="0">
                        <a:latin typeface="Cambria Math"/>
                        <a:ea typeface="Cambria Math"/>
                      </a:rPr>
                      <m:t>)(</m:t>
                    </m:r>
                    <m:sSup>
                      <m:sSupPr>
                        <m:ctrlPr>
                          <a:rPr lang="en-US" altLang="ja-JP" sz="2400" b="0" i="1" smtClean="0">
                            <a:latin typeface="Cambria Math"/>
                            <a:ea typeface="Cambria Math"/>
                          </a:rPr>
                        </m:ctrlPr>
                      </m:sSupPr>
                      <m:e>
                        <m:r>
                          <a:rPr lang="en-US" altLang="ja-JP" sz="2400" b="0" i="1" smtClean="0">
                            <a:latin typeface="Cambria Math"/>
                            <a:ea typeface="Cambria Math"/>
                          </a:rPr>
                          <m:t>𝐸</m:t>
                        </m:r>
                      </m:e>
                      <m:sup>
                        <m:r>
                          <a:rPr lang="en-US" altLang="ja-JP" sz="2400" b="0" i="1" smtClean="0">
                            <a:latin typeface="Cambria Math"/>
                            <a:ea typeface="Cambria Math"/>
                          </a:rPr>
                          <m:t>′</m:t>
                        </m:r>
                      </m:sup>
                    </m:sSup>
                    <m:r>
                      <a:rPr lang="en-US" altLang="ja-JP" sz="2400" b="0" i="1" smtClean="0">
                        <a:latin typeface="Cambria Math"/>
                        <a:ea typeface="Cambria Math"/>
                      </a:rPr>
                      <m:t>−</m:t>
                    </m:r>
                    <m:r>
                      <a:rPr lang="en-US" altLang="ja-JP" sz="2400" b="0" i="1" smtClean="0">
                        <a:latin typeface="Cambria Math"/>
                        <a:ea typeface="Cambria Math"/>
                      </a:rPr>
                      <m:t>𝐸</m:t>
                    </m:r>
                    <m:r>
                      <a:rPr lang="en-US" altLang="ja-JP" sz="2400" b="0" i="1" smtClean="0">
                        <a:latin typeface="Cambria Math"/>
                        <a:ea typeface="Cambria Math"/>
                      </a:rPr>
                      <m:t>)</m:t>
                    </m:r>
                  </m:oMath>
                </a14:m>
                <a:r>
                  <a:rPr lang="ja-JP" altLang="en-US" sz="2400" dirty="0" smtClean="0"/>
                  <a:t>とすると</a:t>
                </a:r>
                <a:endParaRPr lang="en-US" altLang="ja-JP" sz="2400" dirty="0" smtClean="0"/>
              </a:p>
              <a:p>
                <a:pPr marL="109728" indent="0">
                  <a:buNone/>
                </a:pPr>
                <a14:m>
                  <m:oMathPara xmlns:m="http://schemas.openxmlformats.org/officeDocument/2006/math">
                    <m:oMathParaPr>
                      <m:jc m:val="left"/>
                    </m:oMathParaPr>
                    <m:oMath xmlns:m="http://schemas.openxmlformats.org/officeDocument/2006/math">
                      <m:r>
                        <a:rPr lang="en-US" altLang="ja-JP" sz="2400" b="0" i="1" smtClean="0">
                          <a:latin typeface="Cambria Math"/>
                        </a:rPr>
                        <m:t>𝑃</m:t>
                      </m:r>
                      <m:r>
                        <a:rPr lang="en-US" altLang="ja-JP" sz="2400" b="0" i="1" smtClean="0">
                          <a:latin typeface="Cambria Math"/>
                        </a:rPr>
                        <m:t>=</m:t>
                      </m:r>
                      <m:d>
                        <m:dPr>
                          <m:begChr m:val="{"/>
                          <m:endChr m:val=""/>
                          <m:ctrlPr>
                            <a:rPr lang="en-US" altLang="ja-JP" sz="2400" b="0" i="1" smtClean="0">
                              <a:latin typeface="Cambria Math"/>
                            </a:rPr>
                          </m:ctrlPr>
                        </m:dPr>
                        <m:e>
                          <m:eqArr>
                            <m:eqArrPr>
                              <m:ctrlPr>
                                <a:rPr lang="en-US" altLang="ja-JP" sz="2400" b="0" i="1" smtClean="0">
                                  <a:latin typeface="Cambria Math"/>
                                </a:rPr>
                              </m:ctrlPr>
                            </m:eqArrPr>
                            <m:e>
                              <m:r>
                                <a:rPr lang="en-US" altLang="ja-JP" sz="2400" b="0" i="1" smtClean="0">
                                  <a:latin typeface="Cambria Math"/>
                                </a:rPr>
                                <m:t>1</m:t>
                              </m:r>
                              <m:r>
                                <a:rPr lang="ja-JP" altLang="en-US" sz="2400" b="0" i="1" smtClean="0">
                                  <a:latin typeface="Cambria Math"/>
                                </a:rPr>
                                <m:t>　　　　</m:t>
                              </m:r>
                              <m:r>
                                <m:rPr>
                                  <m:sty m:val="p"/>
                                </m:rPr>
                                <a:rPr lang="el-GR" altLang="ja-JP" sz="2400" b="0" i="1" smtClean="0">
                                  <a:latin typeface="Cambria Math"/>
                                  <a:ea typeface="Cambria Math"/>
                                </a:rPr>
                                <m:t>Δ</m:t>
                              </m:r>
                              <m:r>
                                <a:rPr lang="el-GR" altLang="ja-JP" sz="2400" b="0" i="1" smtClean="0">
                                  <a:latin typeface="Cambria Math"/>
                                  <a:ea typeface="Cambria Math"/>
                                </a:rPr>
                                <m:t>≤0</m:t>
                              </m:r>
                            </m:e>
                            <m:e>
                              <m:func>
                                <m:funcPr>
                                  <m:ctrlPr>
                                    <a:rPr lang="en-US" altLang="ja-JP" sz="2400" b="0" i="1" smtClean="0">
                                      <a:latin typeface="Cambria Math"/>
                                    </a:rPr>
                                  </m:ctrlPr>
                                </m:funcPr>
                                <m:fName>
                                  <m:r>
                                    <m:rPr>
                                      <m:sty m:val="p"/>
                                    </m:rPr>
                                    <a:rPr lang="en-US" altLang="ja-JP" sz="2400" b="0" i="0" smtClean="0">
                                      <a:latin typeface="Cambria Math"/>
                                    </a:rPr>
                                    <m:t>exp</m:t>
                                  </m:r>
                                </m:fName>
                                <m:e>
                                  <m:d>
                                    <m:dPr>
                                      <m:ctrlPr>
                                        <a:rPr lang="en-US" altLang="ja-JP" sz="2400" b="0" i="1" smtClean="0">
                                          <a:latin typeface="Cambria Math"/>
                                        </a:rPr>
                                      </m:ctrlPr>
                                    </m:dPr>
                                    <m:e>
                                      <m:r>
                                        <a:rPr lang="en-US" altLang="ja-JP" sz="2400" b="0" i="1" smtClean="0">
                                          <a:latin typeface="Cambria Math"/>
                                        </a:rPr>
                                        <m:t>−</m:t>
                                      </m:r>
                                      <m:r>
                                        <m:rPr>
                                          <m:sty m:val="p"/>
                                        </m:rPr>
                                        <a:rPr lang="el-GR" altLang="ja-JP" sz="2400" b="0" i="1" smtClean="0">
                                          <a:latin typeface="Cambria Math"/>
                                          <a:ea typeface="Cambria Math"/>
                                        </a:rPr>
                                        <m:t>Δ</m:t>
                                      </m:r>
                                    </m:e>
                                  </m:d>
                                </m:e>
                              </m:func>
                              <m:r>
                                <a:rPr lang="en-US" altLang="ja-JP" sz="2400" b="0" i="1" smtClean="0">
                                  <a:latin typeface="Cambria Math"/>
                                  <a:ea typeface="Cambria Math"/>
                                </a:rPr>
                                <m:t>    </m:t>
                              </m:r>
                              <m:r>
                                <m:rPr>
                                  <m:sty m:val="p"/>
                                </m:rPr>
                                <a:rPr lang="ja-JP" altLang="en-US" sz="2400" i="1">
                                  <a:latin typeface="Cambria Math"/>
                                  <a:ea typeface="Cambria Math"/>
                                </a:rPr>
                                <m:t>Δ</m:t>
                              </m:r>
                              <m:r>
                                <a:rPr lang="ja-JP" altLang="en-US" sz="2400" i="1">
                                  <a:latin typeface="Cambria Math"/>
                                  <a:ea typeface="Cambria Math"/>
                                </a:rPr>
                                <m:t>&gt;0</m:t>
                              </m:r>
                            </m:e>
                          </m:eqArr>
                        </m:e>
                      </m:d>
                    </m:oMath>
                  </m:oMathPara>
                </a14:m>
                <a:endParaRPr lang="en-US" altLang="ja-JP" sz="2400" dirty="0"/>
              </a:p>
              <a:p>
                <a:pPr marL="109728" indent="0">
                  <a:buNone/>
                </a:pPr>
                <a:endParaRPr lang="en-US" altLang="ja-JP" sz="2400" dirty="0" smtClean="0"/>
              </a:p>
              <a:p>
                <a:pPr marL="109728" indent="0">
                  <a:buNone/>
                </a:pPr>
                <a:endParaRPr lang="en-US" altLang="ja-JP" sz="2400" dirty="0" smtClean="0"/>
              </a:p>
              <a:p>
                <a:pPr marL="109728" indent="0">
                  <a:buNone/>
                </a:pPr>
                <a:endParaRPr lang="en-US" altLang="ja-JP" sz="2400" dirty="0" smtClean="0"/>
              </a:p>
              <a:p>
                <a:pPr marL="109728" indent="0">
                  <a:buNone/>
                </a:pPr>
                <a:endParaRPr lang="en-US" altLang="ja-JP" sz="2400" dirty="0" smtClean="0"/>
              </a:p>
              <a:p>
                <a:pPr marL="109728" indent="0">
                  <a:buNone/>
                </a:pPr>
                <a:r>
                  <a:rPr lang="ja-JP" altLang="en-US" sz="2400" dirty="0" smtClean="0"/>
                  <a:t>低温レプリカのコストが高温レプリカのコストよりも大きい場合に必ず解の交換を行う</a:t>
                </a:r>
                <a:endParaRPr lang="en-US" altLang="ja-JP" sz="2400" dirty="0" smtClean="0"/>
              </a:p>
              <a:p>
                <a:pPr marL="109728" indent="0">
                  <a:buNone/>
                </a:pPr>
                <a:endParaRPr lang="en-US" altLang="ja-JP" sz="2400" dirty="0" smtClean="0"/>
              </a:p>
              <a:p>
                <a:pPr marL="109728" indent="0">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256584"/>
              </a:xfrm>
              <a:blipFill rotWithShape="1">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24095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アルゴリズムについて</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温度ごとのコスト確率分布が近ければ解交換が起こりやすく、遠ければ起きにくい</a:t>
            </a:r>
            <a:endParaRPr lang="en-US" altLang="ja-JP" sz="2400" dirty="0" smtClean="0"/>
          </a:p>
        </p:txBody>
      </p:sp>
      <p:grpSp>
        <p:nvGrpSpPr>
          <p:cNvPr id="21" name="グループ化 20"/>
          <p:cNvGrpSpPr/>
          <p:nvPr/>
        </p:nvGrpSpPr>
        <p:grpSpPr>
          <a:xfrm>
            <a:off x="566931" y="3131675"/>
            <a:ext cx="3923928" cy="2889613"/>
            <a:chOff x="0" y="1916832"/>
            <a:chExt cx="3923928" cy="2889613"/>
          </a:xfrm>
        </p:grpSpPr>
        <p:cxnSp>
          <p:nvCxnSpPr>
            <p:cNvPr id="4" name="直線コネクタ 3"/>
            <p:cNvCxnSpPr/>
            <p:nvPr/>
          </p:nvCxnSpPr>
          <p:spPr>
            <a:xfrm>
              <a:off x="539552" y="1916832"/>
              <a:ext cx="0" cy="2520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p:nvCxnSpPr>
          <p:spPr>
            <a:xfrm flipH="1">
              <a:off x="539552" y="4413060"/>
              <a:ext cx="338437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フリーフォーム 5"/>
            <p:cNvSpPr/>
            <p:nvPr/>
          </p:nvSpPr>
          <p:spPr>
            <a:xfrm>
              <a:off x="909999" y="2188950"/>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2069379" y="222097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770940" y="4437112"/>
              <a:ext cx="977311" cy="369333"/>
            </a:xfrm>
            <a:prstGeom prst="rect">
              <a:avLst/>
            </a:prstGeom>
            <a:noFill/>
          </p:spPr>
          <p:txBody>
            <a:bodyPr wrap="square" rtlCol="0">
              <a:spAutoFit/>
            </a:bodyPr>
            <a:lstStyle/>
            <a:p>
              <a:r>
                <a:rPr kumimoji="1" lang="ja-JP" altLang="en-US" dirty="0" smtClean="0"/>
                <a:t>コスト</a:t>
              </a:r>
              <a:endParaRPr kumimoji="1" lang="ja-JP" altLang="en-US" dirty="0"/>
            </a:p>
          </p:txBody>
        </p:sp>
        <p:sp>
          <p:nvSpPr>
            <p:cNvPr id="12" name="テキスト ボックス 11"/>
            <p:cNvSpPr txBox="1"/>
            <p:nvPr/>
          </p:nvSpPr>
          <p:spPr>
            <a:xfrm>
              <a:off x="0" y="2852935"/>
              <a:ext cx="461665" cy="1368154"/>
            </a:xfrm>
            <a:prstGeom prst="rect">
              <a:avLst/>
            </a:prstGeom>
            <a:noFill/>
          </p:spPr>
          <p:txBody>
            <a:bodyPr vert="eaVert" wrap="square" rtlCol="0">
              <a:spAutoFit/>
            </a:bodyPr>
            <a:lstStyle/>
            <a:p>
              <a:r>
                <a:rPr kumimoji="1" lang="ja-JP" altLang="en-US" dirty="0" smtClean="0"/>
                <a:t>頻度</a:t>
              </a:r>
              <a:endParaRPr kumimoji="1" lang="ja-JP" altLang="en-US" dirty="0"/>
            </a:p>
          </p:txBody>
        </p:sp>
      </p:grpSp>
      <p:grpSp>
        <p:nvGrpSpPr>
          <p:cNvPr id="22" name="グループ化 21"/>
          <p:cNvGrpSpPr/>
          <p:nvPr/>
        </p:nvGrpSpPr>
        <p:grpSpPr>
          <a:xfrm>
            <a:off x="4499992" y="3111280"/>
            <a:ext cx="3893100" cy="2910008"/>
            <a:chOff x="4499992" y="2247184"/>
            <a:chExt cx="3893100" cy="2910008"/>
          </a:xfrm>
        </p:grpSpPr>
        <p:grpSp>
          <p:nvGrpSpPr>
            <p:cNvPr id="20" name="グループ化 19"/>
            <p:cNvGrpSpPr/>
            <p:nvPr/>
          </p:nvGrpSpPr>
          <p:grpSpPr>
            <a:xfrm>
              <a:off x="5008716" y="2247184"/>
              <a:ext cx="3384376" cy="2910008"/>
              <a:chOff x="5590519" y="1896437"/>
              <a:chExt cx="3384376" cy="2910008"/>
            </a:xfrm>
          </p:grpSpPr>
          <p:cxnSp>
            <p:nvCxnSpPr>
              <p:cNvPr id="8" name="直線コネクタ 7"/>
              <p:cNvCxnSpPr/>
              <p:nvPr/>
            </p:nvCxnSpPr>
            <p:spPr>
              <a:xfrm>
                <a:off x="5590519" y="1896437"/>
                <a:ext cx="0" cy="2520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5590519" y="4392665"/>
                <a:ext cx="338437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フリーフォーム 12"/>
              <p:cNvSpPr/>
              <p:nvPr/>
            </p:nvSpPr>
            <p:spPr>
              <a:xfrm>
                <a:off x="5960966" y="220486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6825062" y="220486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494575" y="4437112"/>
                <a:ext cx="1296144" cy="369333"/>
              </a:xfrm>
              <a:prstGeom prst="rect">
                <a:avLst/>
              </a:prstGeom>
              <a:noFill/>
            </p:spPr>
            <p:txBody>
              <a:bodyPr wrap="square" rtlCol="0">
                <a:spAutoFit/>
              </a:bodyPr>
              <a:lstStyle/>
              <a:p>
                <a:pPr algn="ctr"/>
                <a:r>
                  <a:rPr kumimoji="1" lang="ja-JP" altLang="en-US" dirty="0" smtClean="0"/>
                  <a:t>コスト</a:t>
                </a:r>
                <a:endParaRPr kumimoji="1" lang="ja-JP" altLang="en-US" dirty="0"/>
              </a:p>
            </p:txBody>
          </p:sp>
        </p:grpSp>
        <p:sp>
          <p:nvSpPr>
            <p:cNvPr id="17" name="テキスト ボックス 16"/>
            <p:cNvSpPr txBox="1"/>
            <p:nvPr/>
          </p:nvSpPr>
          <p:spPr>
            <a:xfrm>
              <a:off x="4499992" y="3176971"/>
              <a:ext cx="461665" cy="972109"/>
            </a:xfrm>
            <a:prstGeom prst="rect">
              <a:avLst/>
            </a:prstGeom>
            <a:noFill/>
          </p:spPr>
          <p:txBody>
            <a:bodyPr vert="eaVert" wrap="square" rtlCol="0">
              <a:spAutoFit/>
            </a:bodyPr>
            <a:lstStyle/>
            <a:p>
              <a:r>
                <a:rPr kumimoji="1" lang="ja-JP" altLang="en-US" dirty="0" smtClean="0"/>
                <a:t>頻度</a:t>
              </a:r>
              <a:endParaRPr kumimoji="1" lang="ja-JP" altLang="en-US" dirty="0"/>
            </a:p>
          </p:txBody>
        </p:sp>
      </p:grpSp>
    </p:spTree>
    <p:extLst>
      <p:ext uri="{BB962C8B-B14F-4D97-AF65-F5344CB8AC3E}">
        <p14:creationId xmlns:p14="http://schemas.microsoft.com/office/powerpoint/2010/main" val="2352190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アルゴリズムについて</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r>
              <a:rPr lang="ja-JP" altLang="en-US" sz="2400" dirty="0" smtClean="0">
                <a:latin typeface="Century" panose="02040604050505020304" pitchFamily="18" charset="0"/>
              </a:rPr>
              <a:t>コスト確率分布が正規分布であるとして、</a:t>
            </a:r>
            <a:r>
              <a:rPr lang="en-US" altLang="ja-JP" sz="2400" dirty="0" smtClean="0">
                <a:latin typeface="Century" panose="02040604050505020304" pitchFamily="18" charset="0"/>
              </a:rPr>
              <a:t>2</a:t>
            </a:r>
            <a:r>
              <a:rPr lang="ja-JP" altLang="en-US" sz="2400" dirty="0" err="1">
                <a:latin typeface="Century" panose="02040604050505020304" pitchFamily="18" charset="0"/>
              </a:rPr>
              <a:t>つ</a:t>
            </a:r>
            <a:r>
              <a:rPr lang="ja-JP" altLang="en-US" sz="2400" dirty="0" err="1" smtClean="0"/>
              <a:t>の</a:t>
            </a:r>
            <a:r>
              <a:rPr lang="ja-JP" altLang="en-US" sz="2400" dirty="0" smtClean="0"/>
              <a:t>コスト確率分布の重なり具合を計算することで、</a:t>
            </a:r>
            <a:r>
              <a:rPr lang="ja-JP" altLang="en-US" sz="2400" dirty="0"/>
              <a:t>その時</a:t>
            </a:r>
            <a:r>
              <a:rPr lang="ja-JP" altLang="en-US" sz="2400" dirty="0" smtClean="0"/>
              <a:t>の解交換の起こりやすさを予想する</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1200" dirty="0" smtClean="0"/>
          </a:p>
        </p:txBody>
      </p:sp>
      <p:grpSp>
        <p:nvGrpSpPr>
          <p:cNvPr id="15" name="グループ化 14"/>
          <p:cNvGrpSpPr/>
          <p:nvPr/>
        </p:nvGrpSpPr>
        <p:grpSpPr>
          <a:xfrm>
            <a:off x="1876892" y="3334926"/>
            <a:ext cx="5390216" cy="2758370"/>
            <a:chOff x="1397448" y="3144849"/>
            <a:chExt cx="6408712" cy="3168352"/>
          </a:xfrm>
        </p:grpSpPr>
        <p:pic>
          <p:nvPicPr>
            <p:cNvPr id="19" name="図 18"/>
            <p:cNvPicPr/>
            <p:nvPr/>
          </p:nvPicPr>
          <p:blipFill>
            <a:blip r:embed="rId2"/>
            <a:stretch>
              <a:fillRect/>
            </a:stretch>
          </p:blipFill>
          <p:spPr>
            <a:xfrm>
              <a:off x="1397448" y="3144849"/>
              <a:ext cx="6408712" cy="3168352"/>
            </a:xfrm>
            <a:prstGeom prst="rect">
              <a:avLst/>
            </a:prstGeom>
          </p:spPr>
        </p:pic>
        <p:sp>
          <p:nvSpPr>
            <p:cNvPr id="10" name="テキスト ボックス 9"/>
            <p:cNvSpPr txBox="1"/>
            <p:nvPr/>
          </p:nvSpPr>
          <p:spPr>
            <a:xfrm>
              <a:off x="4788024" y="3798332"/>
              <a:ext cx="1728192" cy="369332"/>
            </a:xfrm>
            <a:prstGeom prst="rect">
              <a:avLst/>
            </a:prstGeom>
            <a:noFill/>
          </p:spPr>
          <p:txBody>
            <a:bodyPr wrap="square" rtlCol="0">
              <a:spAutoFit/>
            </a:bodyPr>
            <a:lstStyle/>
            <a:p>
              <a:r>
                <a:rPr kumimoji="1" lang="ja-JP" altLang="en-US" dirty="0" smtClean="0"/>
                <a:t>高温レプリカ</a:t>
              </a:r>
              <a:endParaRPr kumimoji="1" lang="en-US" altLang="ja-JP" dirty="0" smtClean="0"/>
            </a:p>
          </p:txBody>
        </p:sp>
        <p:sp>
          <p:nvSpPr>
            <p:cNvPr id="23" name="テキスト ボックス 22"/>
            <p:cNvSpPr txBox="1"/>
            <p:nvPr/>
          </p:nvSpPr>
          <p:spPr>
            <a:xfrm>
              <a:off x="1835696" y="3475701"/>
              <a:ext cx="1728192" cy="369332"/>
            </a:xfrm>
            <a:prstGeom prst="rect">
              <a:avLst/>
            </a:prstGeom>
            <a:noFill/>
          </p:spPr>
          <p:txBody>
            <a:bodyPr wrap="square" rtlCol="0">
              <a:spAutoFit/>
            </a:bodyPr>
            <a:lstStyle/>
            <a:p>
              <a:r>
                <a:rPr lang="ja-JP" altLang="en-US" dirty="0"/>
                <a:t>低温</a:t>
              </a:r>
              <a:r>
                <a:rPr kumimoji="1" lang="ja-JP" altLang="en-US" dirty="0" smtClean="0"/>
                <a:t>レプリカ</a:t>
              </a:r>
              <a:endParaRPr kumimoji="1" lang="en-US" altLang="ja-JP" dirty="0" smtClean="0"/>
            </a:p>
          </p:txBody>
        </p:sp>
      </p:grpSp>
    </p:spTree>
    <p:extLst>
      <p:ext uri="{BB962C8B-B14F-4D97-AF65-F5344CB8AC3E}">
        <p14:creationId xmlns:p14="http://schemas.microsoft.com/office/powerpoint/2010/main" val="1852002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アルゴリズムについて</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計算した重なり率が設定した値になっていない</a:t>
            </a:r>
            <a:r>
              <a:rPr lang="ja-JP" altLang="en-US" sz="2400" smtClean="0"/>
              <a:t>場合</a:t>
            </a:r>
            <a:r>
              <a:rPr lang="ja-JP" altLang="en-US" sz="2400" smtClean="0"/>
              <a:t>、設定した値になるように高温レプリカ</a:t>
            </a:r>
            <a:r>
              <a:rPr lang="ja-JP" altLang="en-US" sz="2400" smtClean="0"/>
              <a:t>の温度を変化させる</a:t>
            </a:r>
            <a:endParaRPr lang="en-US" altLang="ja-JP" sz="2400" dirty="0" smtClean="0"/>
          </a:p>
          <a:p>
            <a:pPr marL="109728" indent="0">
              <a:buNone/>
            </a:pPr>
            <a:endParaRPr lang="en-US" altLang="ja-JP" sz="2400" dirty="0"/>
          </a:p>
          <a:p>
            <a:pPr marL="109728" indent="0">
              <a:buNone/>
            </a:pPr>
            <a:r>
              <a:rPr lang="ja-JP" altLang="en-US" sz="2400" dirty="0" smtClean="0"/>
              <a:t>これをすべてのレプリカに対して行う</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r>
              <a:rPr lang="ja-JP" altLang="en-US" sz="2400" dirty="0"/>
              <a:t>一定期間</a:t>
            </a:r>
            <a:r>
              <a:rPr lang="ja-JP" altLang="en-US" sz="2400" dirty="0" smtClean="0"/>
              <a:t>の探索ごとに温度調整を行うことでより効率の良い探索が行われるようにする</a:t>
            </a:r>
            <a:endParaRPr lang="en-US" altLang="ja-JP" sz="2400" dirty="0" smtClean="0"/>
          </a:p>
        </p:txBody>
      </p:sp>
    </p:spTree>
    <p:extLst>
      <p:ext uri="{BB962C8B-B14F-4D97-AF65-F5344CB8AC3E}">
        <p14:creationId xmlns:p14="http://schemas.microsoft.com/office/powerpoint/2010/main" val="2079556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実際にプログラムを組んでみる</a:t>
            </a:r>
            <a:endParaRPr lang="en-US" altLang="ja-JP" sz="2400" dirty="0" smtClean="0"/>
          </a:p>
          <a:p>
            <a:pPr marL="109728" indent="0">
              <a:buNone/>
            </a:pPr>
            <a:endParaRPr lang="en-US" altLang="ja-JP" sz="2400" dirty="0" smtClean="0"/>
          </a:p>
          <a:p>
            <a:pPr marL="109728" indent="0">
              <a:buNone/>
            </a:pPr>
            <a:r>
              <a:rPr lang="ja-JP" altLang="en-US" sz="2400" dirty="0" smtClean="0"/>
              <a:t>・最低温度の再決定</a:t>
            </a:r>
            <a:endParaRPr lang="en-US" altLang="ja-JP" sz="2400" dirty="0" smtClean="0"/>
          </a:p>
          <a:p>
            <a:pPr marL="109728" indent="0">
              <a:buNone/>
            </a:pPr>
            <a:endParaRPr lang="en-US" altLang="ja-JP" sz="2400" dirty="0"/>
          </a:p>
          <a:p>
            <a:pPr marL="109728" indent="0">
              <a:buNone/>
            </a:pPr>
            <a:r>
              <a:rPr lang="ja-JP" altLang="en-US" sz="2400" dirty="0" smtClean="0"/>
              <a:t>・レプリカ数の検証</a:t>
            </a:r>
            <a:endParaRPr lang="en-US" altLang="ja-JP" sz="2400" dirty="0" smtClean="0"/>
          </a:p>
          <a:p>
            <a:pPr marL="109728" indent="0">
              <a:buNone/>
            </a:pPr>
            <a:endParaRPr lang="en-US" altLang="ja-JP" sz="2400" dirty="0"/>
          </a:p>
          <a:p>
            <a:pPr marL="109728" indent="0">
              <a:buNone/>
            </a:pPr>
            <a:r>
              <a:rPr lang="ja-JP" altLang="en-US" sz="2400" dirty="0" smtClean="0"/>
              <a:t>・アルゴリズムの改良案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14324</TotalTime>
  <Words>191</Words>
  <Application>Microsoft Office PowerPoint</Application>
  <PresentationFormat>画面に合わせる (4:3)</PresentationFormat>
  <Paragraphs>62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アーバン</vt:lpstr>
      <vt:lpstr>       　     卒業研究進捗報告  </vt:lpstr>
      <vt:lpstr>今週の内容</vt:lpstr>
      <vt:lpstr>アルゴリズムについて</vt:lpstr>
      <vt:lpstr>アルゴリズムについて</vt:lpstr>
      <vt:lpstr>アルゴリズムについて</vt:lpstr>
      <vt:lpstr>アルゴリズムについて</vt:lpstr>
      <vt:lpstr>アルゴリズムについて</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969</cp:revision>
  <dcterms:created xsi:type="dcterms:W3CDTF">2015-11-15T17:26:41Z</dcterms:created>
  <dcterms:modified xsi:type="dcterms:W3CDTF">2016-06-28T05:02:02Z</dcterms:modified>
</cp:coreProperties>
</file>