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1" r:id="rId10"/>
    <p:sldId id="268" r:id="rId11"/>
    <p:sldId id="262" r:id="rId12"/>
    <p:sldId id="26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卒業論文経過報告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 smtClean="0">
                <a:latin typeface="Century" panose="02040604050505020304" pitchFamily="18" charset="0"/>
              </a:rPr>
              <a:t>岡本啓吾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84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実行結果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3448"/>
            <a:ext cx="6480720" cy="470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84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実行結果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プログラムは正しく動作していた。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9100"/>
            <a:ext cx="5012695" cy="364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75841"/>
            <a:ext cx="3703303" cy="382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7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2-opt</a:t>
            </a:r>
            <a:r>
              <a:rPr lang="ja-JP" altLang="en-US" dirty="0" smtClean="0"/>
              <a:t>の実装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・温度設定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・解交換の</a:t>
            </a:r>
            <a:r>
              <a:rPr lang="ja-JP" altLang="en-US" dirty="0" smtClean="0"/>
              <a:t>確率の</a:t>
            </a:r>
            <a:r>
              <a:rPr lang="ja-JP" altLang="en-US" dirty="0" smtClean="0"/>
              <a:t>理論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92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先週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089752"/>
          </a:xfrm>
        </p:spPr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並列</a:t>
            </a:r>
            <a:r>
              <a:rPr kumimoji="1" lang="en-US" altLang="ja-JP" dirty="0" smtClean="0"/>
              <a:t>SA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プログラミング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/>
              <a:t>並列</a:t>
            </a:r>
            <a:r>
              <a:rPr lang="en-US" altLang="ja-JP" dirty="0" smtClean="0"/>
              <a:t>SA</a:t>
            </a:r>
          </a:p>
          <a:p>
            <a:pPr marL="109728" indent="0">
              <a:buNone/>
            </a:pPr>
            <a:r>
              <a:rPr lang="ja-JP" altLang="en-US" dirty="0"/>
              <a:t>逐次</a:t>
            </a:r>
            <a:r>
              <a:rPr lang="en-US" altLang="ja-JP" dirty="0"/>
              <a:t>SA</a:t>
            </a:r>
            <a:r>
              <a:rPr lang="ja-JP" altLang="en-US" dirty="0"/>
              <a:t>を互いに独立に実行するもっとも単純な並列化手法。最終的に最も良い解が出力される。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563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tsplib</a:t>
            </a:r>
            <a:r>
              <a:rPr lang="ja-JP" altLang="en-US" dirty="0" smtClean="0"/>
              <a:t>の問題の解決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・解交換の実装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tsplib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4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ja-JP" altLang="en-US" dirty="0" smtClean="0"/>
              <a:t>都市の座標のファイルをダウンロード</a:t>
            </a:r>
            <a:endParaRPr lang="en-US" altLang="ja-JP" dirty="0" smtClean="0"/>
          </a:p>
          <a:p>
            <a:pPr marL="109728" indent="0" algn="ctr">
              <a:buNone/>
            </a:pPr>
            <a:endParaRPr lang="en-US" altLang="ja-JP" dirty="0"/>
          </a:p>
          <a:p>
            <a:pPr marL="109728" indent="0" algn="ctr">
              <a:buNone/>
            </a:pPr>
            <a:endParaRPr lang="en-US" altLang="ja-JP" dirty="0" smtClean="0"/>
          </a:p>
          <a:p>
            <a:pPr marL="109728" indent="0" algn="ctr">
              <a:buNone/>
            </a:pPr>
            <a:endParaRPr lang="en-US" altLang="ja-JP" dirty="0"/>
          </a:p>
          <a:p>
            <a:pPr marL="109728" indent="0" algn="ctr">
              <a:buNone/>
            </a:pPr>
            <a:endParaRPr lang="en-US" altLang="ja-JP" dirty="0" smtClean="0"/>
          </a:p>
          <a:p>
            <a:pPr marL="109728" indent="0" algn="ctr">
              <a:buNone/>
            </a:pPr>
            <a:r>
              <a:rPr lang="ja-JP" altLang="en-US" dirty="0" smtClean="0"/>
              <a:t>プログラムの中でファイルを読み込み</a:t>
            </a:r>
            <a:endParaRPr lang="en-US" altLang="ja-JP" dirty="0" smtClean="0"/>
          </a:p>
          <a:p>
            <a:pPr marL="109728" indent="0" algn="ctr">
              <a:buNone/>
            </a:pPr>
            <a:endParaRPr lang="en-US" altLang="ja-JP" dirty="0"/>
          </a:p>
          <a:p>
            <a:pPr marL="109728" indent="0" algn="ctr">
              <a:buNone/>
            </a:pPr>
            <a:endParaRPr lang="en-US" altLang="ja-JP" dirty="0" smtClean="0"/>
          </a:p>
          <a:p>
            <a:pPr marL="109728" indent="0" algn="ctr">
              <a:buNone/>
            </a:pPr>
            <a:endParaRPr lang="en-US" altLang="ja-JP" dirty="0" smtClean="0"/>
          </a:p>
          <a:p>
            <a:pPr marL="109728" indent="0" algn="ctr">
              <a:buNone/>
            </a:pPr>
            <a:endParaRPr lang="en-US" altLang="ja-JP" dirty="0" smtClean="0"/>
          </a:p>
          <a:p>
            <a:pPr marL="109728" indent="0" algn="ctr">
              <a:buNone/>
            </a:pPr>
            <a:r>
              <a:rPr lang="ja-JP" altLang="en-US" dirty="0" smtClean="0"/>
              <a:t>グラフィックが正しく表示された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</p:txBody>
      </p:sp>
      <p:sp>
        <p:nvSpPr>
          <p:cNvPr id="4" name="下矢印 3"/>
          <p:cNvSpPr/>
          <p:nvPr/>
        </p:nvSpPr>
        <p:spPr>
          <a:xfrm>
            <a:off x="3995936" y="2204864"/>
            <a:ext cx="1080120" cy="14041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3995936" y="4581128"/>
            <a:ext cx="1080120" cy="14041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tsplib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実行結果</a:t>
            </a:r>
            <a:endParaRPr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66600"/>
            <a:ext cx="4968552" cy="513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3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解交換の実装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089752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ja-JP" altLang="en-US" dirty="0" smtClean="0"/>
                  <a:t>一定期間ごとに</a:t>
                </a:r>
                <a:r>
                  <a:rPr lang="ja-JP" altLang="en-US" dirty="0"/>
                  <a:t>隣接</a:t>
                </a:r>
                <a:r>
                  <a:rPr lang="ja-JP" altLang="en-US" dirty="0" smtClean="0"/>
                  <a:t>する温度間</a:t>
                </a:r>
                <a:r>
                  <a:rPr lang="ja-JP" altLang="en-US" dirty="0" smtClean="0"/>
                  <a:t>で確率的</a:t>
                </a:r>
                <a:r>
                  <a:rPr lang="ja-JP" altLang="en-US" dirty="0" smtClean="0"/>
                  <a:t>に解を交換する。</a:t>
                </a: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,∆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⁡(−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∗∆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/(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eqArr>
                          <m:r>
                            <a:rPr lang="en-US" altLang="ja-JP" b="0" i="1" smtClean="0">
                              <a:latin typeface="Cambria Math"/>
                            </a:rPr>
                            <m:t>  </m:t>
                          </m:r>
                          <m:f>
                            <m:fPr>
                              <m:type m:val="noBar"/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 ∆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∗∆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/>
                                  <a:ea typeface="Cambria Math"/>
                                </a:rPr>
                                <m:t>&lt;0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,∆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𝐸</m:t>
                      </m:r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089752"/>
              </a:xfrm>
              <a:blipFill rotWithShape="1">
                <a:blip r:embed="rId2"/>
                <a:stretch>
                  <a:fillRect l="-139" t="-1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解交換の実装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解の確率的交換を行うことにより温度スケジュールが自動化される。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69" y="1484784"/>
            <a:ext cx="584370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プログラムが正しく動作しているかを確かめる。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対象</a:t>
            </a:r>
            <a:r>
              <a:rPr lang="ja-JP" altLang="en-US" dirty="0" smtClean="0">
                <a:latin typeface="Century" panose="02040604050505020304" pitchFamily="18" charset="0"/>
              </a:rPr>
              <a:t>問題：</a:t>
            </a:r>
            <a:r>
              <a:rPr lang="en-US" altLang="ja-JP" dirty="0" smtClean="0">
                <a:latin typeface="Century" panose="02040604050505020304" pitchFamily="18" charset="0"/>
              </a:rPr>
              <a:t>eil101</a:t>
            </a: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グラフィックでは解交換が正しく行われているかわからないので、解それぞれに</a:t>
            </a:r>
            <a:r>
              <a:rPr lang="en-US" altLang="ja-JP" dirty="0" smtClean="0">
                <a:latin typeface="Century" panose="02040604050505020304" pitchFamily="18" charset="0"/>
              </a:rPr>
              <a:t>0~9</a:t>
            </a:r>
            <a:r>
              <a:rPr lang="ja-JP" altLang="en-US" dirty="0" err="1" smtClean="0">
                <a:latin typeface="Century" panose="02040604050505020304" pitchFamily="18" charset="0"/>
              </a:rPr>
              <a:t>までの</a:t>
            </a:r>
            <a:r>
              <a:rPr lang="ja-JP" altLang="en-US" dirty="0" smtClean="0">
                <a:latin typeface="Century" panose="02040604050505020304" pitchFamily="18" charset="0"/>
              </a:rPr>
              <a:t>番号を割り当て、番号の移動</a:t>
            </a:r>
            <a:r>
              <a:rPr lang="ja-JP" altLang="en-US" dirty="0" smtClean="0">
                <a:latin typeface="Century" panose="02040604050505020304" pitchFamily="18" charset="0"/>
              </a:rPr>
              <a:t>を</a:t>
            </a:r>
            <a:r>
              <a:rPr lang="ja-JP" altLang="en-US" dirty="0">
                <a:latin typeface="Century" panose="02040604050505020304" pitchFamily="18" charset="0"/>
              </a:rPr>
              <a:t>表示</a:t>
            </a:r>
            <a:r>
              <a:rPr lang="ja-JP" altLang="en-US" dirty="0" smtClean="0">
                <a:latin typeface="Century" panose="02040604050505020304" pitchFamily="18" charset="0"/>
              </a:rPr>
              <a:t>させて</a:t>
            </a:r>
            <a:r>
              <a:rPr lang="ja-JP" altLang="en-US" dirty="0" smtClean="0">
                <a:latin typeface="Century" panose="02040604050505020304" pitchFamily="18" charset="0"/>
              </a:rPr>
              <a:t>確認</a:t>
            </a:r>
            <a:r>
              <a:rPr lang="ja-JP" altLang="en-US" dirty="0" smtClean="0">
                <a:latin typeface="Century" panose="02040604050505020304" pitchFamily="18" charset="0"/>
              </a:rPr>
              <a:t>した。</a:t>
            </a:r>
            <a:endParaRPr lang="en-US" altLang="ja-JP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 fontScale="92500" lnSpcReduction="10000"/>
              </a:bodyPr>
              <a:lstStyle/>
              <a:p>
                <a:pPr marL="109728" indent="0">
                  <a:buNone/>
                </a:pPr>
                <a:r>
                  <a:rPr lang="ja-JP" altLang="en-US" dirty="0" smtClean="0"/>
                  <a:t>パラメータ設定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ja-JP" altLang="en-US" dirty="0" smtClean="0"/>
                  <a:t>・</a:t>
                </a:r>
                <a:r>
                  <a:rPr lang="ja-JP" altLang="en-US" dirty="0"/>
                  <a:t>温度</a:t>
                </a:r>
                <a:r>
                  <a:rPr lang="ja-JP" altLang="en-US" dirty="0" smtClean="0"/>
                  <a:t>数：</a:t>
                </a:r>
                <a:r>
                  <a:rPr lang="en-US" altLang="ja-JP" dirty="0">
                    <a:latin typeface="Century" panose="02040604050505020304" pitchFamily="18" charset="0"/>
                  </a:rPr>
                  <a:t>10</a:t>
                </a:r>
                <a:r>
                  <a:rPr lang="ja-JP" altLang="en-US" dirty="0" smtClean="0"/>
                  <a:t>個</a:t>
                </a: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r>
                  <a:rPr lang="ja-JP" altLang="en-US" dirty="0" smtClean="0"/>
                  <a:t>・最高温度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=0.1</m:t>
                    </m:r>
                  </m:oMath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</a:t>
                </a:r>
                <a:r>
                  <a:rPr lang="ja-JP" altLang="en-US" dirty="0">
                    <a:latin typeface="Century" panose="02040604050505020304" pitchFamily="18" charset="0"/>
                  </a:rPr>
                  <a:t>最低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=0.00001</m:t>
                    </m:r>
                  </m:oMath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・その他の温度は最高温度と最低温度の間を等比的に分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>
                    <a:latin typeface="Century" panose="02040604050505020304" pitchFamily="18" charset="0"/>
                  </a:rPr>
                  <a:t>　</a:t>
                </a:r>
                <a:r>
                  <a:rPr lang="ja-JP" altLang="en-US" dirty="0" err="1" smtClean="0">
                    <a:latin typeface="Century" panose="02040604050505020304" pitchFamily="18" charset="0"/>
                  </a:rPr>
                  <a:t>割した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値を割り当てた。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</a:t>
                </a:r>
                <a:r>
                  <a:rPr lang="ja-JP" altLang="en-US" dirty="0">
                    <a:latin typeface="Century" panose="02040604050505020304" pitchFamily="18" charset="0"/>
                  </a:rPr>
                  <a:t>温度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ごとの探索回数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：</a:t>
                </a:r>
                <a:r>
                  <a:rPr lang="en-US" altLang="ja-JP" dirty="0">
                    <a:latin typeface="Century" panose="02040604050505020304" pitchFamily="18" charset="0"/>
                  </a:rPr>
                  <a:t>1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0000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・解交換周期：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800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t="-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635</TotalTime>
  <Words>277</Words>
  <Application>Microsoft Office PowerPoint</Application>
  <PresentationFormat>画面に合わせる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アーバン</vt:lpstr>
      <vt:lpstr>       　     卒業論文経過報告  </vt:lpstr>
      <vt:lpstr>先週</vt:lpstr>
      <vt:lpstr>今週</vt:lpstr>
      <vt:lpstr>tsplib</vt:lpstr>
      <vt:lpstr>tsplib</vt:lpstr>
      <vt:lpstr>解交換の実装</vt:lpstr>
      <vt:lpstr>解交換の実装</vt:lpstr>
      <vt:lpstr>実験方法</vt:lpstr>
      <vt:lpstr>実験方法</vt:lpstr>
      <vt:lpstr>結果</vt:lpstr>
      <vt:lpstr>結果</vt:lpstr>
      <vt:lpstr>来週以降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    </dc:title>
  <dc:creator>keigo okamoto</dc:creator>
  <cp:lastModifiedBy>　</cp:lastModifiedBy>
  <cp:revision>146</cp:revision>
  <dcterms:created xsi:type="dcterms:W3CDTF">2015-11-15T17:26:41Z</dcterms:created>
  <dcterms:modified xsi:type="dcterms:W3CDTF">2015-11-30T08:32:41Z</dcterms:modified>
</cp:coreProperties>
</file>