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8" r:id="rId3"/>
    <p:sldId id="289" r:id="rId4"/>
    <p:sldId id="291" r:id="rId5"/>
    <p:sldId id="292" r:id="rId6"/>
    <p:sldId id="293" r:id="rId7"/>
    <p:sldId id="294" r:id="rId8"/>
    <p:sldId id="290" r:id="rId9"/>
    <p:sldId id="285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10" y="-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029B9-A0D8-4BD9-A5B8-CDFC6378E4D1}" type="datetimeFigureOut">
              <a:rPr kumimoji="1" lang="ja-JP" altLang="en-US" smtClean="0"/>
              <a:t>2016/7/26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2E667-E1DB-4C13-B0C3-C83319A045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34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F459390-1E1C-411D-8458-89103E8FCADA}" type="datetimeFigureOut">
              <a:rPr kumimoji="1" lang="ja-JP" altLang="en-US" smtClean="0"/>
              <a:t>2016/7/26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2016/7/26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F459390-1E1C-411D-8458-89103E8FCADA}" type="datetimeFigureOut">
              <a:rPr kumimoji="1" lang="ja-JP" altLang="en-US" smtClean="0"/>
              <a:t>2016/7/26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F459390-1E1C-411D-8458-89103E8FCADA}" type="datetimeFigureOut">
              <a:rPr kumimoji="1" lang="ja-JP" altLang="en-US" smtClean="0"/>
              <a:t>2016/7/26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2016/7/26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2016/7/26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2016/7/26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F459390-1E1C-411D-8458-89103E8FCADA}" type="datetimeFigureOut">
              <a:rPr kumimoji="1" lang="ja-JP" altLang="en-US" smtClean="0"/>
              <a:t>2016/7/26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7200" y="764705"/>
            <a:ext cx="8458200" cy="310720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卒業研究進捗報告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>
                <a:latin typeface="Century" panose="02040604050505020304" pitchFamily="18" charset="0"/>
              </a:rPr>
              <a:t>13x3015</a:t>
            </a:r>
          </a:p>
          <a:p>
            <a:r>
              <a:rPr kumimoji="1" lang="ja-JP" altLang="en-US" dirty="0">
                <a:latin typeface="Century" panose="02040604050505020304" pitchFamily="18" charset="0"/>
              </a:rPr>
              <a:t>岡本啓吾</a:t>
            </a:r>
          </a:p>
        </p:txBody>
      </p:sp>
    </p:spTree>
    <p:extLst>
      <p:ext uri="{BB962C8B-B14F-4D97-AF65-F5344CB8AC3E}">
        <p14:creationId xmlns:p14="http://schemas.microsoft.com/office/powerpoint/2010/main" val="315598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/>
              <a:t>今週の内容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08975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sz="2400" dirty="0"/>
              <a:t>・温度調整の方法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19566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温度調整の方法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r>
              <a:rPr lang="ja-JP" altLang="en-US" sz="2000" dirty="0"/>
              <a:t>①レプリカごとのコスト確率分布を計算</a:t>
            </a:r>
            <a:endParaRPr lang="en-US" altLang="ja-JP" sz="2000" dirty="0"/>
          </a:p>
          <a:p>
            <a:pPr marL="109728" indent="0">
              <a:buNone/>
            </a:pPr>
            <a:r>
              <a:rPr lang="ja-JP" altLang="en-US" sz="2000" dirty="0"/>
              <a:t>②２つのレプリカの重なり率を計算</a:t>
            </a:r>
            <a:endParaRPr lang="en-US" altLang="ja-JP" sz="2000" dirty="0"/>
          </a:p>
          <a:p>
            <a:pPr marL="109728" indent="0">
              <a:buNone/>
            </a:pPr>
            <a:r>
              <a:rPr lang="ja-JP" altLang="en-US" sz="2000" dirty="0"/>
              <a:t>③重なり率が設定した値でなければ高温レプリカの温度を調整</a:t>
            </a:r>
            <a:endParaRPr lang="en-US" altLang="ja-JP" sz="2000" dirty="0"/>
          </a:p>
          <a:p>
            <a:pPr marL="109728" indent="0">
              <a:buNone/>
            </a:pPr>
            <a:endParaRPr lang="en-US" altLang="ja-JP" sz="1200" dirty="0"/>
          </a:p>
          <a:p>
            <a:pPr marL="109728" indent="0">
              <a:buNone/>
            </a:pPr>
            <a:endParaRPr lang="en-US" altLang="ja-JP" sz="1600" dirty="0"/>
          </a:p>
          <a:p>
            <a:pPr marL="109728" indent="0">
              <a:buNone/>
            </a:pPr>
            <a:r>
              <a:rPr lang="ja-JP" altLang="en-US" sz="2000" dirty="0"/>
              <a:t>探索一定期間ごとにすべてのレプリカに対して行う</a:t>
            </a:r>
            <a:endParaRPr lang="en-US" altLang="ja-JP" sz="20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sz="1200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1876892" y="1772816"/>
            <a:ext cx="5390216" cy="2758370"/>
            <a:chOff x="1397448" y="3144849"/>
            <a:chExt cx="6408712" cy="3168352"/>
          </a:xfrm>
        </p:grpSpPr>
        <p:pic>
          <p:nvPicPr>
            <p:cNvPr id="19" name="図 18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97448" y="3144849"/>
              <a:ext cx="6408712" cy="3168352"/>
            </a:xfrm>
            <a:prstGeom prst="rect">
              <a:avLst/>
            </a:prstGeom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4788024" y="3798332"/>
              <a:ext cx="2296589" cy="424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高温レプリカ</a:t>
              </a:r>
              <a:endParaRPr kumimoji="1" lang="en-US" altLang="ja-JP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835696" y="3475701"/>
              <a:ext cx="2166809" cy="424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低温</a:t>
              </a:r>
              <a:r>
                <a:rPr kumimoji="1" lang="ja-JP" altLang="en-US" dirty="0"/>
                <a:t>レプリカ</a:t>
              </a:r>
              <a:endParaRPr kumimoji="1" lang="en-US" altLang="ja-JP" dirty="0"/>
            </a:p>
          </p:txBody>
        </p:sp>
      </p:grpSp>
    </p:spTree>
    <p:extLst>
      <p:ext uri="{BB962C8B-B14F-4D97-AF65-F5344CB8AC3E}">
        <p14:creationId xmlns:p14="http://schemas.microsoft.com/office/powerpoint/2010/main" val="185200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温度調整の方法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ja-JP" altLang="en-US" sz="2400" dirty="0"/>
                  <a:t>コスト確率分布の計算</a:t>
                </a:r>
                <a:endParaRPr lang="en-US" altLang="ja-JP" sz="2400" dirty="0"/>
              </a:p>
              <a:p>
                <a:pPr marL="109728" indent="0">
                  <a:buNone/>
                </a:pPr>
                <a:r>
                  <a:rPr lang="ja-JP" altLang="en-US" sz="2000" dirty="0"/>
                  <a:t>レプリカごとに温度一定メトロポリスによるサンプリングを</a:t>
                </a:r>
                <a:r>
                  <a:rPr lang="en-US" altLang="ja-JP" sz="2000" dirty="0"/>
                  <a:t>n</a:t>
                </a:r>
                <a:r>
                  <a:rPr lang="ja-JP" altLang="en-US" sz="2000" dirty="0"/>
                  <a:t>回行う</a:t>
                </a:r>
                <a:endParaRPr lang="en-US" altLang="ja-JP" sz="2000" dirty="0"/>
              </a:p>
              <a:p>
                <a:pPr marL="109728" indent="0">
                  <a:buNone/>
                </a:pPr>
                <a:r>
                  <a:rPr lang="ja-JP" altLang="en-US" sz="2000" dirty="0"/>
                  <a:t>・レプリカ</a:t>
                </a:r>
                <a:r>
                  <a:rPr lang="en-US" altLang="ja-JP" sz="2000" i="1" dirty="0" err="1"/>
                  <a:t>i</a:t>
                </a:r>
                <a:r>
                  <a:rPr lang="ja-JP" altLang="en-US" sz="2000" dirty="0"/>
                  <a:t>の平均値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ja-JP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sz="2400" i="1" dirty="0"/>
              </a:p>
              <a:p>
                <a:pPr marL="109728" indent="0">
                  <a:buNone/>
                </a:pPr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ja-JP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𝐸𝑥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ja-JP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r>
                  <a:rPr lang="ja-JP" altLang="en-US" sz="2000" dirty="0"/>
                  <a:t>・レプリカ</a:t>
                </a:r>
                <a:r>
                  <a:rPr lang="en-US" altLang="ja-JP" sz="2000" i="1" dirty="0" err="1"/>
                  <a:t>i</a:t>
                </a:r>
                <a:r>
                  <a:rPr lang="ja-JP" altLang="en-US" sz="2000" dirty="0"/>
                  <a:t>の標準偏差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ja-JP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sz="2000" dirty="0"/>
              </a:p>
              <a:p>
                <a:pPr marL="109728" indent="0">
                  <a:buNone/>
                </a:pPr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ja-JP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sz="20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sz="2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sz="20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2000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  <m:t>𝐸𝑥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ja-JP" sz="2000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r>
                  <a:rPr lang="ja-JP" altLang="en-US" sz="2000" dirty="0"/>
                  <a:t>・レプリカ</a:t>
                </a:r>
                <a:r>
                  <a:rPr lang="en-US" altLang="ja-JP" sz="2000" i="1" dirty="0" err="1"/>
                  <a:t>i</a:t>
                </a:r>
                <a:r>
                  <a:rPr lang="ja-JP" altLang="en-US" sz="2000" dirty="0"/>
                  <a:t>のコスト確率分布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𝐸𝑥</m:t>
                        </m:r>
                      </m:e>
                      <m:sub>
                        <m:sSub>
                          <m:sSub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000" dirty="0"/>
              </a:p>
              <a:p>
                <a:pPr marL="109728" indent="0">
                  <a:buNone/>
                </a:pPr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𝐸𝑥</m:t>
                        </m:r>
                      </m:e>
                      <m:sub>
                        <m:sSub>
                          <m:sSub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ja-JP" altLang="en-US" sz="2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Sup>
                              <m:sSubSupPr>
                                <m:ctrlPr>
                                  <a:rPr lang="en-US" altLang="ja-JP" sz="2000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ja-JP" altLang="en-US" sz="2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altLang="ja-JP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𝐸𝑥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ja-JP" sz="20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ja-JP" altLang="en-US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12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  <a:blipFill>
                <a:blip r:embed="rId2"/>
                <a:stretch>
                  <a:fillRect t="-12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77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温度調整の方法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ja-JP" altLang="en-US" sz="2400" dirty="0"/>
                  <a:t>重なり率の推定</a:t>
                </a: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r>
                  <a:rPr lang="ja-JP" altLang="en-US" sz="2000" dirty="0"/>
                  <a:t>・レプリカ</a:t>
                </a:r>
                <a:r>
                  <a:rPr lang="en-US" altLang="ja-JP" sz="2000" dirty="0">
                    <a:latin typeface="Century" panose="02040604050505020304" pitchFamily="18" charset="0"/>
                  </a:rPr>
                  <a:t>1</a:t>
                </a:r>
                <a:r>
                  <a:rPr lang="ja-JP" altLang="en-US" sz="2000" dirty="0" err="1">
                    <a:latin typeface="Century" panose="02040604050505020304" pitchFamily="18" charset="0"/>
                  </a:rPr>
                  <a:t>、</a:t>
                </a:r>
                <a:r>
                  <a:rPr lang="en-US" altLang="ja-JP" sz="2000" dirty="0">
                    <a:latin typeface="Century" panose="02040604050505020304" pitchFamily="18" charset="0"/>
                  </a:rPr>
                  <a:t>2</a:t>
                </a:r>
                <a:r>
                  <a:rPr lang="ja-JP" altLang="en-US" sz="2000" dirty="0">
                    <a:latin typeface="Century" panose="02040604050505020304" pitchFamily="18" charset="0"/>
                  </a:rPr>
                  <a:t>のコスト確率分布の交点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endParaRPr lang="en-US" altLang="ja-JP" sz="2000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sz="2000" dirty="0">
                    <a:latin typeface="Century" panose="02040604050505020304" pitchFamily="18" charset="0"/>
                  </a:rPr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𝐸𝑥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𝐸𝑥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000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sz="2000" dirty="0">
                    <a:latin typeface="Century" panose="02040604050505020304" pitchFamily="18" charset="0"/>
                  </a:rPr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𝐸𝑥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0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ja-JP" alt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ja-JP" altLang="en-US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ja-JP" alt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ja-JP" altLang="en-US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altLang="ja-JP" sz="20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ja-JP" sz="20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sz="20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sz="20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ja-JP" sz="20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  <m:d>
                              <m:dPr>
                                <m:ctrlPr>
                                  <a:rPr lang="en-US" altLang="ja-JP" sz="20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ja-JP" sz="20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ja-JP" sz="20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  <m:func>
                              <m:funcPr>
                                <m:ctrlPr>
                                  <a:rPr lang="en-US" altLang="ja-JP" sz="20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ja-JP" sz="20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ja-JP" sz="20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20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func>
                          </m:e>
                        </m:rad>
                      </m:num>
                      <m:den>
                        <m:sSubSup>
                          <m:sSubSupPr>
                            <m:ctrlPr>
                              <a:rPr lang="en-US" altLang="ja-JP" sz="20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ja-JP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ja-JP" sz="20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ja-JP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altLang="ja-JP" sz="2000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sz="2000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sz="2000" dirty="0">
                    <a:latin typeface="Century" panose="02040604050505020304" pitchFamily="18" charset="0"/>
                  </a:rPr>
                  <a:t>・レプリカ</a:t>
                </a:r>
                <a:r>
                  <a:rPr lang="en-US" altLang="ja-JP" sz="2000" dirty="0">
                    <a:latin typeface="Century" panose="02040604050505020304" pitchFamily="18" charset="0"/>
                  </a:rPr>
                  <a:t>1</a:t>
                </a:r>
                <a:r>
                  <a:rPr lang="ja-JP" altLang="en-US" sz="2000" dirty="0">
                    <a:latin typeface="Century" panose="02040604050505020304" pitchFamily="18" charset="0"/>
                  </a:rPr>
                  <a:t>と</a:t>
                </a:r>
                <a:r>
                  <a:rPr lang="en-US" altLang="ja-JP" sz="2000" dirty="0">
                    <a:latin typeface="Century" panose="02040604050505020304" pitchFamily="18" charset="0"/>
                  </a:rPr>
                  <a:t>2</a:t>
                </a:r>
                <a:r>
                  <a:rPr lang="ja-JP" altLang="en-US" sz="2000" dirty="0">
                    <a:latin typeface="Century" panose="02040604050505020304" pitchFamily="18" charset="0"/>
                  </a:rPr>
                  <a:t>の重なり率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endParaRPr lang="en-US" altLang="ja-JP" sz="2000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sz="2000" dirty="0">
                    <a:latin typeface="Century" panose="02040604050505020304" pitchFamily="18" charset="0"/>
                  </a:rPr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n-US" altLang="ja-JP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ja-JP" sz="2000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12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  <a:blipFill>
                <a:blip r:embed="rId2"/>
                <a:stretch>
                  <a:fillRect t="-12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グループ化 6"/>
          <p:cNvGrpSpPr/>
          <p:nvPr/>
        </p:nvGrpSpPr>
        <p:grpSpPr>
          <a:xfrm>
            <a:off x="2645786" y="1988840"/>
            <a:ext cx="3852428" cy="2016224"/>
            <a:chOff x="2258813" y="2129155"/>
            <a:chExt cx="4626374" cy="2379965"/>
          </a:xfrm>
        </p:grpSpPr>
        <p:pic>
          <p:nvPicPr>
            <p:cNvPr id="4" name="図 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258813" y="2129155"/>
              <a:ext cx="4626374" cy="2379965"/>
            </a:xfrm>
            <a:prstGeom prst="rect">
              <a:avLst/>
            </a:prstGeom>
          </p:spPr>
        </p:pic>
        <p:sp>
          <p:nvSpPr>
            <p:cNvPr id="5" name="テキスト ボックス 2"/>
            <p:cNvSpPr txBox="1">
              <a:spLocks noChangeArrowheads="1"/>
            </p:cNvSpPr>
            <p:nvPr/>
          </p:nvSpPr>
          <p:spPr bwMode="auto">
            <a:xfrm>
              <a:off x="2699792" y="2527012"/>
              <a:ext cx="809078" cy="2539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50" kern="100" dirty="0">
                  <a:effectLst/>
                  <a:latin typeface="Century" panose="020406040505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レプリカ</a:t>
              </a:r>
              <a:r>
                <a:rPr lang="en-US" sz="1050" kern="100" dirty="0">
                  <a:effectLst/>
                  <a:latin typeface="Century" panose="020406040505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1</a:t>
              </a:r>
              <a:endParaRPr lang="ja-JP" sz="105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6" name="テキスト ボックス 2"/>
            <p:cNvSpPr txBox="1">
              <a:spLocks noChangeArrowheads="1"/>
            </p:cNvSpPr>
            <p:nvPr/>
          </p:nvSpPr>
          <p:spPr bwMode="auto">
            <a:xfrm>
              <a:off x="4716016" y="2708920"/>
              <a:ext cx="962025" cy="2539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50" kern="100" dirty="0">
                  <a:effectLst/>
                  <a:latin typeface="Century" panose="020406040505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レプリカ</a:t>
              </a:r>
              <a:r>
                <a:rPr lang="en-US" altLang="ja-JP" sz="1050" kern="100" dirty="0">
                  <a:latin typeface="Century" panose="020406040505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2</a:t>
              </a:r>
              <a:endParaRPr lang="ja-JP" sz="105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4294312" y="3356992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R</a:t>
            </a:r>
            <a:r>
              <a:rPr lang="en-US" altLang="ja-JP" sz="1050" dirty="0">
                <a:latin typeface="Century" panose="02040604050505020304" pitchFamily="18" charset="0"/>
              </a:rPr>
              <a:t>1</a:t>
            </a:r>
            <a:endParaRPr kumimoji="1" lang="ja-JP" altLang="en-US" sz="105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19955" y="3356992"/>
            <a:ext cx="374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Century" panose="02040604050505020304" pitchFamily="18" charset="0"/>
              </a:rPr>
              <a:t>R2</a:t>
            </a:r>
            <a:endParaRPr kumimoji="1" lang="ja-JP" altLang="en-US" sz="105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81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温度調整の方法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ja-JP" altLang="en-US" sz="2400" dirty="0" smtClean="0"/>
                  <a:t>重なり率の推定</a:t>
                </a: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r>
                  <a:rPr lang="ja-JP" altLang="en-US" sz="2000" dirty="0"/>
                  <a:t>レプリカ１の平均から交点までの面積を</a:t>
                </a:r>
                <a:r>
                  <a:rPr lang="en-US" altLang="ja-JP" sz="2000" dirty="0">
                    <a:latin typeface="Century" panose="02040604050505020304" pitchFamily="18" charset="0"/>
                  </a:rPr>
                  <a:t>0.5</a:t>
                </a:r>
                <a:r>
                  <a:rPr lang="ja-JP" altLang="en-US" sz="2000" dirty="0"/>
                  <a:t>から引くことによって</a:t>
                </a:r>
                <a:r>
                  <a:rPr lang="en-US" altLang="ja-JP" sz="2000" dirty="0"/>
                  <a:t>R</a:t>
                </a:r>
                <a:r>
                  <a:rPr lang="en-US" altLang="ja-JP" sz="2000" dirty="0">
                    <a:latin typeface="Century" panose="02040604050505020304" pitchFamily="18" charset="0"/>
                  </a:rPr>
                  <a:t>1</a:t>
                </a:r>
                <a:r>
                  <a:rPr lang="ja-JP" altLang="en-US" sz="2000" dirty="0">
                    <a:latin typeface="Century" panose="02040604050505020304" pitchFamily="18" charset="0"/>
                  </a:rPr>
                  <a:t>を求める</a:t>
                </a:r>
                <a:endParaRPr lang="en-US" altLang="ja-JP" sz="2000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sz="2000" dirty="0">
                    <a:latin typeface="Century" panose="02040604050505020304" pitchFamily="18" charset="0"/>
                  </a:rPr>
                  <a:t>・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1=0.5−</m:t>
                    </m:r>
                    <m:nary>
                      <m:nary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ja-JP" alt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b>
                          <m:sSub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ja-JP" sz="2000" b="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ja-JP" alt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bSup>
                                  <m:sSubSupPr>
                                    <m:ctrlPr>
                                      <a:rPr lang="en-US" altLang="ja-JP" sz="20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rad>
                          </m:den>
                        </m:f>
                        <m:func>
                          <m:func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20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20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ja-JP" sz="20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ja-JP" sz="2000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ja-JP" sz="20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en-US" altLang="ja-JP" sz="2000" b="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ja-JP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𝑇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ja-JP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  <m:r>
                                              <a:rPr lang="en-US" altLang="ja-JP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ja-JP" sz="20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ja-JP" alt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altLang="ja-JP" sz="20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𝑑𝐸𝑥</m:t>
                        </m:r>
                      </m:e>
                    </m:nary>
                  </m:oMath>
                </a14:m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sz="2000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12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  <a:blipFill>
                <a:blip r:embed="rId2"/>
                <a:stretch>
                  <a:fillRect t="-1249" r="-2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グループ化 12"/>
          <p:cNvGrpSpPr/>
          <p:nvPr/>
        </p:nvGrpSpPr>
        <p:grpSpPr>
          <a:xfrm>
            <a:off x="2469282" y="2316287"/>
            <a:ext cx="4205436" cy="2264841"/>
            <a:chOff x="2469282" y="2316287"/>
            <a:chExt cx="4205436" cy="2264841"/>
          </a:xfrm>
        </p:grpSpPr>
        <p:pic>
          <p:nvPicPr>
            <p:cNvPr id="11" name="図 1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469282" y="2316287"/>
              <a:ext cx="4205436" cy="2264841"/>
            </a:xfrm>
            <a:prstGeom prst="rect">
              <a:avLst/>
            </a:prstGeom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2915816" y="2898522"/>
              <a:ext cx="8463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50" dirty="0"/>
                <a:t>レプリカ</a:t>
              </a:r>
              <a:r>
                <a:rPr lang="en-US" altLang="ja-JP" sz="1050" dirty="0">
                  <a:latin typeface="Century" panose="02040604050505020304" pitchFamily="18" charset="0"/>
                </a:rPr>
                <a:t>1</a:t>
              </a:r>
              <a:endParaRPr kumimoji="1" lang="ja-JP" altLang="en-US" sz="1050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5093801" y="3060362"/>
              <a:ext cx="8463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50" dirty="0"/>
                <a:t>レプリカ</a:t>
              </a:r>
              <a:r>
                <a:rPr lang="en-US" altLang="ja-JP" sz="1050" dirty="0">
                  <a:latin typeface="Century" panose="02040604050505020304" pitchFamily="18" charset="0"/>
                </a:rPr>
                <a:t>2</a:t>
              </a:r>
              <a:endParaRPr kumimoji="1" lang="ja-JP" altLang="en-US" sz="1050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4499992" y="3861048"/>
              <a:ext cx="3600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/>
                <a:t>R</a:t>
              </a:r>
              <a:r>
                <a:rPr lang="en-US" altLang="ja-JP" sz="1050" dirty="0">
                  <a:latin typeface="Century" panose="02040604050505020304" pitchFamily="18" charset="0"/>
                </a:rPr>
                <a:t>1</a:t>
              </a:r>
              <a:endParaRPr kumimoji="1" lang="ja-JP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43254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温度調整の方法</a:t>
            </a:r>
            <a:endParaRPr kumimoji="1" lang="ja-JP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ja-JP" altLang="en-US" sz="2400" dirty="0" smtClean="0"/>
                  <a:t>重なり率の推定</a:t>
                </a: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r>
                  <a:rPr lang="ja-JP" altLang="en-US" sz="2000" dirty="0"/>
                  <a:t>レプリカ</a:t>
                </a:r>
                <a:r>
                  <a:rPr lang="en-US" altLang="ja-JP" sz="2000" dirty="0" smtClean="0">
                    <a:latin typeface="Century" panose="02040604050505020304" pitchFamily="18" charset="0"/>
                  </a:rPr>
                  <a:t>2</a:t>
                </a:r>
                <a:r>
                  <a:rPr lang="ja-JP" altLang="en-US" sz="2000" smtClean="0"/>
                  <a:t>の平均から交点</a:t>
                </a:r>
                <a:r>
                  <a:rPr lang="ja-JP" altLang="en-US" sz="2000" smtClean="0"/>
                  <a:t>までの</a:t>
                </a:r>
                <a:r>
                  <a:rPr lang="ja-JP" altLang="en-US" sz="2000" dirty="0"/>
                  <a:t>面積を</a:t>
                </a:r>
                <a:r>
                  <a:rPr lang="en-US" altLang="ja-JP" sz="2000" dirty="0">
                    <a:latin typeface="Century" panose="02040604050505020304" pitchFamily="18" charset="0"/>
                  </a:rPr>
                  <a:t>0.5</a:t>
                </a:r>
                <a:r>
                  <a:rPr lang="ja-JP" altLang="en-US" sz="2000" dirty="0"/>
                  <a:t>から引くことによって</a:t>
                </a:r>
                <a:r>
                  <a:rPr lang="en-US" altLang="ja-JP" sz="2000" dirty="0"/>
                  <a:t>R</a:t>
                </a:r>
                <a:r>
                  <a:rPr lang="en-US" altLang="ja-JP" sz="2000" dirty="0">
                    <a:latin typeface="Century" panose="02040604050505020304" pitchFamily="18" charset="0"/>
                  </a:rPr>
                  <a:t>2</a:t>
                </a:r>
                <a:r>
                  <a:rPr lang="ja-JP" altLang="en-US" sz="2000" dirty="0">
                    <a:latin typeface="Century" panose="02040604050505020304" pitchFamily="18" charset="0"/>
                  </a:rPr>
                  <a:t>を求める</a:t>
                </a:r>
                <a:endParaRPr lang="en-US" altLang="ja-JP" sz="2000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sz="2000" dirty="0">
                    <a:latin typeface="Century" panose="02040604050505020304" pitchFamily="18" charset="0"/>
                  </a:rPr>
                  <a:t>・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2=0.5−</m:t>
                    </m:r>
                    <m:nary>
                      <m:nary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ja-JP" sz="2000" b="0" i="1" smtClean="0">
                            <a:latin typeface="Cambria Math"/>
                          </a:rPr>
                          <m:t>𝐸</m:t>
                        </m:r>
                        <m:sSub>
                          <m:sSub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/>
                              </a:rPr>
                              <m:t>1,2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ja-JP" altLang="en-US" sz="2000" b="0" i="1" smtClean="0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ja-JP" sz="2000" b="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ja-JP" alt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bSup>
                                  <m:sSubSupPr>
                                    <m:ctrlPr>
                                      <a:rPr lang="en-US" altLang="ja-JP" sz="20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rad>
                          </m:den>
                        </m:f>
                        <m:func>
                          <m:func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20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20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ja-JP" sz="20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ja-JP" sz="2000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ja-JP" sz="20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en-US" altLang="ja-JP" sz="2000" b="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ja-JP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𝑇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ja-JP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  <m:r>
                                              <a:rPr lang="en-US" altLang="ja-JP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ja-JP" sz="20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ja-JP" alt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altLang="ja-JP" sz="20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𝑑𝐸𝑥</m:t>
                        </m:r>
                      </m:e>
                    </m:nary>
                  </m:oMath>
                </a14:m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/>
              </a:p>
              <a:p>
                <a:pPr marL="109728" indent="0">
                  <a:buNone/>
                </a:pPr>
                <a:endParaRPr lang="en-US" altLang="ja-JP" sz="2000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sz="2000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1200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  <a:blipFill rotWithShape="1">
                <a:blip r:embed="rId2"/>
                <a:stretch>
                  <a:fillRect t="-12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/>
          <p:cNvPicPr/>
          <p:nvPr/>
        </p:nvPicPr>
        <p:blipFill>
          <a:blip r:embed="rId3"/>
          <a:stretch>
            <a:fillRect/>
          </a:stretch>
        </p:blipFill>
        <p:spPr>
          <a:xfrm>
            <a:off x="2296660" y="2388736"/>
            <a:ext cx="4550680" cy="226440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771800" y="2759800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レプリカ</a:t>
            </a:r>
            <a:r>
              <a:rPr kumimoji="1" lang="en-US" altLang="ja-JP" sz="1050" dirty="0">
                <a:latin typeface="Century" panose="02040604050505020304" pitchFamily="18" charset="0"/>
              </a:rPr>
              <a:t>1</a:t>
            </a:r>
            <a:endParaRPr kumimoji="1" lang="ja-JP" altLang="en-US" sz="1050" dirty="0">
              <a:latin typeface="Century" panose="02040604050505020304" pitchFamily="18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220072" y="3090092"/>
            <a:ext cx="7920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レプリカ</a:t>
            </a:r>
            <a:r>
              <a:rPr lang="en-US" altLang="ja-JP" sz="1050" dirty="0">
                <a:latin typeface="Century" panose="02040604050505020304" pitchFamily="18" charset="0"/>
              </a:rPr>
              <a:t>2</a:t>
            </a:r>
            <a:endParaRPr kumimoji="1" lang="ja-JP" altLang="en-US" sz="1050" dirty="0">
              <a:latin typeface="Century" panose="02040604050505020304" pitchFamily="18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919955" y="3861048"/>
            <a:ext cx="374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Century" panose="02040604050505020304" pitchFamily="18" charset="0"/>
              </a:rPr>
              <a:t>R2</a:t>
            </a:r>
            <a:endParaRPr kumimoji="1" lang="ja-JP" altLang="en-US" sz="105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00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温度調整の方法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84784"/>
                <a:ext cx="8784976" cy="5089752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ja-JP" altLang="en-US" sz="2000" dirty="0"/>
                  <a:t>推定した重なり率</a:t>
                </a:r>
                <a:r>
                  <a:rPr lang="en-US" altLang="ja-JP" sz="2000" dirty="0"/>
                  <a:t>P</a:t>
                </a:r>
                <a:r>
                  <a:rPr lang="ja-JP" altLang="en-US" sz="2000" dirty="0"/>
                  <a:t>の値が設定した重なり率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sz="2000" dirty="0"/>
                  <a:t>となっていない場合、高温レプリカの平均値</a:t>
                </a:r>
                <a:r>
                  <a:rPr lang="ja-JP" altLang="en-US" sz="2000" dirty="0" smtClean="0"/>
                  <a:t>を</a:t>
                </a:r>
                <a:r>
                  <a:rPr lang="ja-JP" altLang="en-US" sz="2000" dirty="0"/>
                  <a:t>移動</a:t>
                </a:r>
                <a:r>
                  <a:rPr lang="ja-JP" altLang="en-US" sz="2000" dirty="0" smtClean="0"/>
                  <a:t>させる</a:t>
                </a:r>
                <a:r>
                  <a:rPr lang="ja-JP" altLang="en-US" sz="2000" dirty="0"/>
                  <a:t>ことによって温度調整を行う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84784"/>
                <a:ext cx="8784976" cy="5089752"/>
              </a:xfrm>
              <a:blipFill>
                <a:blip r:embed="rId2"/>
                <a:stretch>
                  <a:fillRect t="-9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端子 3"/>
          <p:cNvSpPr/>
          <p:nvPr/>
        </p:nvSpPr>
        <p:spPr>
          <a:xfrm>
            <a:off x="1907704" y="2436912"/>
            <a:ext cx="936104" cy="229344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始め</a:t>
            </a:r>
            <a:r>
              <a:rPr lang="en-US" altLang="ja-JP" sz="1050" dirty="0">
                <a:solidFill>
                  <a:schemeClr val="tx1"/>
                </a:solidFill>
                <a:latin typeface="Century" panose="02040604050505020304" pitchFamily="18" charset="0"/>
              </a:rPr>
              <a:t>(</a:t>
            </a:r>
            <a:r>
              <a:rPr lang="en-US" altLang="ja-JP" sz="1050" dirty="0" err="1">
                <a:solidFill>
                  <a:schemeClr val="tx1"/>
                </a:solidFill>
                <a:latin typeface="Century" panose="02040604050505020304" pitchFamily="18" charset="0"/>
              </a:rPr>
              <a:t>i</a:t>
            </a:r>
            <a:r>
              <a:rPr lang="en-US" altLang="ja-JP" sz="1050" dirty="0">
                <a:solidFill>
                  <a:schemeClr val="tx1"/>
                </a:solidFill>
                <a:latin typeface="Century" panose="02040604050505020304" pitchFamily="18" charset="0"/>
              </a:rPr>
              <a:t>=1</a:t>
            </a:r>
            <a:r>
              <a:rPr lang="en-US" altLang="ja-JP" sz="1050" dirty="0">
                <a:solidFill>
                  <a:schemeClr val="tx1"/>
                </a:solidFill>
              </a:rPr>
              <a:t>)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5" name="フローチャート: 処理 4"/>
          <p:cNvSpPr/>
          <p:nvPr/>
        </p:nvSpPr>
        <p:spPr>
          <a:xfrm>
            <a:off x="1295636" y="2953547"/>
            <a:ext cx="2160240" cy="28803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レプリカ</a:t>
            </a:r>
            <a:r>
              <a:rPr lang="en-US" altLang="ja-JP" sz="1050" dirty="0">
                <a:solidFill>
                  <a:schemeClr val="tx1"/>
                </a:solidFill>
                <a:latin typeface="Century" panose="02040604050505020304" pitchFamily="18" charset="0"/>
              </a:rPr>
              <a:t>i,i+1</a:t>
            </a:r>
            <a:r>
              <a:rPr lang="ja-JP" altLang="en-US" sz="1050" dirty="0">
                <a:solidFill>
                  <a:schemeClr val="tx1"/>
                </a:solidFill>
              </a:rPr>
              <a:t>の正規分布を推定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フローチャート: 処理 6"/>
          <p:cNvSpPr/>
          <p:nvPr/>
        </p:nvSpPr>
        <p:spPr>
          <a:xfrm>
            <a:off x="1367644" y="3501008"/>
            <a:ext cx="2016224" cy="28803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交点を求め、重なり率</a:t>
            </a:r>
            <a:r>
              <a:rPr lang="en-US" altLang="ja-JP" sz="1050" dirty="0">
                <a:solidFill>
                  <a:schemeClr val="tx1"/>
                </a:solidFill>
              </a:rPr>
              <a:t>P</a:t>
            </a:r>
            <a:r>
              <a:rPr lang="ja-JP" altLang="en-US" sz="1050" dirty="0">
                <a:solidFill>
                  <a:schemeClr val="tx1"/>
                </a:solidFill>
              </a:rPr>
              <a:t>の推定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827584" y="4076331"/>
                <a:ext cx="3096344" cy="792088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50" dirty="0">
                    <a:solidFill>
                      <a:schemeClr val="tx1"/>
                    </a:solidFill>
                  </a:rPr>
                  <a:t>P</a:t>
                </a:r>
                <a:r>
                  <a:rPr lang="ja-JP" altLang="en-US" sz="1050" dirty="0">
                    <a:solidFill>
                      <a:schemeClr val="tx1"/>
                    </a:solidFill>
                  </a:rPr>
                  <a:t>が設定した重なり率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05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0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ja-JP" sz="10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sz="1050" dirty="0">
                    <a:solidFill>
                      <a:schemeClr val="tx1"/>
                    </a:solidFill>
                  </a:rPr>
                  <a:t>の誤差範囲内である</a:t>
                </a:r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076331"/>
                <a:ext cx="3096344" cy="792088"/>
              </a:xfrm>
              <a:prstGeom prst="flowChartDecision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フローチャート: 処理 8"/>
          <p:cNvSpPr/>
          <p:nvPr/>
        </p:nvSpPr>
        <p:spPr>
          <a:xfrm>
            <a:off x="1295636" y="5155710"/>
            <a:ext cx="2160240" cy="28803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高温レプリカの平均値を移動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>
            <a:stCxn id="4" idx="2"/>
            <a:endCxn id="5" idx="0"/>
          </p:cNvCxnSpPr>
          <p:nvPr/>
        </p:nvCxnSpPr>
        <p:spPr>
          <a:xfrm>
            <a:off x="2375756" y="2666256"/>
            <a:ext cx="0" cy="28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5" idx="2"/>
            <a:endCxn id="7" idx="0"/>
          </p:cNvCxnSpPr>
          <p:nvPr/>
        </p:nvCxnSpPr>
        <p:spPr>
          <a:xfrm>
            <a:off x="2375756" y="3241579"/>
            <a:ext cx="0" cy="259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7" idx="2"/>
            <a:endCxn id="8" idx="0"/>
          </p:cNvCxnSpPr>
          <p:nvPr/>
        </p:nvCxnSpPr>
        <p:spPr>
          <a:xfrm>
            <a:off x="2375756" y="3789040"/>
            <a:ext cx="0" cy="28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8" idx="2"/>
            <a:endCxn id="9" idx="0"/>
          </p:cNvCxnSpPr>
          <p:nvPr/>
        </p:nvCxnSpPr>
        <p:spPr>
          <a:xfrm>
            <a:off x="2375756" y="4868419"/>
            <a:ext cx="0" cy="28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ローチャート: 処理 17"/>
          <p:cNvSpPr/>
          <p:nvPr/>
        </p:nvSpPr>
        <p:spPr>
          <a:xfrm>
            <a:off x="1511660" y="6021288"/>
            <a:ext cx="1728192" cy="28803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高温レプリカの温度調整</a:t>
            </a:r>
          </a:p>
        </p:txBody>
      </p:sp>
      <p:cxnSp>
        <p:nvCxnSpPr>
          <p:cNvPr id="20" name="カギ線コネクタ 19"/>
          <p:cNvCxnSpPr>
            <a:stCxn id="8" idx="3"/>
            <a:endCxn id="18" idx="0"/>
          </p:cNvCxnSpPr>
          <p:nvPr/>
        </p:nvCxnSpPr>
        <p:spPr>
          <a:xfrm flipH="1">
            <a:off x="2375756" y="4472375"/>
            <a:ext cx="1548172" cy="1548913"/>
          </a:xfrm>
          <a:prstGeom prst="bentConnector4">
            <a:avLst>
              <a:gd name="adj1" fmla="val -26235"/>
              <a:gd name="adj2" fmla="val 86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9" idx="2"/>
            <a:endCxn id="7" idx="1"/>
          </p:cNvCxnSpPr>
          <p:nvPr/>
        </p:nvCxnSpPr>
        <p:spPr>
          <a:xfrm rot="5400000" flipH="1">
            <a:off x="972341" y="4040327"/>
            <a:ext cx="1798718" cy="1008112"/>
          </a:xfrm>
          <a:prstGeom prst="bentConnector4">
            <a:avLst>
              <a:gd name="adj1" fmla="val -12709"/>
              <a:gd name="adj2" fmla="val 2046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1953560" y="4839324"/>
            <a:ext cx="3960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no</a:t>
            </a:r>
            <a:endParaRPr kumimoji="1" lang="ja-JP" altLang="en-US" sz="105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725906" y="4077072"/>
            <a:ext cx="5580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yes</a:t>
            </a:r>
            <a:endParaRPr kumimoji="1" lang="ja-JP" altLang="en-US" sz="1050" dirty="0"/>
          </a:p>
        </p:txBody>
      </p:sp>
      <p:sp>
        <p:nvSpPr>
          <p:cNvPr id="29" name="フローチャート: 処理 28"/>
          <p:cNvSpPr/>
          <p:nvPr/>
        </p:nvSpPr>
        <p:spPr>
          <a:xfrm>
            <a:off x="5796136" y="3645024"/>
            <a:ext cx="1152128" cy="27134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/>
                </a:solidFill>
                <a:latin typeface="Century" panose="02040604050505020304" pitchFamily="18" charset="0"/>
              </a:rPr>
              <a:t>i</a:t>
            </a:r>
            <a:r>
              <a:rPr kumimoji="1" lang="en-US" altLang="ja-JP" sz="1050" dirty="0">
                <a:solidFill>
                  <a:schemeClr val="tx1"/>
                </a:solidFill>
                <a:latin typeface="Century" panose="02040604050505020304" pitchFamily="18" charset="0"/>
              </a:rPr>
              <a:t>=i+1</a:t>
            </a:r>
            <a:endParaRPr kumimoji="1" lang="ja-JP" altLang="en-US" sz="105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30" name="フローチャート: 判断 29"/>
          <p:cNvSpPr/>
          <p:nvPr/>
        </p:nvSpPr>
        <p:spPr>
          <a:xfrm>
            <a:off x="5184068" y="4221088"/>
            <a:ext cx="2376264" cy="64659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/>
                </a:solidFill>
                <a:latin typeface="Century" panose="02040604050505020304" pitchFamily="18" charset="0"/>
              </a:rPr>
              <a:t>i</a:t>
            </a:r>
            <a:r>
              <a:rPr lang="en-US" altLang="ja-JP" sz="1050" dirty="0">
                <a:solidFill>
                  <a:schemeClr val="tx1"/>
                </a:solidFill>
                <a:latin typeface="Century" panose="02040604050505020304" pitchFamily="18" charset="0"/>
              </a:rPr>
              <a:t>=M</a:t>
            </a:r>
            <a:endParaRPr kumimoji="1" lang="ja-JP" altLang="en-US" sz="105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31" name="フローチャート: 処理 30"/>
          <p:cNvSpPr/>
          <p:nvPr/>
        </p:nvSpPr>
        <p:spPr>
          <a:xfrm>
            <a:off x="5754714" y="5138078"/>
            <a:ext cx="1224136" cy="21750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終了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29" idx="2"/>
            <a:endCxn id="30" idx="0"/>
          </p:cNvCxnSpPr>
          <p:nvPr/>
        </p:nvCxnSpPr>
        <p:spPr>
          <a:xfrm>
            <a:off x="6372200" y="3916369"/>
            <a:ext cx="0" cy="304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0" idx="2"/>
            <a:endCxn id="31" idx="0"/>
          </p:cNvCxnSpPr>
          <p:nvPr/>
        </p:nvCxnSpPr>
        <p:spPr>
          <a:xfrm flipH="1">
            <a:off x="6366782" y="4867678"/>
            <a:ext cx="5418" cy="27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5808720" y="4793614"/>
            <a:ext cx="5580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yes</a:t>
            </a:r>
            <a:endParaRPr kumimoji="1" lang="ja-JP" altLang="en-US" sz="1050" dirty="0"/>
          </a:p>
        </p:txBody>
      </p:sp>
      <p:cxnSp>
        <p:nvCxnSpPr>
          <p:cNvPr id="38" name="カギ線コネクタ 37"/>
          <p:cNvCxnSpPr>
            <a:stCxn id="30" idx="3"/>
            <a:endCxn id="5" idx="3"/>
          </p:cNvCxnSpPr>
          <p:nvPr/>
        </p:nvCxnSpPr>
        <p:spPr>
          <a:xfrm flipH="1" flipV="1">
            <a:off x="3455876" y="3097563"/>
            <a:ext cx="4104456" cy="1446820"/>
          </a:xfrm>
          <a:prstGeom prst="bentConnector3">
            <a:avLst>
              <a:gd name="adj1" fmla="val -9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7416316" y="4149080"/>
            <a:ext cx="3960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no</a:t>
            </a:r>
            <a:endParaRPr kumimoji="1" lang="ja-JP" altLang="en-US" sz="1050" dirty="0"/>
          </a:p>
        </p:txBody>
      </p:sp>
      <p:cxnSp>
        <p:nvCxnSpPr>
          <p:cNvPr id="42" name="カギ線コネクタ 41"/>
          <p:cNvCxnSpPr>
            <a:stCxn id="18" idx="2"/>
            <a:endCxn id="29" idx="0"/>
          </p:cNvCxnSpPr>
          <p:nvPr/>
        </p:nvCxnSpPr>
        <p:spPr>
          <a:xfrm rot="5400000" flipH="1" flipV="1">
            <a:off x="3041830" y="2978950"/>
            <a:ext cx="2664296" cy="3996444"/>
          </a:xfrm>
          <a:prstGeom prst="bentConnector5">
            <a:avLst>
              <a:gd name="adj1" fmla="val -8580"/>
              <a:gd name="adj2" fmla="val 60712"/>
              <a:gd name="adj3" fmla="val 1085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55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来週以降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089752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sz="2400" dirty="0"/>
              <a:t>プログラム</a:t>
            </a:r>
            <a:r>
              <a:rPr lang="ja-JP" altLang="en-US" sz="2400" dirty="0" smtClean="0"/>
              <a:t>を作成する</a:t>
            </a: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r>
              <a:rPr lang="ja-JP" altLang="en-US" sz="2400" dirty="0"/>
              <a:t>・最低温度の再決定</a:t>
            </a: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r>
              <a:rPr lang="ja-JP" altLang="en-US" sz="2400" dirty="0"/>
              <a:t>・レプリカ数の検証</a:t>
            </a: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r>
              <a:rPr lang="ja-JP" altLang="en-US" sz="2400" dirty="0"/>
              <a:t>・アルゴリズムの改良案</a:t>
            </a:r>
            <a:endParaRPr lang="en-US" altLang="ja-JP" sz="2400" dirty="0"/>
          </a:p>
          <a:p>
            <a:pPr marL="109728" indent="0">
              <a:buNone/>
            </a:pPr>
            <a:r>
              <a:rPr lang="ja-JP" altLang="en-US" sz="2400" dirty="0"/>
              <a:t>　　</a:t>
            </a:r>
            <a:endParaRPr lang="en-US" altLang="ja-JP" sz="2400" dirty="0"/>
          </a:p>
          <a:p>
            <a:pPr marL="109728" indent="0">
              <a:buNone/>
            </a:pPr>
            <a:r>
              <a:rPr lang="ja-JP" altLang="en-US" sz="2400" dirty="0"/>
              <a:t>　　</a:t>
            </a:r>
            <a:endParaRPr lang="en-US" altLang="ja-JP" sz="2400" dirty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263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14621</TotalTime>
  <Words>345</Words>
  <Application>Microsoft Office PowerPoint</Application>
  <PresentationFormat>画面に合わせる (4:3)</PresentationFormat>
  <Paragraphs>167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アーバン</vt:lpstr>
      <vt:lpstr>       　     卒業研究進捗報告  </vt:lpstr>
      <vt:lpstr>今週の内容</vt:lpstr>
      <vt:lpstr>温度調整の方法</vt:lpstr>
      <vt:lpstr>温度調整の方法</vt:lpstr>
      <vt:lpstr>温度調整の方法</vt:lpstr>
      <vt:lpstr>温度調整の方法</vt:lpstr>
      <vt:lpstr>温度調整の方法</vt:lpstr>
      <vt:lpstr>温度調整の方法</vt:lpstr>
      <vt:lpstr>来週以降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卒業論文テーマ決め</dc:title>
  <dc:creator>keigo okamoto</dc:creator>
  <cp:lastModifiedBy>　</cp:lastModifiedBy>
  <cp:revision>1006</cp:revision>
  <dcterms:created xsi:type="dcterms:W3CDTF">2015-11-15T17:26:41Z</dcterms:created>
  <dcterms:modified xsi:type="dcterms:W3CDTF">2016-07-25T22:03:22Z</dcterms:modified>
</cp:coreProperties>
</file>