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8" r:id="rId3"/>
    <p:sldId id="293" r:id="rId4"/>
    <p:sldId id="289" r:id="rId5"/>
    <p:sldId id="291" r:id="rId6"/>
    <p:sldId id="292" r:id="rId7"/>
    <p:sldId id="294" r:id="rId8"/>
    <p:sldId id="295" r:id="rId9"/>
    <p:sldId id="296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10" y="-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029B9-A0D8-4BD9-A5B8-CDFC6378E4D1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2E667-E1DB-4C13-B0C3-C83319A0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34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459390-1E1C-411D-8458-89103E8FCAD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F459390-1E1C-411D-8458-89103E8FCAD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764705"/>
            <a:ext cx="8458200" cy="31072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卒業研究進捗報告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>
                <a:latin typeface="Century" panose="02040604050505020304" pitchFamily="18" charset="0"/>
              </a:rPr>
              <a:t>13x3015</a:t>
            </a:r>
          </a:p>
          <a:p>
            <a:r>
              <a:rPr kumimoji="1" lang="ja-JP" altLang="en-US" dirty="0">
                <a:latin typeface="Century" panose="02040604050505020304" pitchFamily="18" charset="0"/>
              </a:rPr>
              <a:t>岡本啓吾</a:t>
            </a:r>
          </a:p>
        </p:txBody>
      </p:sp>
    </p:spTree>
    <p:extLst>
      <p:ext uri="{BB962C8B-B14F-4D97-AF65-F5344CB8AC3E}">
        <p14:creationId xmlns:p14="http://schemas.microsoft.com/office/powerpoint/2010/main" val="31559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/>
              <a:t>今週の内容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2400" dirty="0" smtClean="0"/>
              <a:t>・</a:t>
            </a:r>
            <a:r>
              <a:rPr lang="ja-JP" altLang="en-US" sz="2400" dirty="0"/>
              <a:t>プログラム</a:t>
            </a:r>
            <a:r>
              <a:rPr lang="ja-JP" altLang="en-US" sz="2400" dirty="0" smtClean="0"/>
              <a:t>の進捗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1956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訂正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ja-JP" altLang="en-US" sz="2000" dirty="0" smtClean="0"/>
                  <a:t>・レプリカ</a:t>
                </a:r>
                <a:r>
                  <a:rPr lang="en-US" altLang="ja-JP" sz="2000" dirty="0">
                    <a:latin typeface="Century" panose="02040604050505020304" pitchFamily="18" charset="0"/>
                  </a:rPr>
                  <a:t>1</a:t>
                </a:r>
                <a:r>
                  <a:rPr lang="ja-JP" altLang="en-US" sz="2000" dirty="0" err="1">
                    <a:latin typeface="Century" panose="02040604050505020304" pitchFamily="18" charset="0"/>
                  </a:rPr>
                  <a:t>、</a:t>
                </a:r>
                <a:r>
                  <a:rPr lang="en-US" altLang="ja-JP" sz="2000" dirty="0">
                    <a:latin typeface="Century" panose="02040604050505020304" pitchFamily="18" charset="0"/>
                  </a:rPr>
                  <a:t>2</a:t>
                </a:r>
                <a:r>
                  <a:rPr lang="ja-JP" altLang="en-US" sz="2000" dirty="0">
                    <a:latin typeface="Century" panose="02040604050505020304" pitchFamily="18" charset="0"/>
                  </a:rPr>
                  <a:t>のコスト確率分布の交点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endParaRPr lang="en-US" altLang="ja-JP" sz="2000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0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sz="2000" dirty="0">
                    <a:latin typeface="Century" panose="020406040505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𝐸𝑥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ja-JP" sz="20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ja-JP" sz="20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20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sz="20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sz="20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d>
                              <m:dPr>
                                <m:ctrlPr>
                                  <a:rPr lang="en-US" altLang="ja-JP" sz="20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ja-JP" sz="20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ja-JP" sz="20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  <m:func>
                              <m:funcPr>
                                <m:ctrlPr>
                                  <a:rPr lang="en-US" altLang="ja-JP" sz="20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ja-JP" sz="20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ja-JP" sz="20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ja-JP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20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ja-JP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</m:e>
                        </m:rad>
                      </m:num>
                      <m:den>
                        <m:sSubSup>
                          <m:sSubSupPr>
                            <m:ctrlPr>
                              <a:rPr lang="en-US" altLang="ja-JP" sz="20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ja-JP" sz="20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ja-JP" sz="20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000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0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000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0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000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0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sz="2000" dirty="0">
                    <a:latin typeface="Century" panose="020406040505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1,2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ja-JP" alt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ja-JP" alt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ja-JP" alt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ja-JP" alt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±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ja-JP" alt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ja-JP" alt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d>
                              <m:dPr>
                                <m:ctrlP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  <m:func>
                              <m:funcPr>
                                <m:ctrlP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24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</m:e>
                        </m:rad>
                      </m:num>
                      <m:den>
                        <m:sSubSup>
                          <m:sSubSupPr>
                            <m:ctrlP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ja-JP" alt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ja-JP" alt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ja-JP" sz="24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  <a:blipFill rotWithShape="1">
                <a:blip r:embed="rId2"/>
                <a:stretch>
                  <a:fillRect t="-9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矢印 3"/>
          <p:cNvSpPr/>
          <p:nvPr/>
        </p:nvSpPr>
        <p:spPr>
          <a:xfrm>
            <a:off x="2771800" y="3645024"/>
            <a:ext cx="720080" cy="86409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95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温度調整の方法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r>
              <a:rPr lang="ja-JP" altLang="en-US" sz="2000" dirty="0"/>
              <a:t>①レプリカごとのコスト確率分布を</a:t>
            </a:r>
            <a:r>
              <a:rPr lang="ja-JP" altLang="en-US" sz="2000" dirty="0" smtClean="0"/>
              <a:t>計算</a:t>
            </a:r>
            <a:endParaRPr lang="en-US" altLang="ja-JP" sz="2000" dirty="0"/>
          </a:p>
          <a:p>
            <a:pPr marL="109728" indent="0">
              <a:buNone/>
            </a:pPr>
            <a:r>
              <a:rPr lang="ja-JP" altLang="en-US" sz="2000" dirty="0">
                <a:solidFill>
                  <a:srgbClr val="FF0000"/>
                </a:solidFill>
              </a:rPr>
              <a:t>②２つのレプリカの重なり率を</a:t>
            </a:r>
            <a:r>
              <a:rPr lang="ja-JP" altLang="en-US" sz="2000" dirty="0" smtClean="0">
                <a:solidFill>
                  <a:srgbClr val="FF0000"/>
                </a:solidFill>
              </a:rPr>
              <a:t>計算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ja-JP" altLang="en-US" sz="2000" dirty="0"/>
              <a:t>③重なり率が設定した値でなければ高温レプリカの温度を調整</a:t>
            </a:r>
            <a:endParaRPr lang="en-US" altLang="ja-JP" sz="2000" dirty="0"/>
          </a:p>
          <a:p>
            <a:pPr marL="109728" indent="0">
              <a:buNone/>
            </a:pPr>
            <a:endParaRPr lang="en-US" altLang="ja-JP" sz="1200" dirty="0"/>
          </a:p>
          <a:p>
            <a:pPr marL="109728" indent="0">
              <a:buNone/>
            </a:pPr>
            <a:endParaRPr lang="en-US" altLang="ja-JP" sz="1600" dirty="0"/>
          </a:p>
          <a:p>
            <a:pPr marL="109728" indent="0">
              <a:buNone/>
            </a:pPr>
            <a:endParaRPr lang="en-US" altLang="ja-JP" sz="20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1200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876892" y="1772816"/>
            <a:ext cx="5390216" cy="2758370"/>
            <a:chOff x="1397448" y="3144849"/>
            <a:chExt cx="6408712" cy="3168352"/>
          </a:xfrm>
        </p:grpSpPr>
        <p:pic>
          <p:nvPicPr>
            <p:cNvPr id="19" name="図 1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97448" y="3144849"/>
              <a:ext cx="6408712" cy="3168352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4788024" y="3798332"/>
              <a:ext cx="2296589" cy="424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高温レプリカ</a:t>
              </a:r>
              <a:endParaRPr kumimoji="1" lang="en-US" altLang="ja-JP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835696" y="3475701"/>
              <a:ext cx="2166809" cy="424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低温</a:t>
              </a:r>
              <a:r>
                <a:rPr kumimoji="1" lang="ja-JP" altLang="en-US" dirty="0"/>
                <a:t>レプリカ</a:t>
              </a:r>
              <a:endParaRPr kumimoji="1"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185200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温度調整の方法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ja-JP" altLang="en-US" sz="2400" dirty="0"/>
                  <a:t>コスト確率</a:t>
                </a:r>
                <a:r>
                  <a:rPr lang="ja-JP" altLang="en-US" sz="2400" dirty="0" smtClean="0"/>
                  <a:t>分布の計算</a:t>
                </a:r>
                <a:endParaRPr lang="en-US" altLang="ja-JP" sz="2400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レプリカごとに温度一定メトロポリスによるサンプリングを</a:t>
                </a:r>
                <a:r>
                  <a:rPr lang="en-US" altLang="ja-JP" sz="2000" dirty="0"/>
                  <a:t>n</a:t>
                </a:r>
                <a:r>
                  <a:rPr lang="ja-JP" altLang="en-US" sz="2000" dirty="0"/>
                  <a:t>回行う</a:t>
                </a:r>
                <a:endParaRPr lang="en-US" altLang="ja-JP" sz="2000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・レプリカ</a:t>
                </a:r>
                <a:r>
                  <a:rPr lang="en-US" altLang="ja-JP" sz="2000" i="1" dirty="0" err="1"/>
                  <a:t>i</a:t>
                </a:r>
                <a:r>
                  <a:rPr lang="ja-JP" altLang="en-US" sz="2000" dirty="0"/>
                  <a:t>の平均値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sz="2400" i="1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𝐸𝑥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ja-JP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・レプリカ</a:t>
                </a:r>
                <a:r>
                  <a:rPr lang="en-US" altLang="ja-JP" sz="2000" i="1" dirty="0" err="1"/>
                  <a:t>i</a:t>
                </a:r>
                <a:r>
                  <a:rPr lang="ja-JP" altLang="en-US" sz="2000" dirty="0"/>
                  <a:t>の標準偏差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sz="2000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sz="2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𝐸𝑥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ja-JP" sz="20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・レプリカ</a:t>
                </a:r>
                <a:r>
                  <a:rPr lang="en-US" altLang="ja-JP" sz="2000" i="1" dirty="0" err="1"/>
                  <a:t>i</a:t>
                </a:r>
                <a:r>
                  <a:rPr lang="ja-JP" altLang="en-US" sz="2000" dirty="0"/>
                  <a:t>のコスト確率分布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𝐸𝑥</m:t>
                        </m:r>
                      </m:e>
                      <m:sub>
                        <m:sSub>
                          <m:sSub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000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𝐸𝑥</m:t>
                        </m:r>
                      </m:e>
                      <m:sub>
                        <m:sSub>
                          <m:sSub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en-US" altLang="ja-JP" sz="2000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ja-JP" alt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ja-JP" alt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1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  <a:blipFill rotWithShape="1">
                <a:blip r:embed="rId2"/>
                <a:stretch>
                  <a:fillRect t="-12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7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温度調整の方法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ja-JP" altLang="en-US" sz="2400" dirty="0" smtClean="0"/>
                  <a:t>重なり率の推定</a:t>
                </a: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 smtClean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r>
                  <a:rPr lang="ja-JP" altLang="en-US" sz="2000" dirty="0" smtClean="0"/>
                  <a:t>・</a:t>
                </a:r>
                <a:r>
                  <a:rPr lang="ja-JP" altLang="en-US" sz="2000" dirty="0"/>
                  <a:t>レプリカ</a:t>
                </a:r>
                <a:r>
                  <a:rPr lang="en-US" altLang="ja-JP" sz="2000" dirty="0">
                    <a:latin typeface="Century" panose="02040604050505020304" pitchFamily="18" charset="0"/>
                  </a:rPr>
                  <a:t>1</a:t>
                </a:r>
                <a:r>
                  <a:rPr lang="ja-JP" altLang="en-US" sz="2000" dirty="0" err="1">
                    <a:latin typeface="Century" panose="02040604050505020304" pitchFamily="18" charset="0"/>
                  </a:rPr>
                  <a:t>、</a:t>
                </a:r>
                <a:r>
                  <a:rPr lang="en-US" altLang="ja-JP" sz="2000" dirty="0">
                    <a:latin typeface="Century" panose="02040604050505020304" pitchFamily="18" charset="0"/>
                  </a:rPr>
                  <a:t>2</a:t>
                </a:r>
                <a:r>
                  <a:rPr lang="ja-JP" altLang="en-US" sz="2000" dirty="0">
                    <a:latin typeface="Century" panose="02040604050505020304" pitchFamily="18" charset="0"/>
                  </a:rPr>
                  <a:t>のコスト確率分布の交点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endParaRPr lang="en-US" altLang="ja-JP" sz="20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sz="2000" dirty="0">
                    <a:latin typeface="Century" panose="020406040505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𝐸𝑥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𝐸𝑥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0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sz="2000" dirty="0">
                    <a:latin typeface="Century" panose="020406040505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𝐸𝑥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ja-JP" alt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ja-JP" alt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ja-JP" alt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ja-JP" alt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altLang="ja-JP" sz="2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ja-JP" sz="2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ja-JP" sz="20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20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d>
                              <m:dPr>
                                <m:ctrlPr>
                                  <a:rPr lang="en-US" altLang="ja-JP" sz="20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ja-JP" sz="20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ja-JP" sz="20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  <m:func>
                              <m:funcPr>
                                <m:ctrlPr>
                                  <a:rPr lang="en-US" altLang="ja-JP" sz="20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ja-JP" sz="20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</m:e>
                        </m:rad>
                      </m:num>
                      <m:den>
                        <m:sSubSup>
                          <m:sSubSupPr>
                            <m:ctrlPr>
                              <a:rPr lang="en-US" altLang="ja-JP" sz="2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ja-JP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ja-JP" sz="2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ja-JP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ja-JP" sz="20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0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1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  <a:blipFill rotWithShape="1">
                <a:blip r:embed="rId2"/>
                <a:stretch>
                  <a:fillRect t="-12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グループ化 9"/>
          <p:cNvGrpSpPr/>
          <p:nvPr/>
        </p:nvGrpSpPr>
        <p:grpSpPr>
          <a:xfrm>
            <a:off x="2132729" y="1988840"/>
            <a:ext cx="4878542" cy="2520280"/>
            <a:chOff x="2132729" y="1988840"/>
            <a:chExt cx="4878542" cy="2520280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2132729" y="1988840"/>
              <a:ext cx="4878542" cy="2520280"/>
              <a:chOff x="2258813" y="2129155"/>
              <a:chExt cx="4626374" cy="2379965"/>
            </a:xfrm>
          </p:grpSpPr>
          <p:pic>
            <p:nvPicPr>
              <p:cNvPr id="4" name="図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8813" y="2129155"/>
                <a:ext cx="4626374" cy="2379965"/>
              </a:xfrm>
              <a:prstGeom prst="rect">
                <a:avLst/>
              </a:prstGeom>
            </p:spPr>
          </p:pic>
          <p:sp>
            <p:nvSpPr>
              <p:cNvPr id="5" name="テキスト ボックス 2"/>
              <p:cNvSpPr txBox="1">
                <a:spLocks noChangeArrowheads="1"/>
              </p:cNvSpPr>
              <p:nvPr/>
            </p:nvSpPr>
            <p:spPr bwMode="auto">
              <a:xfrm>
                <a:off x="2699792" y="2527012"/>
                <a:ext cx="809078" cy="25391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ja-JP" sz="1050" kern="100" dirty="0">
                    <a:effectLst/>
                    <a:latin typeface="Century" panose="020406040505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レプリカ</a:t>
                </a:r>
                <a:r>
                  <a:rPr lang="en-US" sz="1050" kern="100" dirty="0">
                    <a:effectLst/>
                    <a:latin typeface="Century" panose="020406040505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1</a:t>
                </a:r>
                <a:endParaRPr lang="ja-JP" sz="1050" kern="100" dirty="0"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テキスト ボックス 2"/>
              <p:cNvSpPr txBox="1">
                <a:spLocks noChangeArrowheads="1"/>
              </p:cNvSpPr>
              <p:nvPr/>
            </p:nvSpPr>
            <p:spPr bwMode="auto">
              <a:xfrm>
                <a:off x="4716016" y="2708920"/>
                <a:ext cx="962025" cy="25391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ja-JP" sz="1050" kern="100" dirty="0">
                    <a:effectLst/>
                    <a:latin typeface="Century" panose="020406040505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レプリカ</a:t>
                </a:r>
                <a:r>
                  <a:rPr lang="en-US" altLang="ja-JP" sz="1050" kern="100" dirty="0">
                    <a:latin typeface="Century" panose="020406040505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2</a:t>
                </a:r>
                <a:endParaRPr lang="ja-JP" sz="1050" kern="100" dirty="0"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テキスト ボックス 7"/>
            <p:cNvSpPr txBox="1"/>
            <p:nvPr/>
          </p:nvSpPr>
          <p:spPr>
            <a:xfrm>
              <a:off x="4211960" y="3668094"/>
              <a:ext cx="360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/>
                <a:t>R</a:t>
              </a:r>
              <a:r>
                <a:rPr lang="en-US" altLang="ja-JP" sz="1050" dirty="0">
                  <a:latin typeface="Century" panose="02040604050505020304" pitchFamily="18" charset="0"/>
                </a:rPr>
                <a:t>1</a:t>
              </a:r>
              <a:endParaRPr kumimoji="1" lang="ja-JP" altLang="en-US" sz="1050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779912" y="3671446"/>
              <a:ext cx="3743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>
                  <a:latin typeface="Century" panose="02040604050505020304" pitchFamily="18" charset="0"/>
                </a:rPr>
                <a:t>R2</a:t>
              </a:r>
              <a:endParaRPr kumimoji="1" lang="ja-JP" altLang="en-US" sz="1050" dirty="0">
                <a:latin typeface="Century" panose="020406040505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81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温度調整の方法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altLang="ja-JP" sz="2000" dirty="0">
                <a:latin typeface="Century" panose="02040604050505020304" pitchFamily="18" charset="0"/>
              </a:rPr>
              <a:t>2</a:t>
            </a:r>
            <a:r>
              <a:rPr lang="ja-JP" altLang="en-US" sz="2000" dirty="0" err="1">
                <a:latin typeface="Century" panose="02040604050505020304" pitchFamily="18" charset="0"/>
              </a:rPr>
              <a:t>つの</a:t>
            </a:r>
            <a:r>
              <a:rPr lang="ja-JP" altLang="en-US" sz="2000" dirty="0">
                <a:latin typeface="Century" panose="02040604050505020304" pitchFamily="18" charset="0"/>
              </a:rPr>
              <a:t>解の</a:t>
            </a:r>
            <a:r>
              <a:rPr lang="ja-JP" altLang="en-US" sz="2000" dirty="0" smtClean="0">
                <a:latin typeface="Century" panose="02040604050505020304" pitchFamily="18" charset="0"/>
              </a:rPr>
              <a:t>うちどちらを交点とするか</a:t>
            </a:r>
            <a:endParaRPr lang="en-US" altLang="ja-JP" sz="20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000" dirty="0" smtClean="0">
                <a:latin typeface="Century" panose="02040604050505020304" pitchFamily="18" charset="0"/>
              </a:rPr>
              <a:t>⇒</a:t>
            </a:r>
            <a:r>
              <a:rPr lang="en-US" altLang="ja-JP" sz="2000" dirty="0" smtClean="0">
                <a:latin typeface="Century" panose="02040604050505020304" pitchFamily="18" charset="0"/>
              </a:rPr>
              <a:t>2</a:t>
            </a:r>
            <a:r>
              <a:rPr lang="ja-JP" altLang="en-US" sz="2000" dirty="0" err="1" smtClean="0">
                <a:latin typeface="Century" panose="02040604050505020304" pitchFamily="18" charset="0"/>
              </a:rPr>
              <a:t>つの</a:t>
            </a:r>
            <a:r>
              <a:rPr lang="ja-JP" altLang="en-US" sz="2000" dirty="0" smtClean="0">
                <a:latin typeface="Century" panose="02040604050505020304" pitchFamily="18" charset="0"/>
              </a:rPr>
              <a:t>レプリカのコスト平均値の</a:t>
            </a:r>
            <a:r>
              <a:rPr lang="ja-JP" altLang="en-US" sz="2000" dirty="0" smtClean="0">
                <a:latin typeface="Century" panose="02040604050505020304" pitchFamily="18" charset="0"/>
              </a:rPr>
              <a:t>間にある解</a:t>
            </a:r>
            <a:r>
              <a:rPr lang="ja-JP" altLang="en-US" sz="2000" dirty="0" smtClean="0">
                <a:latin typeface="Century" panose="02040604050505020304" pitchFamily="18" charset="0"/>
              </a:rPr>
              <a:t>を交点とする</a:t>
            </a:r>
            <a:endParaRPr lang="en-US" altLang="ja-JP" sz="20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0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0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0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0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0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0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0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0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0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0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0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en-US" altLang="ja-JP" sz="2000" dirty="0" smtClean="0">
                <a:latin typeface="Century" panose="02040604050505020304" pitchFamily="18" charset="0"/>
              </a:rPr>
              <a:t>2</a:t>
            </a:r>
            <a:r>
              <a:rPr lang="ja-JP" altLang="en-US" sz="2000" dirty="0" err="1" smtClean="0">
                <a:latin typeface="Century" panose="02040604050505020304" pitchFamily="18" charset="0"/>
              </a:rPr>
              <a:t>つの</a:t>
            </a:r>
            <a:r>
              <a:rPr lang="ja-JP" altLang="en-US" sz="2000" dirty="0" smtClean="0">
                <a:latin typeface="Century" panose="02040604050505020304" pitchFamily="18" charset="0"/>
              </a:rPr>
              <a:t>コスト平均値が</a:t>
            </a:r>
            <a:r>
              <a:rPr lang="ja-JP" altLang="en-US" sz="2000" dirty="0" smtClean="0">
                <a:latin typeface="Century" panose="02040604050505020304" pitchFamily="18" charset="0"/>
              </a:rPr>
              <a:t>近すぎるとうま</a:t>
            </a:r>
            <a:r>
              <a:rPr lang="ja-JP" altLang="en-US" sz="2000" dirty="0" smtClean="0">
                <a:latin typeface="Century" panose="02040604050505020304" pitchFamily="18" charset="0"/>
              </a:rPr>
              <a:t>くいかない</a:t>
            </a:r>
            <a:endParaRPr lang="en-US" altLang="ja-JP" sz="20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000" dirty="0" smtClean="0">
                <a:latin typeface="Century" panose="02040604050505020304" pitchFamily="18" charset="0"/>
              </a:rPr>
              <a:t>・レプリカを</a:t>
            </a:r>
            <a:r>
              <a:rPr lang="en-US" altLang="ja-JP" sz="2000" dirty="0" smtClean="0">
                <a:latin typeface="Century" panose="02040604050505020304" pitchFamily="18" charset="0"/>
              </a:rPr>
              <a:t>1</a:t>
            </a:r>
            <a:r>
              <a:rPr lang="ja-JP" altLang="en-US" sz="2000" dirty="0" smtClean="0">
                <a:latin typeface="Century" panose="02040604050505020304" pitchFamily="18" charset="0"/>
              </a:rPr>
              <a:t>つ減らす</a:t>
            </a:r>
            <a:endParaRPr lang="en-US" altLang="ja-JP" sz="20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000" dirty="0" smtClean="0">
                <a:latin typeface="Century" panose="02040604050505020304" pitchFamily="18" charset="0"/>
              </a:rPr>
              <a:t>・重なり率を計算する前に、</a:t>
            </a:r>
            <a:r>
              <a:rPr lang="en-US" altLang="ja-JP" sz="2000" dirty="0" smtClean="0">
                <a:latin typeface="Century" panose="02040604050505020304" pitchFamily="18" charset="0"/>
              </a:rPr>
              <a:t>2</a:t>
            </a:r>
            <a:r>
              <a:rPr lang="ja-JP" altLang="en-US" sz="2000" dirty="0" err="1" smtClean="0">
                <a:latin typeface="Century" panose="02040604050505020304" pitchFamily="18" charset="0"/>
              </a:rPr>
              <a:t>つの</a:t>
            </a:r>
            <a:r>
              <a:rPr lang="ja-JP" altLang="en-US" sz="2000" dirty="0" smtClean="0">
                <a:latin typeface="Century" panose="02040604050505020304" pitchFamily="18" charset="0"/>
              </a:rPr>
              <a:t>コスト確率分布が離れるように温度を調整</a:t>
            </a:r>
            <a:endParaRPr lang="en-US" altLang="ja-JP" sz="20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000" dirty="0">
                <a:latin typeface="Century" panose="02040604050505020304" pitchFamily="18" charset="0"/>
              </a:rPr>
              <a:t>　</a:t>
            </a:r>
            <a:r>
              <a:rPr lang="ja-JP" altLang="en-US" sz="2000" dirty="0" smtClean="0">
                <a:latin typeface="Century" panose="02040604050505020304" pitchFamily="18" charset="0"/>
              </a:rPr>
              <a:t>する</a:t>
            </a:r>
            <a:endParaRPr lang="en-US" altLang="ja-JP" sz="20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20888"/>
            <a:ext cx="4295968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16" y="2420888"/>
            <a:ext cx="4295968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29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温度調整の方法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ja-JP" altLang="en-US" sz="2400" dirty="0" smtClean="0"/>
                  <a:t>重なり率の推定</a:t>
                </a: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レプリカ１の平均から交点までの面積を</a:t>
                </a:r>
                <a:r>
                  <a:rPr lang="en-US" altLang="ja-JP" sz="2000" dirty="0">
                    <a:latin typeface="Century" panose="02040604050505020304" pitchFamily="18" charset="0"/>
                  </a:rPr>
                  <a:t>0.5</a:t>
                </a:r>
                <a:r>
                  <a:rPr lang="ja-JP" altLang="en-US" sz="2000" dirty="0"/>
                  <a:t>から引くことによって</a:t>
                </a:r>
                <a:r>
                  <a:rPr lang="en-US" altLang="ja-JP" sz="2000" dirty="0"/>
                  <a:t>R</a:t>
                </a:r>
                <a:r>
                  <a:rPr lang="en-US" altLang="ja-JP" sz="2000" dirty="0">
                    <a:latin typeface="Century" panose="02040604050505020304" pitchFamily="18" charset="0"/>
                  </a:rPr>
                  <a:t>1</a:t>
                </a:r>
                <a:r>
                  <a:rPr lang="ja-JP" altLang="en-US" sz="2000" dirty="0">
                    <a:latin typeface="Century" panose="02040604050505020304" pitchFamily="18" charset="0"/>
                  </a:rPr>
                  <a:t>を求める</a:t>
                </a:r>
                <a:endParaRPr lang="en-US" altLang="ja-JP" sz="20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sz="2000" dirty="0">
                    <a:latin typeface="Century" panose="02040604050505020304" pitchFamily="18" charset="0"/>
                  </a:rPr>
                  <a:t>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1=0.5−</m:t>
                    </m:r>
                    <m:nary>
                      <m:nary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ja-JP" alt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ja-JP" sz="2000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ja-JP" alt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Sup>
                                  <m:sSubSupPr>
                                    <m:ctrlPr>
                                      <a:rPr lang="en-US" altLang="ja-JP" sz="20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20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ja-JP" sz="2000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ja-JP" sz="20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ja-JP" sz="2000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ja-JP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ja-JP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en-US" altLang="ja-JP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ja-JP" sz="20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ja-JP" alt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𝑑𝐸𝑥</m:t>
                        </m:r>
                      </m:e>
                    </m:nary>
                  </m:oMath>
                </a14:m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0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1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  <a:blipFill>
                <a:blip r:embed="rId2"/>
                <a:stretch>
                  <a:fillRect t="-1249" r="-2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グループ化 12"/>
          <p:cNvGrpSpPr/>
          <p:nvPr/>
        </p:nvGrpSpPr>
        <p:grpSpPr>
          <a:xfrm>
            <a:off x="2469282" y="2316287"/>
            <a:ext cx="4205436" cy="2264841"/>
            <a:chOff x="2469282" y="2316287"/>
            <a:chExt cx="4205436" cy="2264841"/>
          </a:xfrm>
        </p:grpSpPr>
        <p:pic>
          <p:nvPicPr>
            <p:cNvPr id="11" name="図 1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469282" y="2316287"/>
              <a:ext cx="4205436" cy="2264841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2915816" y="2898522"/>
              <a:ext cx="8463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50" dirty="0"/>
                <a:t>レプリカ</a:t>
              </a:r>
              <a:r>
                <a:rPr lang="en-US" altLang="ja-JP" sz="1050" dirty="0">
                  <a:latin typeface="Century" panose="02040604050505020304" pitchFamily="18" charset="0"/>
                </a:rPr>
                <a:t>1</a:t>
              </a:r>
              <a:endParaRPr kumimoji="1" lang="ja-JP" altLang="en-US" sz="1050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093801" y="3060362"/>
              <a:ext cx="8463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50" dirty="0"/>
                <a:t>レプリカ</a:t>
              </a:r>
              <a:r>
                <a:rPr lang="en-US" altLang="ja-JP" sz="1050" dirty="0">
                  <a:latin typeface="Century" panose="02040604050505020304" pitchFamily="18" charset="0"/>
                </a:rPr>
                <a:t>2</a:t>
              </a:r>
              <a:endParaRPr kumimoji="1" lang="ja-JP" altLang="en-US" sz="1050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4499992" y="3861048"/>
              <a:ext cx="360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/>
                <a:t>R</a:t>
              </a:r>
              <a:r>
                <a:rPr lang="en-US" altLang="ja-JP" sz="1050" dirty="0">
                  <a:latin typeface="Century" panose="02040604050505020304" pitchFamily="18" charset="0"/>
                </a:rPr>
                <a:t>1</a:t>
              </a:r>
              <a:endParaRPr kumimoji="1" lang="ja-JP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205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温度調整の方法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ja-JP" altLang="en-US" sz="2400" dirty="0" smtClean="0"/>
                  <a:t>重なり率の推定</a:t>
                </a: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レプリカ</a:t>
                </a:r>
                <a:r>
                  <a:rPr lang="en-US" altLang="ja-JP" sz="2000" dirty="0">
                    <a:latin typeface="Century" panose="02040604050505020304" pitchFamily="18" charset="0"/>
                  </a:rPr>
                  <a:t>2</a:t>
                </a:r>
                <a:r>
                  <a:rPr lang="ja-JP" altLang="en-US" sz="2000" dirty="0" smtClean="0"/>
                  <a:t>の</a:t>
                </a:r>
                <a:r>
                  <a:rPr lang="ja-JP" altLang="en-US" sz="2000" dirty="0"/>
                  <a:t>交点から平均</a:t>
                </a:r>
                <a:r>
                  <a:rPr lang="ja-JP" altLang="en-US" sz="2000" dirty="0" smtClean="0"/>
                  <a:t>までの</a:t>
                </a:r>
                <a:r>
                  <a:rPr lang="ja-JP" altLang="en-US" sz="2000" dirty="0"/>
                  <a:t>面積を</a:t>
                </a:r>
                <a:r>
                  <a:rPr lang="en-US" altLang="ja-JP" sz="2000" dirty="0">
                    <a:latin typeface="Century" panose="02040604050505020304" pitchFamily="18" charset="0"/>
                  </a:rPr>
                  <a:t>0.5</a:t>
                </a:r>
                <a:r>
                  <a:rPr lang="ja-JP" altLang="en-US" sz="2000" dirty="0"/>
                  <a:t>から引くことによって</a:t>
                </a:r>
                <a:r>
                  <a:rPr lang="en-US" altLang="ja-JP" sz="2000" dirty="0"/>
                  <a:t>R</a:t>
                </a:r>
                <a:r>
                  <a:rPr lang="en-US" altLang="ja-JP" sz="2000" dirty="0">
                    <a:latin typeface="Century" panose="02040604050505020304" pitchFamily="18" charset="0"/>
                  </a:rPr>
                  <a:t>2</a:t>
                </a:r>
                <a:r>
                  <a:rPr lang="ja-JP" altLang="en-US" sz="2000" dirty="0">
                    <a:latin typeface="Century" panose="02040604050505020304" pitchFamily="18" charset="0"/>
                  </a:rPr>
                  <a:t>を求める</a:t>
                </a:r>
                <a:endParaRPr lang="en-US" altLang="ja-JP" sz="20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sz="2000" dirty="0">
                    <a:latin typeface="Century" panose="02040604050505020304" pitchFamily="18" charset="0"/>
                  </a:rPr>
                  <a:t>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2=0.5−</m:t>
                    </m:r>
                    <m:nary>
                      <m:nary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ja-JP" sz="2000" b="0" i="1" smtClean="0">
                            <a:latin typeface="Cambria Math"/>
                          </a:rPr>
                          <m:t>𝐸</m:t>
                        </m:r>
                        <m:sSub>
                          <m:sSub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/>
                              </a:rPr>
                              <m:t>1,2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ja-JP" altLang="en-US" sz="2000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ja-JP" sz="2000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ja-JP" alt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Sup>
                                  <m:sSubSupPr>
                                    <m:ctrlPr>
                                      <a:rPr lang="en-US" altLang="ja-JP" sz="20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20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ja-JP" sz="2000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ja-JP" sz="20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ja-JP" sz="2000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ja-JP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ja-JP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en-US" altLang="ja-JP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ja-JP" sz="20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ja-JP" alt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𝑑𝐸𝑥</m:t>
                        </m:r>
                      </m:e>
                    </m:nary>
                  </m:oMath>
                </a14:m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0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1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  <a:blipFill rotWithShape="1">
                <a:blip r:embed="rId2"/>
                <a:stretch>
                  <a:fillRect t="-12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/>
          <p:cNvPicPr/>
          <p:nvPr/>
        </p:nvPicPr>
        <p:blipFill>
          <a:blip r:embed="rId3"/>
          <a:stretch>
            <a:fillRect/>
          </a:stretch>
        </p:blipFill>
        <p:spPr>
          <a:xfrm>
            <a:off x="2296660" y="2388736"/>
            <a:ext cx="4550680" cy="22644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771800" y="275980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レプリカ</a:t>
            </a:r>
            <a:r>
              <a:rPr kumimoji="1" lang="en-US" altLang="ja-JP" sz="1050" dirty="0">
                <a:latin typeface="Century" panose="02040604050505020304" pitchFamily="18" charset="0"/>
              </a:rPr>
              <a:t>1</a:t>
            </a:r>
            <a:endParaRPr kumimoji="1" lang="ja-JP" altLang="en-US" sz="1050" dirty="0">
              <a:latin typeface="Century" panose="02040604050505020304" pitchFamily="18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220072" y="3090092"/>
            <a:ext cx="792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レプリカ</a:t>
            </a:r>
            <a:r>
              <a:rPr lang="en-US" altLang="ja-JP" sz="1050" dirty="0">
                <a:latin typeface="Century" panose="02040604050505020304" pitchFamily="18" charset="0"/>
              </a:rPr>
              <a:t>2</a:t>
            </a:r>
            <a:endParaRPr kumimoji="1" lang="ja-JP" altLang="en-US" sz="1050" dirty="0">
              <a:latin typeface="Century" panose="02040604050505020304" pitchFamily="18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919955" y="3861048"/>
            <a:ext cx="374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Century" panose="02040604050505020304" pitchFamily="18" charset="0"/>
              </a:rPr>
              <a:t>R2</a:t>
            </a:r>
            <a:endParaRPr kumimoji="1" lang="ja-JP" altLang="en-US" sz="105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4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15812</TotalTime>
  <Words>307</Words>
  <Application>Microsoft Office PowerPoint</Application>
  <PresentationFormat>画面に合わせる (4:3)</PresentationFormat>
  <Paragraphs>175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アーバン</vt:lpstr>
      <vt:lpstr>       　     卒業研究進捗報告  </vt:lpstr>
      <vt:lpstr>今週の内容</vt:lpstr>
      <vt:lpstr>訂正</vt:lpstr>
      <vt:lpstr>温度調整の方法</vt:lpstr>
      <vt:lpstr>温度調整の方法</vt:lpstr>
      <vt:lpstr>温度調整の方法</vt:lpstr>
      <vt:lpstr>温度調整の方法</vt:lpstr>
      <vt:lpstr>温度調整の方法</vt:lpstr>
      <vt:lpstr>温度調整の方法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卒業論文テーマ決め</dc:title>
  <dc:creator>keigo okamoto</dc:creator>
  <cp:lastModifiedBy>　</cp:lastModifiedBy>
  <cp:revision>1048</cp:revision>
  <dcterms:created xsi:type="dcterms:W3CDTF">2015-11-15T17:26:41Z</dcterms:created>
  <dcterms:modified xsi:type="dcterms:W3CDTF">2016-07-26T06:22:29Z</dcterms:modified>
</cp:coreProperties>
</file>