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8" r:id="rId3"/>
    <p:sldId id="293" r:id="rId4"/>
    <p:sldId id="297" r:id="rId5"/>
    <p:sldId id="302" r:id="rId6"/>
    <p:sldId id="303" r:id="rId7"/>
    <p:sldId id="306" r:id="rId8"/>
    <p:sldId id="304" r:id="rId9"/>
    <p:sldId id="305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029B9-A0D8-4BD9-A5B8-CDFC6378E4D1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2E667-E1DB-4C13-B0C3-C83319A045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34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F459390-1E1C-411D-8458-89103E8FCADA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F459390-1E1C-411D-8458-89103E8FCADA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F459390-1E1C-411D-8458-89103E8FCADA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F459390-1E1C-411D-8458-89103E8FCADA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7200" y="764705"/>
            <a:ext cx="8458200" cy="310720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卒業研究進捗報告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>
                <a:latin typeface="Century" panose="02040604050505020304" pitchFamily="18" charset="0"/>
              </a:rPr>
              <a:t>13x3015</a:t>
            </a:r>
          </a:p>
          <a:p>
            <a:r>
              <a:rPr kumimoji="1" lang="ja-JP" altLang="en-US" dirty="0">
                <a:latin typeface="Century" panose="02040604050505020304" pitchFamily="18" charset="0"/>
              </a:rPr>
              <a:t>岡本啓吾</a:t>
            </a:r>
          </a:p>
        </p:txBody>
      </p:sp>
    </p:spTree>
    <p:extLst>
      <p:ext uri="{BB962C8B-B14F-4D97-AF65-F5344CB8AC3E}">
        <p14:creationId xmlns:p14="http://schemas.microsoft.com/office/powerpoint/2010/main" val="31559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今週の内容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08975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dirty="0" smtClean="0"/>
              <a:t>・</a:t>
            </a:r>
            <a:r>
              <a:rPr lang="ja-JP" altLang="en-US" dirty="0"/>
              <a:t>プログラム</a:t>
            </a:r>
            <a:r>
              <a:rPr lang="ja-JP" altLang="en-US" dirty="0" smtClean="0"/>
              <a:t>の進捗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9566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温度</a:t>
            </a:r>
            <a:r>
              <a:rPr lang="ja-JP" altLang="en-US" sz="3200" dirty="0" smtClean="0"/>
              <a:t>調整のアルゴリズム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①レプリカごとのコスト確率分布の推定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ja-JP" altLang="en-US" dirty="0" smtClean="0"/>
              <a:t>②</a:t>
            </a:r>
            <a:r>
              <a:rPr lang="en-US" altLang="ja-JP" dirty="0" smtClean="0">
                <a:latin typeface="Century" panose="02040604050505020304" pitchFamily="18" charset="0"/>
              </a:rPr>
              <a:t>2</a:t>
            </a:r>
            <a:r>
              <a:rPr lang="ja-JP" altLang="en-US" dirty="0" err="1" smtClean="0">
                <a:latin typeface="Century" panose="02040604050505020304" pitchFamily="18" charset="0"/>
              </a:rPr>
              <a:t>つの</a:t>
            </a:r>
            <a:r>
              <a:rPr lang="ja-JP" altLang="en-US" dirty="0" smtClean="0"/>
              <a:t>レプリカのコスト確率分布の重なり率の推定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③温度調整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95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327794"/>
            <a:ext cx="9144000" cy="1156990"/>
          </a:xfrm>
        </p:spPr>
        <p:txBody>
          <a:bodyPr>
            <a:normAutofit/>
          </a:bodyPr>
          <a:lstStyle/>
          <a:p>
            <a:pPr algn="l"/>
            <a:r>
              <a:rPr lang="ja-JP" altLang="en-US" sz="3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温度調整のアルゴリズム</a:t>
            </a:r>
            <a:endParaRPr kumimoji="1" lang="ja-JP" altLang="en-US" sz="32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>
                <a:latin typeface="+mn-ea"/>
              </a:rPr>
              <a:t>②</a:t>
            </a:r>
            <a:r>
              <a:rPr lang="en-US" altLang="ja-JP" dirty="0">
                <a:latin typeface="+mn-ea"/>
              </a:rPr>
              <a:t>2</a:t>
            </a:r>
            <a:r>
              <a:rPr lang="ja-JP" altLang="en-US" dirty="0" err="1">
                <a:latin typeface="+mn-ea"/>
              </a:rPr>
              <a:t>つの</a:t>
            </a:r>
            <a:r>
              <a:rPr lang="ja-JP" altLang="en-US" dirty="0">
                <a:latin typeface="+mn-ea"/>
              </a:rPr>
              <a:t>レプリカのコスト確率分布の重なり率の推定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sz="3200" dirty="0">
              <a:latin typeface="+mn-ea"/>
            </a:endParaRPr>
          </a:p>
          <a:p>
            <a:pPr marL="0" indent="0">
              <a:buNone/>
            </a:pPr>
            <a:endParaRPr lang="en-US" altLang="ja-JP" sz="3200" dirty="0">
              <a:latin typeface="+mn-ea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+mn-ea"/>
              </a:rPr>
              <a:t>　　　　　　　　　　</a:t>
            </a:r>
            <a:endParaRPr lang="en-US" altLang="ja-JP" sz="3200" dirty="0">
              <a:latin typeface="+mn-ea"/>
            </a:endParaRPr>
          </a:p>
          <a:p>
            <a:pPr marL="0" indent="0">
              <a:buNone/>
            </a:pPr>
            <a:endParaRPr lang="en-US" altLang="ja-JP" sz="3200" dirty="0">
              <a:latin typeface="+mn-ea"/>
            </a:endParaRPr>
          </a:p>
          <a:p>
            <a:pPr marL="0" indent="0">
              <a:buNone/>
            </a:pP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endParaRPr lang="en-US" altLang="ja-JP" sz="2400" dirty="0" smtClean="0">
              <a:latin typeface="+mn-ea"/>
            </a:endParaRPr>
          </a:p>
          <a:p>
            <a:pPr marL="0" indent="0">
              <a:buNone/>
            </a:pPr>
            <a:endParaRPr lang="en-US" altLang="ja-JP" sz="1100" dirty="0" smtClean="0">
              <a:latin typeface="+mn-ea"/>
            </a:endParaRPr>
          </a:p>
          <a:p>
            <a:pPr marL="0" indent="0">
              <a:buNone/>
            </a:pPr>
            <a:endParaRPr lang="en-US" altLang="ja-JP" sz="1100" dirty="0">
              <a:latin typeface="+mn-ea"/>
            </a:endParaRPr>
          </a:p>
          <a:p>
            <a:pPr marL="0" indent="0">
              <a:buNone/>
            </a:pPr>
            <a:endParaRPr lang="en-US" altLang="ja-JP" sz="1100" dirty="0">
              <a:latin typeface="+mn-ea"/>
            </a:endParaRPr>
          </a:p>
          <a:p>
            <a:pPr marL="0" indent="0">
              <a:buNone/>
            </a:pPr>
            <a:r>
              <a:rPr lang="en-US" altLang="ja-JP" sz="2400" dirty="0" smtClean="0">
                <a:latin typeface="+mn-ea"/>
              </a:rPr>
              <a:t>2</a:t>
            </a:r>
            <a:r>
              <a:rPr lang="ja-JP" altLang="en-US" sz="2400" dirty="0" err="1" smtClean="0">
                <a:latin typeface="+mn-ea"/>
              </a:rPr>
              <a:t>つの</a:t>
            </a:r>
            <a:r>
              <a:rPr lang="ja-JP" altLang="en-US" sz="2400" dirty="0" smtClean="0">
                <a:latin typeface="+mn-ea"/>
              </a:rPr>
              <a:t>レプリカのコスト確率分布が重なっている部分の面積を求める</a:t>
            </a:r>
            <a:endParaRPr lang="en-US" altLang="ja-JP" sz="2400" dirty="0">
              <a:latin typeface="+mn-ea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1709682" y="2132856"/>
            <a:ext cx="5724636" cy="3096344"/>
            <a:chOff x="1187624" y="2123766"/>
            <a:chExt cx="6381750" cy="3321458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2168624"/>
              <a:ext cx="6381750" cy="327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テキスト ボックス 13"/>
            <p:cNvSpPr txBox="1"/>
            <p:nvPr/>
          </p:nvSpPr>
          <p:spPr>
            <a:xfrm>
              <a:off x="5028613" y="2123766"/>
              <a:ext cx="1491490" cy="487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交点</a:t>
              </a:r>
              <a:endParaRPr lang="en-US" altLang="ja-JP" dirty="0"/>
            </a:p>
          </p:txBody>
        </p:sp>
        <p:cxnSp>
          <p:nvCxnSpPr>
            <p:cNvPr id="15" name="直線コネクタ 14"/>
            <p:cNvCxnSpPr/>
            <p:nvPr/>
          </p:nvCxnSpPr>
          <p:spPr>
            <a:xfrm>
              <a:off x="5436096" y="2600672"/>
              <a:ext cx="0" cy="2217950"/>
            </a:xfrm>
            <a:prstGeom prst="line">
              <a:avLst/>
            </a:prstGeom>
            <a:ln w="285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10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327794"/>
            <a:ext cx="9144000" cy="1156990"/>
          </a:xfrm>
        </p:spPr>
        <p:txBody>
          <a:bodyPr>
            <a:normAutofit/>
          </a:bodyPr>
          <a:lstStyle/>
          <a:p>
            <a:pPr algn="l"/>
            <a:r>
              <a:rPr lang="ja-JP" altLang="en-US" sz="3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温度調整のアルゴリズム</a:t>
            </a:r>
            <a:endParaRPr kumimoji="1" lang="ja-JP" altLang="en-US" sz="32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 smtClean="0">
                <a:latin typeface="+mn-ea"/>
              </a:rPr>
              <a:t>2</a:t>
            </a:r>
            <a:r>
              <a:rPr lang="ja-JP" altLang="en-US" sz="2400" dirty="0" err="1">
                <a:latin typeface="+mn-ea"/>
              </a:rPr>
              <a:t>つの</a:t>
            </a:r>
            <a:r>
              <a:rPr lang="ja-JP" altLang="en-US" sz="2400" dirty="0">
                <a:latin typeface="+mn-ea"/>
              </a:rPr>
              <a:t>レプリカ</a:t>
            </a:r>
            <a:r>
              <a:rPr lang="ja-JP" altLang="en-US" sz="2400" dirty="0" smtClean="0">
                <a:latin typeface="+mn-ea"/>
              </a:rPr>
              <a:t>の平均値と標準偏差の大きさによって場合分け</a:t>
            </a:r>
            <a:endParaRPr lang="en-US" altLang="ja-JP" sz="24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n-ea"/>
              </a:rPr>
              <a:t>①</a:t>
            </a:r>
            <a:r>
              <a:rPr lang="ja-JP" altLang="en-US" sz="2400" dirty="0" smtClean="0">
                <a:latin typeface="+mn-ea"/>
              </a:rPr>
              <a:t>平均値</a:t>
            </a:r>
            <a:r>
              <a:rPr lang="ja-JP" altLang="en-US" sz="2400" dirty="0">
                <a:latin typeface="+mn-ea"/>
              </a:rPr>
              <a:t>：低温＜高温　　　標準偏差：低温＜</a:t>
            </a:r>
            <a:r>
              <a:rPr lang="ja-JP" altLang="en-US" sz="2400" dirty="0" smtClean="0">
                <a:latin typeface="+mn-ea"/>
              </a:rPr>
              <a:t>高温</a:t>
            </a:r>
            <a:endParaRPr lang="en-US" altLang="ja-JP" sz="2400" dirty="0" smtClean="0">
              <a:latin typeface="+mn-ea"/>
            </a:endParaRPr>
          </a:p>
          <a:p>
            <a:pPr marL="0" indent="0">
              <a:buNone/>
            </a:pP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n-ea"/>
              </a:rPr>
              <a:t>②</a:t>
            </a:r>
            <a:r>
              <a:rPr lang="ja-JP" altLang="en-US" sz="2400" dirty="0" smtClean="0">
                <a:latin typeface="+mn-ea"/>
              </a:rPr>
              <a:t>平均値</a:t>
            </a:r>
            <a:r>
              <a:rPr lang="ja-JP" altLang="en-US" sz="2400" dirty="0">
                <a:latin typeface="+mn-ea"/>
              </a:rPr>
              <a:t>：低温＞高温　　　標準偏差：低温＜</a:t>
            </a:r>
            <a:r>
              <a:rPr lang="ja-JP" altLang="en-US" sz="2400" dirty="0" smtClean="0">
                <a:latin typeface="+mn-ea"/>
              </a:rPr>
              <a:t>高温</a:t>
            </a:r>
            <a:endParaRPr lang="en-US" altLang="ja-JP" sz="2400" dirty="0" smtClean="0">
              <a:latin typeface="+mn-ea"/>
            </a:endParaRPr>
          </a:p>
          <a:p>
            <a:pPr marL="0" indent="0">
              <a:buNone/>
            </a:pP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n-ea"/>
              </a:rPr>
              <a:t>③平均値：低温＜高温　　　標準偏差：低温＞</a:t>
            </a:r>
            <a:r>
              <a:rPr lang="ja-JP" altLang="en-US" sz="2400" dirty="0" smtClean="0">
                <a:latin typeface="+mn-ea"/>
              </a:rPr>
              <a:t>高温</a:t>
            </a:r>
            <a:endParaRPr lang="en-US" altLang="ja-JP" sz="2400" dirty="0" smtClean="0">
              <a:latin typeface="+mn-ea"/>
            </a:endParaRPr>
          </a:p>
          <a:p>
            <a:pPr marL="0" indent="0">
              <a:buNone/>
            </a:pP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n-ea"/>
              </a:rPr>
              <a:t>④平均値：低温＞高温　　　標準偏差：低温＞高温</a:t>
            </a: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endParaRPr lang="en-US" altLang="ja-JP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940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327794"/>
            <a:ext cx="9144000" cy="1156990"/>
          </a:xfrm>
        </p:spPr>
        <p:txBody>
          <a:bodyPr>
            <a:normAutofit/>
          </a:bodyPr>
          <a:lstStyle/>
          <a:p>
            <a:pPr algn="l"/>
            <a:r>
              <a:rPr lang="ja-JP" altLang="en-US" sz="3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温度調整のアルゴリズム</a:t>
            </a:r>
            <a:endParaRPr kumimoji="1" lang="ja-JP" altLang="en-US" sz="32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 smtClean="0">
                <a:latin typeface="+mn-ea"/>
              </a:rPr>
              <a:t>実行</a:t>
            </a:r>
            <a:r>
              <a:rPr lang="ja-JP" altLang="en-US" sz="2400" dirty="0" smtClean="0">
                <a:latin typeface="+mn-ea"/>
              </a:rPr>
              <a:t>結果</a:t>
            </a:r>
            <a:endParaRPr lang="en-US" altLang="ja-JP" sz="2400" dirty="0" smtClean="0">
              <a:latin typeface="+mn-ea"/>
            </a:endParaRPr>
          </a:p>
          <a:p>
            <a:pPr marL="0" indent="0">
              <a:buNone/>
            </a:pP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endParaRPr lang="en-US" altLang="ja-JP" sz="2400" dirty="0" smtClean="0">
              <a:latin typeface="+mn-ea"/>
            </a:endParaRPr>
          </a:p>
          <a:p>
            <a:pPr marL="0" indent="0">
              <a:buNone/>
            </a:pP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endParaRPr lang="en-US" altLang="ja-JP" sz="2400" dirty="0" smtClean="0">
              <a:latin typeface="+mn-ea"/>
            </a:endParaRPr>
          </a:p>
          <a:p>
            <a:pPr marL="0" indent="0">
              <a:buNone/>
            </a:pP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endParaRPr lang="en-US" altLang="ja-JP" sz="2400" dirty="0" smtClean="0">
              <a:latin typeface="+mn-ea"/>
            </a:endParaRPr>
          </a:p>
          <a:p>
            <a:pPr marL="0" indent="0">
              <a:buNone/>
            </a:pP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endParaRPr lang="en-US" altLang="ja-JP" sz="2400" dirty="0" smtClean="0">
              <a:latin typeface="+mn-ea"/>
            </a:endParaRPr>
          </a:p>
          <a:p>
            <a:pPr marL="0" indent="0">
              <a:buNone/>
            </a:pP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endParaRPr lang="en-US" altLang="ja-JP" sz="2400" dirty="0" smtClean="0">
              <a:latin typeface="+mn-ea"/>
            </a:endParaRPr>
          </a:p>
          <a:p>
            <a:pPr marL="0" indent="0">
              <a:buNone/>
            </a:pPr>
            <a:endParaRPr lang="en-US" altLang="ja-JP" sz="20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n-ea"/>
              </a:rPr>
              <a:t>レプリカごと</a:t>
            </a:r>
            <a:r>
              <a:rPr lang="ja-JP" altLang="en-US" sz="2400" dirty="0" smtClean="0">
                <a:latin typeface="+mn-ea"/>
              </a:rPr>
              <a:t>の平均値、標準偏差を表示</a:t>
            </a:r>
            <a:endParaRPr lang="en-US" altLang="ja-JP" sz="2400" dirty="0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208" y="1839044"/>
            <a:ext cx="5457584" cy="3966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605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327794"/>
            <a:ext cx="9144000" cy="1156990"/>
          </a:xfrm>
        </p:spPr>
        <p:txBody>
          <a:bodyPr>
            <a:normAutofit/>
          </a:bodyPr>
          <a:lstStyle/>
          <a:p>
            <a:pPr algn="l"/>
            <a:r>
              <a:rPr lang="ja-JP" altLang="en-US" sz="3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温度調整のアルゴリズム</a:t>
            </a:r>
            <a:endParaRPr kumimoji="1" lang="ja-JP" altLang="en-US" sz="32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 smtClean="0">
                <a:latin typeface="+mn-ea"/>
              </a:rPr>
              <a:t>実行</a:t>
            </a:r>
            <a:r>
              <a:rPr lang="ja-JP" altLang="en-US" sz="2400" dirty="0" smtClean="0">
                <a:latin typeface="+mn-ea"/>
              </a:rPr>
              <a:t>結果</a:t>
            </a:r>
            <a:endParaRPr lang="en-US" altLang="ja-JP" sz="2400" dirty="0" smtClean="0">
              <a:latin typeface="+mn-ea"/>
            </a:endParaRPr>
          </a:p>
          <a:p>
            <a:pPr marL="0" indent="0">
              <a:buNone/>
            </a:pP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endParaRPr lang="en-US" altLang="ja-JP" sz="2400" dirty="0" smtClean="0">
              <a:latin typeface="+mn-ea"/>
            </a:endParaRPr>
          </a:p>
          <a:p>
            <a:pPr marL="0" indent="0">
              <a:buNone/>
            </a:pP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endParaRPr lang="en-US" altLang="ja-JP" sz="2400" dirty="0" smtClean="0">
              <a:latin typeface="+mn-ea"/>
            </a:endParaRPr>
          </a:p>
          <a:p>
            <a:pPr marL="0" indent="0">
              <a:buNone/>
            </a:pP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endParaRPr lang="en-US" altLang="ja-JP" sz="2400" dirty="0" smtClean="0">
              <a:latin typeface="+mn-ea"/>
            </a:endParaRPr>
          </a:p>
          <a:p>
            <a:pPr marL="0" indent="0">
              <a:buNone/>
            </a:pP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endParaRPr lang="en-US" altLang="ja-JP" sz="2400" dirty="0" smtClean="0">
              <a:latin typeface="+mn-ea"/>
            </a:endParaRPr>
          </a:p>
          <a:p>
            <a:pPr marL="0" indent="0">
              <a:buNone/>
            </a:pP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endParaRPr lang="en-US" altLang="ja-JP" sz="2400" dirty="0" smtClean="0">
              <a:latin typeface="+mn-ea"/>
            </a:endParaRPr>
          </a:p>
          <a:p>
            <a:pPr marL="0" indent="0">
              <a:buNone/>
            </a:pPr>
            <a:endParaRPr lang="en-US" altLang="ja-JP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ja-JP" sz="2400" dirty="0">
                <a:latin typeface="+mn-ea"/>
              </a:rPr>
              <a:t>2</a:t>
            </a:r>
            <a:r>
              <a:rPr lang="ja-JP" altLang="en-US" sz="2400" dirty="0" err="1">
                <a:latin typeface="+mn-ea"/>
              </a:rPr>
              <a:t>つの</a:t>
            </a:r>
            <a:r>
              <a:rPr lang="ja-JP" altLang="en-US" sz="2400" dirty="0">
                <a:latin typeface="+mn-ea"/>
              </a:rPr>
              <a:t>レプリカ</a:t>
            </a:r>
            <a:r>
              <a:rPr lang="ja-JP" altLang="en-US" sz="2400" dirty="0" smtClean="0">
                <a:latin typeface="+mn-ea"/>
              </a:rPr>
              <a:t>の交点、重なり率を表示</a:t>
            </a:r>
            <a:endParaRPr lang="en-US" altLang="ja-JP" sz="2400" dirty="0">
              <a:latin typeface="+mn-ea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535" y="1839044"/>
            <a:ext cx="5458931" cy="39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875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来週以降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①レプリカごとのコスト確率分布の推定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ja-JP" altLang="en-US" dirty="0" smtClean="0"/>
              <a:t>②</a:t>
            </a:r>
            <a:r>
              <a:rPr lang="en-US" altLang="ja-JP" dirty="0" smtClean="0">
                <a:latin typeface="Century" panose="02040604050505020304" pitchFamily="18" charset="0"/>
              </a:rPr>
              <a:t>2</a:t>
            </a:r>
            <a:r>
              <a:rPr lang="ja-JP" altLang="en-US" dirty="0" err="1" smtClean="0">
                <a:latin typeface="Century" panose="02040604050505020304" pitchFamily="18" charset="0"/>
              </a:rPr>
              <a:t>つの</a:t>
            </a:r>
            <a:r>
              <a:rPr lang="ja-JP" altLang="en-US" dirty="0" smtClean="0"/>
              <a:t>レプリカのコスト確率分布の重なり率の推定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③温度調整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91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来週以降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ja-JP" altLang="en-US" dirty="0" smtClean="0">
                    <a:solidFill>
                      <a:schemeClr val="tx1"/>
                    </a:solidFill>
                  </a:rPr>
                  <a:t>③温度調整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marL="109728" indent="0">
                  <a:buNone/>
                </a:pPr>
                <a:r>
                  <a:rPr lang="ja-JP" altLang="en-US" sz="2400" dirty="0" smtClean="0">
                    <a:solidFill>
                      <a:schemeClr val="tx1"/>
                    </a:solidFill>
                  </a:rPr>
                  <a:t>推定した重なり率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</a:rPr>
                  <a:t>が目的の重なり率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</a:rPr>
                  <a:t>出ない場合、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solidFill>
                      <a:schemeClr val="tx1"/>
                    </a:solidFill>
                  </a:rPr>
                  <a:t>になるように高温レプリカの平均値を変化させる</a:t>
                </a:r>
                <a:endParaRPr lang="en-US" altLang="ja-JP" sz="2400" dirty="0" smtClean="0">
                  <a:solidFill>
                    <a:schemeClr val="tx1"/>
                  </a:solidFill>
                </a:endParaRPr>
              </a:p>
              <a:p>
                <a:pPr marL="109728" indent="0">
                  <a:buNone/>
                </a:pPr>
                <a:r>
                  <a:rPr lang="ja-JP" altLang="en-US" sz="2400" dirty="0"/>
                  <a:t>その後</a:t>
                </a:r>
                <a:r>
                  <a:rPr lang="ja-JP" altLang="en-US" sz="2400" dirty="0" smtClean="0"/>
                  <a:t>、平均値の変化量に応じて高温レプリカの温度を調整</a:t>
                </a:r>
                <a:endParaRPr lang="en-US" altLang="ja-JP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  <a:blipFill rotWithShape="1">
                <a:blip r:embed="rId2"/>
                <a:stretch>
                  <a:fillRect l="-133" t="-14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6732240" y="3964414"/>
                <a:ext cx="1512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/>
                  <a:t>重なり率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/>
                      </a:rPr>
                      <m:t>𝑷</m:t>
                    </m:r>
                  </m:oMath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964414"/>
                <a:ext cx="151216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226" t="-11475" b="-213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6732240" y="5579948"/>
                <a:ext cx="1512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/>
                  <a:t>重なり率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5579948"/>
                <a:ext cx="151216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226" t="-11475" b="-213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下矢印 5"/>
          <p:cNvSpPr/>
          <p:nvPr/>
        </p:nvSpPr>
        <p:spPr>
          <a:xfrm>
            <a:off x="7164288" y="4477762"/>
            <a:ext cx="324036" cy="9674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08905"/>
            <a:ext cx="512445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05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16207</TotalTime>
  <Words>195</Words>
  <Application>Microsoft Office PowerPoint</Application>
  <PresentationFormat>画面に合わせる (4:3)</PresentationFormat>
  <Paragraphs>70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アーバン</vt:lpstr>
      <vt:lpstr>       　     卒業研究進捗報告  </vt:lpstr>
      <vt:lpstr>今週の内容</vt:lpstr>
      <vt:lpstr>温度調整のアルゴリズム</vt:lpstr>
      <vt:lpstr>温度調整のアルゴリズム</vt:lpstr>
      <vt:lpstr>温度調整のアルゴリズム</vt:lpstr>
      <vt:lpstr>温度調整のアルゴリズム</vt:lpstr>
      <vt:lpstr>温度調整のアルゴリズム</vt:lpstr>
      <vt:lpstr>来週以降</vt:lpstr>
      <vt:lpstr>来週以降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卒業論文テーマ決め</dc:title>
  <dc:creator>keigo okamoto</dc:creator>
  <cp:lastModifiedBy>　</cp:lastModifiedBy>
  <cp:revision>1084</cp:revision>
  <dcterms:created xsi:type="dcterms:W3CDTF">2015-11-15T17:26:41Z</dcterms:created>
  <dcterms:modified xsi:type="dcterms:W3CDTF">2016-09-26T23:31:32Z</dcterms:modified>
</cp:coreProperties>
</file>