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304" r:id="rId3"/>
    <p:sldId id="312" r:id="rId4"/>
    <p:sldId id="313" r:id="rId5"/>
    <p:sldId id="314" r:id="rId6"/>
    <p:sldId id="315" r:id="rId7"/>
    <p:sldId id="316" r:id="rId8"/>
    <p:sldId id="31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卒業研究進捗報告</a:t>
            </a: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①レプリカごとのコスト確率分布の推定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②</a:t>
            </a:r>
            <a:r>
              <a:rPr lang="en-US" altLang="ja-JP" dirty="0">
                <a:latin typeface="Century" panose="02040604050505020304" pitchFamily="18" charset="0"/>
              </a:rPr>
              <a:t>2</a:t>
            </a:r>
            <a:r>
              <a:rPr lang="ja-JP" altLang="en-US" dirty="0" err="1">
                <a:latin typeface="Century" panose="02040604050505020304" pitchFamily="18" charset="0"/>
              </a:rPr>
              <a:t>つの</a:t>
            </a:r>
            <a:r>
              <a:rPr lang="ja-JP" altLang="en-US" dirty="0"/>
              <a:t>レプリカのコスト確率分布の重なり率の推定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③温度調整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218104" y="1484784"/>
            <a:ext cx="8731339" cy="4303138"/>
            <a:chOff x="218104" y="1484784"/>
            <a:chExt cx="8731339" cy="430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フローチャート: 処理 3"/>
                <p:cNvSpPr/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フローチャート: 処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フローチャート : 判断 4"/>
                <p:cNvSpPr/>
                <p:nvPr/>
              </p:nvSpPr>
              <p:spPr>
                <a:xfrm>
                  <a:off x="218104" y="4459362"/>
                  <a:ext cx="4824536" cy="1005292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が目的の重なり率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誤差範囲内である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フローチャート : 判断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04" y="4459362"/>
                  <a:ext cx="4824536" cy="1005292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2655402" y="5418590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フローチャート: 処理 15"/>
                <p:cNvSpPr/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温度更新</a:t>
                  </a:r>
                  <a:endParaRPr lang="en-US" altLang="ja-JP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ja-JP" sz="700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1" lang="en-US" altLang="ja-JP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フローチャート: 処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テキスト ボックス 26"/>
            <p:cNvSpPr txBox="1"/>
            <p:nvPr/>
          </p:nvSpPr>
          <p:spPr>
            <a:xfrm>
              <a:off x="4701580" y="457382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Yes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フローチャート: 処理 25"/>
              <p:cNvSpPr/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のコスト確率分布の推定</a:t>
                </a:r>
              </a:p>
            </p:txBody>
          </p:sp>
        </mc:Choice>
        <mc:Fallback xmlns="">
          <p:sp>
            <p:nvSpPr>
              <p:cNvPr id="26" name="フローチャート: 処理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blipFill>
                <a:blip r:embed="rId5"/>
                <a:stretch>
                  <a:fillRect l="-1354" t="-2655" r="-903" b="-88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フローチャート: 処理 27"/>
              <p:cNvSpPr/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</a:t>
                </a:r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重なり率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の推定</a:t>
                </a:r>
                <a:endParaRPr kumimoji="1" lang="ja-JP" altLang="en-US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8" name="フローチャート: 処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blipFill>
                <a:blip r:embed="rId6"/>
                <a:stretch>
                  <a:fillRect l="-241" t="-3571" b="-89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フローチャート: 処理 32"/>
              <p:cNvSpPr/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だけ変化</a:t>
                </a:r>
              </a:p>
            </p:txBody>
          </p:sp>
        </mc:Choice>
        <mc:Fallback xmlns="">
          <p:sp>
            <p:nvSpPr>
              <p:cNvPr id="33" name="フローチャート: 処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フローチャート: 処理 33"/>
              <p:cNvSpPr/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フローチャート: 処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フローチャート: 判断 31"/>
              <p:cNvSpPr/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フローチャート: 判断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フローチャート: 処理 35"/>
          <p:cNvSpPr/>
          <p:nvPr/>
        </p:nvSpPr>
        <p:spPr>
          <a:xfrm>
            <a:off x="6157147" y="6093296"/>
            <a:ext cx="1993236" cy="38784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温度調整終了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4" idx="2"/>
            <a:endCxn id="26" idx="0"/>
          </p:cNvCxnSpPr>
          <p:nvPr/>
        </p:nvCxnSpPr>
        <p:spPr>
          <a:xfrm>
            <a:off x="2629772" y="1872628"/>
            <a:ext cx="0" cy="42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2"/>
            <a:endCxn id="28" idx="0"/>
          </p:cNvCxnSpPr>
          <p:nvPr/>
        </p:nvCxnSpPr>
        <p:spPr>
          <a:xfrm>
            <a:off x="2629772" y="2949311"/>
            <a:ext cx="0" cy="38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8" idx="2"/>
            <a:endCxn id="5" idx="0"/>
          </p:cNvCxnSpPr>
          <p:nvPr/>
        </p:nvCxnSpPr>
        <p:spPr>
          <a:xfrm>
            <a:off x="2629772" y="3981552"/>
            <a:ext cx="600" cy="4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5" idx="2"/>
            <a:endCxn id="33" idx="0"/>
          </p:cNvCxnSpPr>
          <p:nvPr/>
        </p:nvCxnSpPr>
        <p:spPr>
          <a:xfrm flipH="1">
            <a:off x="2629772" y="5464654"/>
            <a:ext cx="600" cy="43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33" idx="2"/>
            <a:endCxn id="28" idx="1"/>
          </p:cNvCxnSpPr>
          <p:nvPr/>
        </p:nvCxnSpPr>
        <p:spPr>
          <a:xfrm rot="5400000" flipH="1">
            <a:off x="622343" y="4415471"/>
            <a:ext cx="2766211" cy="1248646"/>
          </a:xfrm>
          <a:prstGeom prst="bentConnector4">
            <a:avLst>
              <a:gd name="adj1" fmla="val -8264"/>
              <a:gd name="adj2" fmla="val 20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3"/>
            <a:endCxn id="16" idx="0"/>
          </p:cNvCxnSpPr>
          <p:nvPr/>
        </p:nvCxnSpPr>
        <p:spPr>
          <a:xfrm flipV="1">
            <a:off x="5042640" y="2492896"/>
            <a:ext cx="2114126" cy="2469112"/>
          </a:xfrm>
          <a:prstGeom prst="bentConnector4">
            <a:avLst>
              <a:gd name="adj1" fmla="val 7602"/>
              <a:gd name="adj2" fmla="val 117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6" idx="2"/>
            <a:endCxn id="34" idx="0"/>
          </p:cNvCxnSpPr>
          <p:nvPr/>
        </p:nvCxnSpPr>
        <p:spPr>
          <a:xfrm flipH="1">
            <a:off x="7153765" y="3717941"/>
            <a:ext cx="3001" cy="4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4" idx="2"/>
            <a:endCxn id="32" idx="0"/>
          </p:cNvCxnSpPr>
          <p:nvPr/>
        </p:nvCxnSpPr>
        <p:spPr>
          <a:xfrm>
            <a:off x="7153765" y="4552141"/>
            <a:ext cx="0" cy="4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endCxn id="26" idx="3"/>
          </p:cNvCxnSpPr>
          <p:nvPr/>
        </p:nvCxnSpPr>
        <p:spPr>
          <a:xfrm rot="5400000">
            <a:off x="3757787" y="1882839"/>
            <a:ext cx="945741" cy="537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32" idx="3"/>
          </p:cNvCxnSpPr>
          <p:nvPr/>
        </p:nvCxnSpPr>
        <p:spPr>
          <a:xfrm flipH="1" flipV="1">
            <a:off x="4499395" y="1678705"/>
            <a:ext cx="3947133" cy="3630228"/>
          </a:xfrm>
          <a:prstGeom prst="bentConnector3">
            <a:avLst>
              <a:gd name="adj1" fmla="val -1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2" idx="2"/>
            <a:endCxn id="36" idx="0"/>
          </p:cNvCxnSpPr>
          <p:nvPr/>
        </p:nvCxnSpPr>
        <p:spPr>
          <a:xfrm>
            <a:off x="7153765" y="5632969"/>
            <a:ext cx="0" cy="4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8180008" y="4914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153764" y="559854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実行したときの条件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・レプリカ数：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4</a:t>
                </a:r>
                <a:r>
                  <a:rPr lang="ja-JP" altLang="en-US" sz="2400" dirty="0"/>
                  <a:t>個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・最高温度：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4</a:t>
                </a:r>
              </a:p>
              <a:p>
                <a:pPr marL="109728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・最低温度：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0.0001</a:t>
                </a: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・残りの温度は等比的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・コスト確率分布推定のサンプリング回数：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10000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回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・目的の重なり率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：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0.399~0.401</a:t>
                </a: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・平均値の変化量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：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0.0001</a:t>
                </a:r>
              </a:p>
              <a:p>
                <a:pPr marL="109728" indent="0">
                  <a:buNone/>
                </a:pPr>
                <a:endParaRPr lang="en-US" altLang="ja-JP" sz="24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82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実行結果</a:t>
            </a: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レプリカごとの初期温度、初期解コスト</a:t>
            </a:r>
            <a:endParaRPr lang="en-US" altLang="ja-JP" sz="20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0" y="1988840"/>
            <a:ext cx="7246900" cy="37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実行結果</a:t>
            </a: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レプリカ</a:t>
            </a:r>
            <a:r>
              <a:rPr lang="ja-JP" altLang="en-US" sz="2000" dirty="0">
                <a:latin typeface="Century" panose="02040604050505020304" pitchFamily="18" charset="0"/>
              </a:rPr>
              <a:t>ごとの平均値、標準偏差、</a:t>
            </a:r>
            <a:r>
              <a:rPr lang="en-US" altLang="ja-JP" sz="2000" dirty="0">
                <a:latin typeface="Century" panose="02040604050505020304" pitchFamily="18" charset="0"/>
              </a:rPr>
              <a:t>2</a:t>
            </a:r>
            <a:r>
              <a:rPr lang="ja-JP" altLang="en-US" sz="2000" dirty="0" err="1">
                <a:latin typeface="Century" panose="02040604050505020304" pitchFamily="18" charset="0"/>
              </a:rPr>
              <a:t>つの</a:t>
            </a:r>
            <a:r>
              <a:rPr lang="ja-JP" altLang="en-US" sz="2000" dirty="0">
                <a:latin typeface="Century" panose="02040604050505020304" pitchFamily="18" charset="0"/>
              </a:rPr>
              <a:t>レプリカの最終的な重なり率、調整前と後の平均値、温度</a:t>
            </a:r>
            <a:endParaRPr lang="en-US" altLang="ja-JP" sz="20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1987"/>
          <a:stretch/>
        </p:blipFill>
        <p:spPr>
          <a:xfrm>
            <a:off x="755576" y="2015261"/>
            <a:ext cx="3479434" cy="3790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51987"/>
          <a:stretch/>
        </p:blipFill>
        <p:spPr>
          <a:xfrm>
            <a:off x="4860032" y="2031903"/>
            <a:ext cx="3479435" cy="37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実行結果</a:t>
            </a: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レプリカごとの最終温度、最終コスト</a:t>
            </a:r>
            <a:endParaRPr lang="en-US" altLang="ja-JP" sz="20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246901" cy="37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・温度やレプリカ数などのパラメータの設定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8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17154</TotalTime>
  <Words>193</Words>
  <Application>Microsoft Office PowerPoint</Application>
  <PresentationFormat>画面に合わせる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HGｺﾞｼｯｸM</vt:lpstr>
      <vt:lpstr>HG明朝B</vt:lpstr>
      <vt:lpstr>ＭＳ Ｐゴシック</vt:lpstr>
      <vt:lpstr>Calibri</vt:lpstr>
      <vt:lpstr>Cambria Math</vt:lpstr>
      <vt:lpstr>Century</vt:lpstr>
      <vt:lpstr>Georgia</vt:lpstr>
      <vt:lpstr>Trebuchet MS</vt:lpstr>
      <vt:lpstr>Wingdings 2</vt:lpstr>
      <vt:lpstr>アーバン</vt:lpstr>
      <vt:lpstr>       　     卒業研究進捗報告  </vt:lpstr>
      <vt:lpstr>温度調整アルゴリズム</vt:lpstr>
      <vt:lpstr>温度調整アルゴリズム</vt:lpstr>
      <vt:lpstr>温度調整アルゴリズム</vt:lpstr>
      <vt:lpstr>温度調整アルゴリズム</vt:lpstr>
      <vt:lpstr>温度調整アルゴリズム</vt:lpstr>
      <vt:lpstr>温度調整アルゴリズム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keigo okamoto</cp:lastModifiedBy>
  <cp:revision>1136</cp:revision>
  <dcterms:created xsi:type="dcterms:W3CDTF">2015-11-15T17:26:41Z</dcterms:created>
  <dcterms:modified xsi:type="dcterms:W3CDTF">2016-10-11T05:40:59Z</dcterms:modified>
</cp:coreProperties>
</file>