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312" r:id="rId3"/>
    <p:sldId id="313" r:id="rId4"/>
    <p:sldId id="317" r:id="rId5"/>
    <p:sldId id="318" r:id="rId6"/>
    <p:sldId id="314" r:id="rId7"/>
    <p:sldId id="31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29B9-A0D8-4BD9-A5B8-CDFC6378E4D1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2E667-E1DB-4C13-B0C3-C83319A0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34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59390-1E1C-411D-8458-89103E8FCADA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F459390-1E1C-411D-8458-89103E8FCADA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764705"/>
            <a:ext cx="8458200" cy="31072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卒業研究進捗報告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Century" panose="02040604050505020304" pitchFamily="18" charset="0"/>
              </a:rPr>
              <a:t>13x3015</a:t>
            </a:r>
          </a:p>
          <a:p>
            <a:r>
              <a:rPr kumimoji="1" lang="ja-JP" altLang="en-US" dirty="0">
                <a:latin typeface="Century" panose="02040604050505020304" pitchFamily="18" charset="0"/>
              </a:rPr>
              <a:t>岡本啓吾</a:t>
            </a:r>
          </a:p>
        </p:txBody>
      </p:sp>
    </p:spTree>
    <p:extLst>
      <p:ext uri="{BB962C8B-B14F-4D97-AF65-F5344CB8AC3E}">
        <p14:creationId xmlns:p14="http://schemas.microsoft.com/office/powerpoint/2010/main" val="31559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1565" y="3068960"/>
            <a:ext cx="5250872" cy="3717433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黄金分割法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</a:endParaRPr>
          </a:p>
        </p:txBody>
      </p:sp>
      <p:grpSp>
        <p:nvGrpSpPr>
          <p:cNvPr id="107" name="グループ化 106"/>
          <p:cNvGrpSpPr/>
          <p:nvPr/>
        </p:nvGrpSpPr>
        <p:grpSpPr>
          <a:xfrm>
            <a:off x="218104" y="1484784"/>
            <a:ext cx="8731339" cy="4409076"/>
            <a:chOff x="218104" y="1484784"/>
            <a:chExt cx="8731339" cy="44090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フローチャート: 処理 3"/>
                <p:cNvSpPr/>
                <p:nvPr/>
              </p:nvSpPr>
              <p:spPr>
                <a:xfrm>
                  <a:off x="1633154" y="1484784"/>
                  <a:ext cx="1993236" cy="387844"/>
                </a:xfrm>
                <a:prstGeom prst="flowChartProcess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フローチャート: 処理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154" y="1484784"/>
                  <a:ext cx="1993236" cy="387844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フローチャート : 判断 4"/>
                <p:cNvSpPr/>
                <p:nvPr/>
              </p:nvSpPr>
              <p:spPr>
                <a:xfrm>
                  <a:off x="218104" y="4321209"/>
                  <a:ext cx="4824536" cy="1240321"/>
                </a:xfrm>
                <a:prstGeom prst="flowChartDecision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</m:oMath>
                  </a14:m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が目的の重なり率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ja-JP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の</m:t>
                      </m:r>
                    </m:oMath>
                  </a14:m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誤差範囲内である</a:t>
                  </a:r>
                  <a:endParaRPr kumimoji="1" lang="ja-JP" altLang="en-US" dirty="0"/>
                </a:p>
              </p:txBody>
            </p:sp>
          </mc:Choice>
          <mc:Fallback>
            <p:sp>
              <p:nvSpPr>
                <p:cNvPr id="5" name="フローチャート : 判断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104" y="4321209"/>
                  <a:ext cx="4824536" cy="1240321"/>
                </a:xfrm>
                <a:prstGeom prst="flowChartDecision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テキスト ボックス 11"/>
            <p:cNvSpPr txBox="1"/>
            <p:nvPr/>
          </p:nvSpPr>
          <p:spPr>
            <a:xfrm>
              <a:off x="2641547" y="5524528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No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フローチャート: 処理 15"/>
                <p:cNvSpPr/>
                <p:nvPr/>
              </p:nvSpPr>
              <p:spPr>
                <a:xfrm>
                  <a:off x="5364088" y="2492896"/>
                  <a:ext cx="3585355" cy="1225045"/>
                </a:xfrm>
                <a:prstGeom prst="flowChartProcess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温度更新</a:t>
                  </a:r>
                  <a:endParaRPr lang="en-US" altLang="ja-JP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kumimoji="1" lang="en-US" altLang="ja-JP" sz="700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ja-JP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kumimoji="1" lang="en-US" altLang="ja-JP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フローチャート: 処理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88" y="2492896"/>
                  <a:ext cx="3585355" cy="1225045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テキスト ボックス 26"/>
            <p:cNvSpPr txBox="1"/>
            <p:nvPr/>
          </p:nvSpPr>
          <p:spPr>
            <a:xfrm>
              <a:off x="4701580" y="457382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Yes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フローチャート: 処理 25"/>
              <p:cNvSpPr/>
              <p:nvPr/>
            </p:nvSpPr>
            <p:spPr>
              <a:xfrm>
                <a:off x="1297624" y="2299583"/>
                <a:ext cx="2664296" cy="649728"/>
              </a:xfrm>
              <a:prstGeom prst="flowChartProcess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レプリカ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のコスト確率分布の推定</a:t>
                </a:r>
              </a:p>
            </p:txBody>
          </p:sp>
        </mc:Choice>
        <mc:Fallback xmlns="">
          <p:sp>
            <p:nvSpPr>
              <p:cNvPr id="26" name="フローチャート: 処理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624" y="2299583"/>
                <a:ext cx="2664296" cy="649728"/>
              </a:xfrm>
              <a:prstGeom prst="flowChartProcess">
                <a:avLst/>
              </a:prstGeom>
              <a:blipFill>
                <a:blip r:embed="rId5"/>
                <a:stretch>
                  <a:fillRect l="-1354" t="-2655" r="-903" b="-88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フローチャート: 処理 27"/>
              <p:cNvSpPr/>
              <p:nvPr/>
            </p:nvSpPr>
            <p:spPr>
              <a:xfrm>
                <a:off x="1381126" y="3331824"/>
                <a:ext cx="2497292" cy="649728"/>
              </a:xfrm>
              <a:prstGeom prst="flowChartProcess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レプリカ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の</a:t>
                </a:r>
                <a:r>
                  <a:rPr lang="ja-JP" altLang="en-US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重なり率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の推定</a:t>
                </a:r>
                <a:endParaRPr kumimoji="1" lang="ja-JP" altLang="en-US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28" name="フローチャート: 処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6" y="3331824"/>
                <a:ext cx="2497292" cy="649728"/>
              </a:xfrm>
              <a:prstGeom prst="flowChartProcess">
                <a:avLst/>
              </a:prstGeom>
              <a:blipFill>
                <a:blip r:embed="rId6"/>
                <a:stretch>
                  <a:fillRect l="-241" t="-3571" b="-892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フローチャート: 処理 32"/>
              <p:cNvSpPr/>
              <p:nvPr/>
            </p:nvSpPr>
            <p:spPr>
              <a:xfrm>
                <a:off x="1507140" y="5897485"/>
                <a:ext cx="2245264" cy="525414"/>
              </a:xfrm>
              <a:prstGeom prst="flowChartProcess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ja-JP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kumimoji="1" lang="en-US" altLang="ja-JP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Δ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だけ変化</a:t>
                </a:r>
              </a:p>
            </p:txBody>
          </p:sp>
        </mc:Choice>
        <mc:Fallback xmlns="">
          <p:sp>
            <p:nvSpPr>
              <p:cNvPr id="33" name="フローチャート: 処理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140" y="5897485"/>
                <a:ext cx="2245264" cy="525414"/>
              </a:xfrm>
              <a:prstGeom prst="flowChartProcess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フローチャート: 処理 33"/>
              <p:cNvSpPr/>
              <p:nvPr/>
            </p:nvSpPr>
            <p:spPr>
              <a:xfrm>
                <a:off x="6157147" y="4164297"/>
                <a:ext cx="1993236" cy="387844"/>
              </a:xfrm>
              <a:prstGeom prst="flowChartProcess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フローチャート: 処理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147" y="4164297"/>
                <a:ext cx="1993236" cy="387844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フローチャート: 判断 31"/>
              <p:cNvSpPr/>
              <p:nvPr/>
            </p:nvSpPr>
            <p:spPr>
              <a:xfrm>
                <a:off x="5861001" y="4984897"/>
                <a:ext cx="2585527" cy="648072"/>
              </a:xfrm>
              <a:prstGeom prst="flowChartDecision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フローチャート: 判断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001" y="4984897"/>
                <a:ext cx="2585527" cy="648072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フローチャート: 処理 35"/>
          <p:cNvSpPr/>
          <p:nvPr/>
        </p:nvSpPr>
        <p:spPr>
          <a:xfrm>
            <a:off x="6157147" y="6093296"/>
            <a:ext cx="1993236" cy="387844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温度調整終了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/>
          <p:cNvCxnSpPr>
            <a:stCxn id="4" idx="2"/>
            <a:endCxn id="26" idx="0"/>
          </p:cNvCxnSpPr>
          <p:nvPr/>
        </p:nvCxnSpPr>
        <p:spPr>
          <a:xfrm>
            <a:off x="2629772" y="1872628"/>
            <a:ext cx="0" cy="42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6" idx="2"/>
            <a:endCxn id="28" idx="0"/>
          </p:cNvCxnSpPr>
          <p:nvPr/>
        </p:nvCxnSpPr>
        <p:spPr>
          <a:xfrm>
            <a:off x="2629772" y="2949311"/>
            <a:ext cx="0" cy="38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8" idx="2"/>
            <a:endCxn id="5" idx="0"/>
          </p:cNvCxnSpPr>
          <p:nvPr/>
        </p:nvCxnSpPr>
        <p:spPr>
          <a:xfrm>
            <a:off x="2629772" y="3981552"/>
            <a:ext cx="600" cy="33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5" idx="2"/>
            <a:endCxn id="33" idx="0"/>
          </p:cNvCxnSpPr>
          <p:nvPr/>
        </p:nvCxnSpPr>
        <p:spPr>
          <a:xfrm flipH="1">
            <a:off x="2629772" y="5561530"/>
            <a:ext cx="600" cy="33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33" idx="2"/>
            <a:endCxn id="28" idx="1"/>
          </p:cNvCxnSpPr>
          <p:nvPr/>
        </p:nvCxnSpPr>
        <p:spPr>
          <a:xfrm rot="5400000" flipH="1">
            <a:off x="622343" y="4415471"/>
            <a:ext cx="2766211" cy="1248646"/>
          </a:xfrm>
          <a:prstGeom prst="bentConnector4">
            <a:avLst>
              <a:gd name="adj1" fmla="val -8264"/>
              <a:gd name="adj2" fmla="val 200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5" idx="3"/>
            <a:endCxn id="16" idx="0"/>
          </p:cNvCxnSpPr>
          <p:nvPr/>
        </p:nvCxnSpPr>
        <p:spPr>
          <a:xfrm flipV="1">
            <a:off x="5042640" y="2492896"/>
            <a:ext cx="2114126" cy="2448474"/>
          </a:xfrm>
          <a:prstGeom prst="bentConnector4">
            <a:avLst>
              <a:gd name="adj1" fmla="val 7602"/>
              <a:gd name="adj2" fmla="val 109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16" idx="2"/>
            <a:endCxn id="34" idx="0"/>
          </p:cNvCxnSpPr>
          <p:nvPr/>
        </p:nvCxnSpPr>
        <p:spPr>
          <a:xfrm flipH="1">
            <a:off x="7153765" y="3717941"/>
            <a:ext cx="3001" cy="44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34" idx="2"/>
            <a:endCxn id="32" idx="0"/>
          </p:cNvCxnSpPr>
          <p:nvPr/>
        </p:nvCxnSpPr>
        <p:spPr>
          <a:xfrm>
            <a:off x="7153765" y="4552141"/>
            <a:ext cx="0" cy="43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カギ線コネクタ 81"/>
          <p:cNvCxnSpPr>
            <a:endCxn id="26" idx="3"/>
          </p:cNvCxnSpPr>
          <p:nvPr/>
        </p:nvCxnSpPr>
        <p:spPr>
          <a:xfrm rot="5400000">
            <a:off x="3757787" y="1882839"/>
            <a:ext cx="945741" cy="5374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カギ線コネクタ 87"/>
          <p:cNvCxnSpPr>
            <a:stCxn id="32" idx="3"/>
          </p:cNvCxnSpPr>
          <p:nvPr/>
        </p:nvCxnSpPr>
        <p:spPr>
          <a:xfrm flipH="1" flipV="1">
            <a:off x="4499395" y="1678705"/>
            <a:ext cx="3947133" cy="3630228"/>
          </a:xfrm>
          <a:prstGeom prst="bentConnector3">
            <a:avLst>
              <a:gd name="adj1" fmla="val -150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32" idx="2"/>
            <a:endCxn id="36" idx="0"/>
          </p:cNvCxnSpPr>
          <p:nvPr/>
        </p:nvCxnSpPr>
        <p:spPr>
          <a:xfrm>
            <a:off x="7153765" y="5632969"/>
            <a:ext cx="0" cy="46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8180008" y="49149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Yes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7153764" y="559854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3968205" y="3308791"/>
                <a:ext cx="5106520" cy="1200329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ja-JP" sz="24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Δ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はパラメータ</a:t>
                </a:r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:r>
                  <a:rPr kumimoji="1" lang="ja-JP" altLang="en-US" sz="2400" dirty="0" smtClean="0">
                    <a:solidFill>
                      <a:srgbClr val="FF0000"/>
                    </a:solidFill>
                  </a:rPr>
                  <a:t>小さすぎると計算時間が長くなる</a:t>
                </a:r>
                <a:endParaRPr kumimoji="1" lang="en-US" altLang="ja-JP" sz="2400" dirty="0" smtClean="0">
                  <a:solidFill>
                    <a:srgbClr val="FF0000"/>
                  </a:solidFill>
                </a:endParaRPr>
              </a:p>
              <a:p>
                <a:r>
                  <a:rPr lang="ja-JP" altLang="en-US" sz="2400" dirty="0">
                    <a:solidFill>
                      <a:srgbClr val="FF0000"/>
                    </a:solidFill>
                  </a:rPr>
                  <a:t>大きすぎる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と適切な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sz="2400" dirty="0" smtClean="0">
                    <a:solidFill>
                      <a:srgbClr val="FF0000"/>
                    </a:solidFill>
                  </a:rPr>
                  <a:t>にならない</a:t>
                </a:r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205" y="3308791"/>
                <a:ext cx="5106520" cy="1200329"/>
              </a:xfrm>
              <a:prstGeom prst="rect">
                <a:avLst/>
              </a:prstGeom>
              <a:blipFill rotWithShape="1">
                <a:blip r:embed="rId10"/>
                <a:stretch>
                  <a:fillRect l="-1417" t="-3398" b="-6311"/>
                </a:stretch>
              </a:blipFill>
              <a:ln w="571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下矢印 28"/>
          <p:cNvSpPr/>
          <p:nvPr/>
        </p:nvSpPr>
        <p:spPr>
          <a:xfrm>
            <a:off x="6125634" y="4762237"/>
            <a:ext cx="1151157" cy="97101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80112" y="5863132"/>
            <a:ext cx="23137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黄金分割法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6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ja-JP" altLang="en-US" sz="3200" dirty="0"/>
              <a:t>黄金分割法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altLang="ja-JP" sz="24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1</a:t>
                </a:r>
                <a:r>
                  <a:rPr lang="ja-JP" altLang="en-US" sz="24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変数関数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の最適化手法</a:t>
                </a:r>
                <a:endParaRPr lang="en-US" altLang="ja-JP" sz="2400" dirty="0" smtClean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400" dirty="0" smtClean="0">
                    <a:latin typeface="Century" panose="02040604050505020304" pitchFamily="18" charset="0"/>
                  </a:rPr>
                  <a:t>仮定：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𝑓</m:t>
                    </m:r>
                    <m:r>
                      <a:rPr lang="en-US" altLang="ja-JP" sz="2400" b="0" i="1" smtClean="0">
                        <a:latin typeface="Cambria Math"/>
                      </a:rPr>
                      <m:t>(</m:t>
                    </m:r>
                    <m:r>
                      <a:rPr lang="en-US" altLang="ja-JP" sz="2400" b="0" i="1" smtClean="0">
                        <a:latin typeface="Cambria Math"/>
                      </a:rPr>
                      <m:t>𝑥</m:t>
                    </m:r>
                    <m:r>
                      <a:rPr lang="en-US" altLang="ja-JP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は区間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で単峰性</a:t>
                </a:r>
                <a:endParaRPr lang="en-US" altLang="ja-JP" sz="2400" dirty="0" smtClean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 rotWithShape="1">
                <a:blip r:embed="rId2"/>
                <a:stretch>
                  <a:fillRect t="-12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4999037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矢印コネクタ 6"/>
          <p:cNvCxnSpPr/>
          <p:nvPr/>
        </p:nvCxnSpPr>
        <p:spPr>
          <a:xfrm flipV="1">
            <a:off x="306940" y="6021288"/>
            <a:ext cx="475252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139952" y="3802895"/>
            <a:ext cx="0" cy="22322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403648" y="4363541"/>
            <a:ext cx="0" cy="16577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381317" y="5791089"/>
            <a:ext cx="0" cy="2163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>
            <a:off x="3104130" y="5652654"/>
            <a:ext cx="4936" cy="360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1223003" y="6039706"/>
                <a:ext cx="3191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            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/>
                        </a:rPr>
                        <m:t>       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/>
                        </a:rPr>
                        <m:t>           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03" y="6039706"/>
                <a:ext cx="3191126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178549" y="1844824"/>
                <a:ext cx="3965451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①初期化</a:t>
                </a:r>
                <a:endParaRPr kumimoji="1" lang="en-US" altLang="ja-JP" dirty="0" smtClean="0"/>
              </a:p>
              <a:p>
                <a:r>
                  <a:rPr lang="ja-JP" altLang="en-US" dirty="0"/>
                  <a:t>　</a:t>
                </a:r>
                <a:r>
                  <a:rPr lang="ja-JP" altLang="en-US" dirty="0" smtClean="0"/>
                  <a:t>区間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[</m:t>
                    </m:r>
                    <m:r>
                      <a:rPr lang="en-US" altLang="ja-JP" b="0" i="1" smtClean="0">
                        <a:latin typeface="Cambria Math"/>
                      </a:rPr>
                      <m:t>𝑎</m:t>
                    </m:r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  <m:r>
                      <a:rPr lang="en-US" altLang="ja-JP" b="0" i="1" smtClean="0">
                        <a:latin typeface="Cambria Math"/>
                      </a:rPr>
                      <m:t>𝑏</m:t>
                    </m:r>
                    <m:r>
                      <a:rPr lang="en-US" altLang="ja-JP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kumimoji="1" lang="ja-JP" altLang="en-US" dirty="0" smtClean="0"/>
                  <a:t>を分割する点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(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kumimoji="1" lang="en-US" altLang="ja-JP" dirty="0" smtClean="0"/>
              </a:p>
              <a:p>
                <a:r>
                  <a:rPr lang="ja-JP" altLang="en-US" dirty="0" smtClean="0"/>
                  <a:t>　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𝑎</m:t>
                    </m:r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r>
                      <a:rPr lang="ja-JP" altLang="en-US" b="0" i="1" smtClean="0">
                        <a:latin typeface="Cambria Math"/>
                      </a:rPr>
                      <m:t>𝛾</m:t>
                    </m:r>
                    <m:r>
                      <a:rPr lang="en-US" altLang="ja-JP" b="0" i="1" smtClean="0">
                        <a:latin typeface="Cambria Math"/>
                      </a:rPr>
                      <m:t>(</m:t>
                    </m:r>
                    <m:r>
                      <a:rPr lang="en-US" altLang="ja-JP" b="0" i="1" smtClean="0">
                        <a:latin typeface="Cambria Math"/>
                      </a:rPr>
                      <m:t>𝑏</m:t>
                    </m:r>
                    <m:r>
                      <a:rPr lang="en-US" altLang="ja-JP" b="0" i="1" smtClean="0">
                        <a:latin typeface="Cambria Math"/>
                      </a:rPr>
                      <m:t>−</m:t>
                    </m:r>
                    <m:r>
                      <a:rPr lang="en-US" altLang="ja-JP" b="0" i="1" smtClean="0">
                        <a:latin typeface="Cambria Math"/>
                      </a:rPr>
                      <m:t>𝑎</m:t>
                    </m:r>
                    <m:r>
                      <a:rPr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endParaRPr kumimoji="1" lang="en-US" altLang="ja-JP" dirty="0" smtClean="0"/>
              </a:p>
              <a:p>
                <a:r>
                  <a:rPr lang="ja-JP" altLang="en-US" dirty="0"/>
                  <a:t>　</a:t>
                </a:r>
                <a:r>
                  <a:rPr lang="ja-JP" altLang="en-US" dirty="0" smtClean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𝑎</m:t>
                    </m:r>
                    <m:r>
                      <a:rPr lang="en-US" altLang="ja-JP" b="0" i="1" smtClean="0">
                        <a:latin typeface="Cambria Math"/>
                      </a:rPr>
                      <m:t>+(1−</m:t>
                    </m:r>
                    <m:r>
                      <a:rPr lang="ja-JP" altLang="en-US" b="0" i="1" smtClean="0">
                        <a:latin typeface="Cambria Math"/>
                      </a:rPr>
                      <m:t>𝛾</m:t>
                    </m:r>
                    <m:r>
                      <a:rPr lang="en-US" altLang="ja-JP" b="0" i="1" smtClean="0">
                        <a:latin typeface="Cambria Math"/>
                      </a:rPr>
                      <m:t>)(</m:t>
                    </m:r>
                    <m:r>
                      <a:rPr lang="en-US" altLang="ja-JP" b="0" i="1" smtClean="0">
                        <a:latin typeface="Cambria Math"/>
                      </a:rPr>
                      <m:t>𝑏</m:t>
                    </m:r>
                    <m:r>
                      <a:rPr lang="en-US" altLang="ja-JP" b="0" i="1" smtClean="0">
                        <a:latin typeface="Cambria Math"/>
                      </a:rPr>
                      <m:t>−</m:t>
                    </m:r>
                    <m:r>
                      <a:rPr lang="en-US" altLang="ja-JP" b="0" i="1" smtClean="0">
                        <a:latin typeface="Cambria Math"/>
                      </a:rPr>
                      <m:t>𝑎</m:t>
                    </m:r>
                    <m:r>
                      <a:rPr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kumimoji="1" lang="ja-JP" altLang="en-US" dirty="0" smtClean="0"/>
                  <a:t>②区間更新、分割点更新</a:t>
                </a:r>
                <a:endParaRPr kumimoji="1" lang="en-US" altLang="ja-JP" dirty="0" smtClean="0"/>
              </a:p>
              <a:p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𝑓</m:t>
                    </m:r>
                    <m:r>
                      <a:rPr lang="en-US" altLang="ja-JP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)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の場合</a:t>
                </a:r>
                <a:endParaRPr kumimoji="1" lang="en-US" altLang="ja-JP" dirty="0" smtClean="0"/>
              </a:p>
              <a:p>
                <a:r>
                  <a:rPr lang="ja-JP" altLang="en-US" dirty="0"/>
                  <a:t>　</a:t>
                </a:r>
                <a:r>
                  <a:rPr lang="ja-JP" altLang="en-US" dirty="0" smtClean="0"/>
                  <a:t>　新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  <m:r>
                      <a:rPr lang="en-US" altLang="ja-JP" b="0" i="1" smtClean="0">
                        <a:latin typeface="Cambria Math"/>
                      </a:rPr>
                      <m:t>𝑏</m:t>
                    </m:r>
                    <m:r>
                      <a:rPr lang="en-US" altLang="ja-JP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kumimoji="1" lang="ja-JP" altLang="en-US" dirty="0" err="1" smtClean="0"/>
                  <a:t>、</a:t>
                </a:r>
                <a:r>
                  <a:rPr kumimoji="1" lang="ja-JP" altLang="en-US" dirty="0" smtClean="0"/>
                  <a:t>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r>
                  <a:rPr lang="ja-JP" altLang="en-US" dirty="0"/>
                  <a:t>　</a:t>
                </a:r>
                <a:r>
                  <a:rPr lang="ja-JP" altLang="en-US" dirty="0" smtClean="0"/>
                  <a:t>　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𝑎</m:t>
                    </m:r>
                    <m:r>
                      <a:rPr lang="en-US" altLang="ja-JP" b="0" i="1" smtClean="0">
                        <a:latin typeface="Cambria Math"/>
                      </a:rPr>
                      <m:t>+(1−</m:t>
                    </m:r>
                    <m:r>
                      <a:rPr lang="ja-JP" altLang="en-US" b="0" i="1" smtClean="0">
                        <a:latin typeface="Cambria Math"/>
                      </a:rPr>
                      <m:t>𝛾</m:t>
                    </m:r>
                    <m:r>
                      <a:rPr lang="en-US" altLang="ja-JP" b="0" i="1" smtClean="0">
                        <a:latin typeface="Cambria Math"/>
                      </a:rPr>
                      <m:t>)(</m:t>
                    </m:r>
                    <m:r>
                      <a:rPr lang="en-US" altLang="ja-JP" b="0" i="1" smtClean="0">
                        <a:latin typeface="Cambria Math"/>
                      </a:rPr>
                      <m:t>𝑏</m:t>
                    </m:r>
                    <m:r>
                      <a:rPr lang="en-US" altLang="ja-JP" b="0" i="1" smtClean="0">
                        <a:latin typeface="Cambria Math"/>
                      </a:rPr>
                      <m:t>−</m:t>
                    </m:r>
                    <m:r>
                      <a:rPr lang="en-US" altLang="ja-JP" b="0" i="1" smtClean="0">
                        <a:latin typeface="Cambria Math"/>
                      </a:rPr>
                      <m:t>𝑎</m:t>
                    </m:r>
                    <m:r>
                      <a:rPr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endParaRPr kumimoji="1" lang="en-US" altLang="ja-JP" dirty="0" smtClean="0"/>
              </a:p>
              <a:p>
                <a:endParaRPr lang="en-US" altLang="ja-JP" dirty="0" smtClean="0"/>
              </a:p>
              <a:p>
                <a:r>
                  <a:rPr lang="ja-JP" altLang="en-US" dirty="0" smtClean="0"/>
                  <a:t>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の場合</a:t>
                </a:r>
                <a:endParaRPr kumimoji="1" lang="en-US" altLang="ja-JP" dirty="0" smtClean="0"/>
              </a:p>
              <a:p>
                <a:r>
                  <a:rPr lang="ja-JP" altLang="en-US" dirty="0"/>
                  <a:t>　</a:t>
                </a:r>
                <a:r>
                  <a:rPr lang="ja-JP" altLang="en-US" dirty="0" smtClean="0"/>
                  <a:t>　新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=[</m:t>
                    </m:r>
                    <m:r>
                      <a:rPr lang="en-US" altLang="ja-JP" b="0" i="1" smtClean="0">
                        <a:latin typeface="Cambria Math"/>
                      </a:rPr>
                      <m:t>𝑎</m:t>
                    </m:r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kumimoji="1" lang="ja-JP" altLang="en-US" dirty="0" err="1" smtClean="0"/>
                  <a:t>、</a:t>
                </a:r>
                <a:r>
                  <a:rPr kumimoji="1" lang="ja-JP" altLang="en-US" dirty="0" smtClean="0"/>
                  <a:t>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r>
                  <a:rPr lang="ja-JP" altLang="en-US" dirty="0"/>
                  <a:t>　</a:t>
                </a:r>
                <a:r>
                  <a:rPr lang="ja-JP" altLang="en-US" dirty="0" smtClean="0"/>
                  <a:t>　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𝑎</m:t>
                    </m:r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r>
                      <a:rPr lang="ja-JP" altLang="en-US" b="0" i="1" smtClean="0">
                        <a:latin typeface="Cambria Math"/>
                      </a:rPr>
                      <m:t>𝛾</m:t>
                    </m:r>
                    <m:r>
                      <a:rPr lang="en-US" altLang="ja-JP" b="0" i="1" smtClean="0">
                        <a:latin typeface="Cambria Math"/>
                      </a:rPr>
                      <m:t>(</m:t>
                    </m:r>
                    <m:r>
                      <a:rPr lang="en-US" altLang="ja-JP" b="0" i="1" smtClean="0">
                        <a:latin typeface="Cambria Math"/>
                      </a:rPr>
                      <m:t>𝑏</m:t>
                    </m:r>
                    <m:r>
                      <a:rPr lang="en-US" altLang="ja-JP" b="0" i="1" smtClean="0">
                        <a:latin typeface="Cambria Math"/>
                      </a:rPr>
                      <m:t>−</m:t>
                    </m:r>
                    <m:r>
                      <a:rPr lang="en-US" altLang="ja-JP" b="0" i="1" smtClean="0">
                        <a:latin typeface="Cambria Math"/>
                      </a:rPr>
                      <m:t>𝑎</m:t>
                    </m:r>
                    <m:r>
                      <a:rPr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lang="ja-JP" altLang="en-US" dirty="0" smtClean="0"/>
                  <a:t>③判定</a:t>
                </a:r>
                <a:endParaRPr lang="en-US" altLang="ja-JP" dirty="0" smtClean="0"/>
              </a:p>
              <a:p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終了条件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|</m:t>
                    </m:r>
                    <m:r>
                      <a:rPr kumimoji="1" lang="en-US" altLang="ja-JP" b="0" i="1" smtClean="0">
                        <a:latin typeface="Cambria Math"/>
                      </a:rPr>
                      <m:t>𝑏</m:t>
                    </m:r>
                    <m:r>
                      <a:rPr kumimoji="1" lang="en-US" altLang="ja-JP" b="0" i="1" smtClean="0">
                        <a:latin typeface="Cambria Math"/>
                      </a:rPr>
                      <m:t>−</m:t>
                    </m:r>
                    <m:r>
                      <a:rPr kumimoji="1" lang="en-US" altLang="ja-JP" b="0" i="1" smtClean="0">
                        <a:latin typeface="Cambria Math"/>
                      </a:rPr>
                      <m:t>𝑎</m:t>
                    </m:r>
                    <m:r>
                      <a:rPr kumimoji="1" lang="en-US" altLang="ja-JP" b="0" i="1" smtClean="0">
                        <a:latin typeface="Cambria Math"/>
                      </a:rPr>
                      <m:t>|&lt;</m:t>
                    </m:r>
                    <m:r>
                      <a:rPr kumimoji="1" lang="ja-JP" altLang="en-US" b="0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を満たして</a:t>
                </a:r>
                <a:r>
                  <a:rPr kumimoji="1" lang="ja-JP" altLang="en-US" dirty="0" err="1" smtClean="0"/>
                  <a:t>い</a:t>
                </a:r>
                <a:endParaRPr kumimoji="1" lang="en-US" altLang="ja-JP" dirty="0" smtClean="0"/>
              </a:p>
              <a:p>
                <a:r>
                  <a:rPr lang="ja-JP" altLang="en-US" dirty="0"/>
                  <a:t>　</a:t>
                </a:r>
                <a:r>
                  <a:rPr kumimoji="1" lang="ja-JP" altLang="en-US" dirty="0" smtClean="0"/>
                  <a:t>ないなら②へ</a:t>
                </a:r>
                <a:endParaRPr kumimoji="1" lang="en-US" altLang="ja-JP" dirty="0" smtClean="0"/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549" y="1844824"/>
                <a:ext cx="3965451" cy="4801314"/>
              </a:xfrm>
              <a:prstGeom prst="rect">
                <a:avLst/>
              </a:prstGeom>
              <a:blipFill rotWithShape="1">
                <a:blip r:embed="rId5"/>
                <a:stretch>
                  <a:fillRect l="-1229" t="-889" b="-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4" name="直線コネクタ 1023"/>
          <p:cNvCxnSpPr/>
          <p:nvPr/>
        </p:nvCxnSpPr>
        <p:spPr>
          <a:xfrm>
            <a:off x="2019789" y="5475667"/>
            <a:ext cx="0" cy="5729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8" name="テキスト ボックス 1027"/>
              <p:cNvSpPr txBox="1"/>
              <p:nvPr/>
            </p:nvSpPr>
            <p:spPr>
              <a:xfrm>
                <a:off x="1211234" y="6035969"/>
                <a:ext cx="22183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       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/>
                        </a:rPr>
                        <m:t>       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28" name="テキスト ボックス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234" y="6035969"/>
                <a:ext cx="221839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8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ja-JP" altLang="en-US" sz="3200" dirty="0"/>
              <a:t>黄金分割法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257589" y="1772816"/>
            <a:ext cx="6834691" cy="3816424"/>
            <a:chOff x="257589" y="1556792"/>
            <a:chExt cx="5682563" cy="339366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257589" y="2592614"/>
              <a:ext cx="5682563" cy="1800200"/>
              <a:chOff x="41565" y="1628800"/>
              <a:chExt cx="5682563" cy="18002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正方形/長方形 3"/>
                  <p:cNvSpPr/>
                  <p:nvPr/>
                </p:nvSpPr>
                <p:spPr>
                  <a:xfrm>
                    <a:off x="179512" y="1844824"/>
                    <a:ext cx="5256584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:r>
                      <a:rPr kumimoji="1" lang="ja-JP" altLang="en-US" dirty="0" smtClean="0">
                        <a:solidFill>
                          <a:schemeClr val="tx1"/>
                        </a:solidFill>
                      </a:rPr>
                      <a:t>                 </a:t>
                    </a:r>
                    <a14:m>
                      <m:oMath xmlns:m="http://schemas.openxmlformats.org/officeDocument/2006/math">
                        <m:r>
                          <a:rPr kumimoji="1" lang="ja-JP" alt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𝛾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                               1−2</m:t>
                        </m:r>
                        <m:r>
                          <a:rPr kumimoji="1" lang="ja-JP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𝛾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                               </m:t>
                        </m:r>
                        <m:r>
                          <a:rPr kumimoji="1" lang="ja-JP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𝛾</m:t>
                        </m:r>
                      </m:oMath>
                    </a14:m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" name="正方形/長方形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512" y="1844824"/>
                    <a:ext cx="5256584" cy="36004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直線コネクタ 5"/>
              <p:cNvCxnSpPr/>
              <p:nvPr/>
            </p:nvCxnSpPr>
            <p:spPr>
              <a:xfrm>
                <a:off x="2109873" y="1844824"/>
                <a:ext cx="0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3433727" y="1844824"/>
                <a:ext cx="0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テキスト ボックス 7"/>
                  <p:cNvSpPr txBox="1"/>
                  <p:nvPr/>
                </p:nvSpPr>
                <p:spPr>
                  <a:xfrm>
                    <a:off x="41565" y="2191009"/>
                    <a:ext cx="5682563" cy="328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                                          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/>
                            </a:rPr>
                            <m:t>                          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/>
                            </a:rPr>
                            <m:t>                                           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8" name="テキスト ボックス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5" y="2191009"/>
                    <a:ext cx="5682563" cy="32842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線コネクタ 11"/>
              <p:cNvCxnSpPr/>
              <p:nvPr/>
            </p:nvCxnSpPr>
            <p:spPr>
              <a:xfrm>
                <a:off x="179512" y="1628800"/>
                <a:ext cx="0" cy="144016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/>
              <p:nvPr/>
            </p:nvCxnSpPr>
            <p:spPr>
              <a:xfrm>
                <a:off x="2109873" y="1628800"/>
                <a:ext cx="0" cy="144016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/>
              <p:nvPr/>
            </p:nvCxnSpPr>
            <p:spPr>
              <a:xfrm>
                <a:off x="3433727" y="1628800"/>
                <a:ext cx="0" cy="144016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正方形/長方形 23"/>
                  <p:cNvSpPr/>
                  <p:nvPr/>
                </p:nvSpPr>
                <p:spPr>
                  <a:xfrm>
                    <a:off x="179512" y="3068960"/>
                    <a:ext cx="3254215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:r>
                      <a:rPr kumimoji="1" lang="ja-JP" altLang="en-US" dirty="0" smtClean="0">
                        <a:solidFill>
                          <a:schemeClr val="tx1"/>
                        </a:solidFill>
                      </a:rPr>
                      <a:t>           </a:t>
                    </a:r>
                    <a14:m>
                      <m:oMath xmlns:m="http://schemas.openxmlformats.org/officeDocument/2006/math">
                        <m:r>
                          <a:rPr kumimoji="1" lang="ja-JP" alt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𝛾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              1−2</m:t>
                        </m:r>
                        <m:r>
                          <a:rPr kumimoji="1" lang="ja-JP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𝛾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               </m:t>
                        </m:r>
                        <m:r>
                          <a:rPr kumimoji="1" lang="ja-JP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𝛾</m:t>
                        </m:r>
                      </m:oMath>
                    </a14:m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" name="正方形/長方形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512" y="3068960"/>
                    <a:ext cx="3254215" cy="36004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線コネクタ 14"/>
              <p:cNvCxnSpPr/>
              <p:nvPr/>
            </p:nvCxnSpPr>
            <p:spPr>
              <a:xfrm>
                <a:off x="2109873" y="3068960"/>
                <a:ext cx="0" cy="36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1425039" y="3065566"/>
                <a:ext cx="0" cy="36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290558" y="1556792"/>
                  <a:ext cx="22652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 smtClean="0"/>
                    <a:t>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ja-JP" altLang="en-US" b="0" i="1" smtClean="0">
                          <a:latin typeface="Cambria Math"/>
                        </a:rPr>
                        <m:t>𝛾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58" y="1556792"/>
                  <a:ext cx="226521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013" t="-10294" b="-88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290558" y="2060848"/>
                  <a:ext cx="28083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 smtClean="0"/>
                    <a:t>②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−</m:t>
                      </m:r>
                      <m:r>
                        <a:rPr lang="en-US" altLang="ja-JP" b="0" i="1" smtClean="0">
                          <a:latin typeface="Cambria Math"/>
                        </a:rPr>
                        <m:t>𝑎</m:t>
                      </m:r>
                      <m:r>
                        <a:rPr lang="en-US" altLang="ja-JP" b="0" i="1" smtClean="0">
                          <a:latin typeface="Cambria Math"/>
                        </a:rPr>
                        <m:t>=(1−</m:t>
                      </m:r>
                      <m:r>
                        <a:rPr lang="ja-JP" altLang="en-US" b="0" i="1" smtClean="0">
                          <a:latin typeface="Cambria Math"/>
                        </a:rPr>
                        <m:t>𝛾</m:t>
                      </m:r>
                      <m:r>
                        <a:rPr lang="en-US" altLang="ja-JP" b="0" i="1" smtClean="0">
                          <a:latin typeface="Cambria Math"/>
                        </a:rPr>
                        <m:t>)(</m:t>
                      </m:r>
                      <m:r>
                        <a:rPr lang="en-US" altLang="ja-JP" b="0" i="1" smtClean="0">
                          <a:latin typeface="Cambria Math"/>
                        </a:rPr>
                        <m:t>𝑏</m:t>
                      </m:r>
                      <m:r>
                        <a:rPr lang="en-US" altLang="ja-JP" b="0" i="1" smtClean="0">
                          <a:latin typeface="Cambria Math"/>
                        </a:rPr>
                        <m:t>−</m:t>
                      </m:r>
                      <m:r>
                        <a:rPr lang="en-US" altLang="ja-JP" b="0" i="1" smtClean="0">
                          <a:latin typeface="Cambria Math"/>
                        </a:rPr>
                        <m:t>𝑎</m:t>
                      </m:r>
                      <m:r>
                        <a:rPr lang="en-US" altLang="ja-JP" b="0" i="1" smtClean="0">
                          <a:latin typeface="Cambria Math"/>
                        </a:rPr>
                        <m:t>)</m:t>
                      </m:r>
                    </m:oMath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32" name="テキスト ボックス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58" y="2060848"/>
                  <a:ext cx="280831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625" t="-10294" b="-88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290558" y="4581128"/>
                  <a:ext cx="29852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0" dirty="0" smtClean="0"/>
                    <a:t>③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=(</m:t>
                      </m:r>
                      <m:r>
                        <a:rPr kumimoji="1" lang="en-US" altLang="ja-JP" b="0" i="0" smtClean="0">
                          <a:latin typeface="Cambria Math"/>
                        </a:rPr>
                        <m:t>1−</m:t>
                      </m:r>
                      <m:r>
                        <m:rPr>
                          <m:sty m:val="p"/>
                        </m:rPr>
                        <a:rPr kumimoji="1" lang="el-GR" altLang="ja-JP" b="0" i="1" smtClean="0">
                          <a:latin typeface="Cambria Math"/>
                          <a:ea typeface="Cambria Math"/>
                        </a:rPr>
                        <m:t>γ</m:t>
                      </m:r>
                      <m:r>
                        <a:rPr kumimoji="1" lang="en-US" altLang="ja-JP" b="0" i="1" smtClean="0">
                          <a:latin typeface="Cambria Math"/>
                          <a:ea typeface="Cambria Math"/>
                        </a:rPr>
                        <m:t>)(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58" y="4581128"/>
                  <a:ext cx="298529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528" t="-10294" b="-88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499992" y="4920276"/>
                <a:ext cx="3456384" cy="740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/>
                        </a:rPr>
                        <m:t>𝛾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3−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/>
                          <a:ea typeface="Cambria Math"/>
                        </a:rPr>
                        <m:t>≈0.382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920276"/>
                <a:ext cx="3456384" cy="74097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9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円/楕円 14"/>
          <p:cNvSpPr/>
          <p:nvPr/>
        </p:nvSpPr>
        <p:spPr>
          <a:xfrm>
            <a:off x="7458389" y="3053542"/>
            <a:ext cx="285018" cy="2895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6954333" y="2537627"/>
            <a:ext cx="285018" cy="2895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ja-JP" altLang="en-US" sz="3200" dirty="0"/>
              <a:t>黄金分割法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 lnSpcReduction="10000"/>
              </a:bodyPr>
              <a:lstStyle/>
              <a:p>
                <a:pPr marL="109728" indent="0">
                  <a:buNone/>
                </a:pPr>
                <a:r>
                  <a:rPr lang="ja-JP" altLang="en-US" sz="2400" dirty="0" smtClean="0">
                    <a:latin typeface="Century" panose="02040604050505020304" pitchFamily="18" charset="0"/>
                  </a:rPr>
                  <a:t>実際に当てはめてみる</a:t>
                </a:r>
                <a:endParaRPr lang="en-US" altLang="ja-JP" sz="24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4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最適化</a:t>
                </a:r>
                <a:r>
                  <a:rPr lang="ja-JP" altLang="en-US" sz="24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する関数：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2400" dirty="0" smtClean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 smtClean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 smtClean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 smtClean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 smtClean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 smtClean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400" dirty="0">
                    <a:latin typeface="Century" panose="02040604050505020304" pitchFamily="18" charset="0"/>
                  </a:rPr>
                  <a:t>実際</a:t>
                </a:r>
                <a:r>
                  <a:rPr lang="ja-JP" altLang="en-US" sz="2400" dirty="0" smtClean="0">
                    <a:latin typeface="Century" panose="02040604050505020304" pitchFamily="18" charset="0"/>
                  </a:rPr>
                  <a:t>に黄金分割法を実装してみてコストや計算時間の良い方法にする</a:t>
                </a:r>
                <a:endParaRPr lang="en-US" altLang="ja-JP" sz="2400" dirty="0" smtClean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 rotWithShape="1">
                <a:blip r:embed="rId2"/>
                <a:stretch>
                  <a:fillRect t="-1816" r="-8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グループ化 26"/>
          <p:cNvGrpSpPr/>
          <p:nvPr/>
        </p:nvGrpSpPr>
        <p:grpSpPr>
          <a:xfrm>
            <a:off x="323528" y="2420888"/>
            <a:ext cx="4248473" cy="3450851"/>
            <a:chOff x="179512" y="2564904"/>
            <a:chExt cx="4999037" cy="401146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2564904"/>
              <a:ext cx="4999037" cy="3597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直線矢印コネクタ 6"/>
            <p:cNvCxnSpPr/>
            <p:nvPr/>
          </p:nvCxnSpPr>
          <p:spPr>
            <a:xfrm flipV="1">
              <a:off x="306940" y="6021288"/>
              <a:ext cx="475252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4139952" y="3802895"/>
              <a:ext cx="0" cy="223224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1403648" y="4363541"/>
              <a:ext cx="0" cy="16577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2381317" y="5791089"/>
              <a:ext cx="0" cy="2163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H="1">
              <a:off x="3104130" y="5652654"/>
              <a:ext cx="4936" cy="3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1140127" y="6039706"/>
                  <a:ext cx="3191126" cy="536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/>
                          </a:rPr>
                          <m:t>𝑎</m:t>
                        </m:r>
                        <m:r>
                          <a:rPr kumimoji="1" lang="en-US" altLang="ja-JP" sz="2400" b="0" i="1" smtClean="0">
                            <a:latin typeface="Cambria Math"/>
                          </a:rPr>
                          <m:t>           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/>
                          </a:rPr>
                          <m:t>     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/>
                          </a:rPr>
                          <m:t>         </m:t>
                        </m:r>
                        <m:r>
                          <a:rPr kumimoji="1" lang="en-US" altLang="ja-JP" sz="2400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23" name="テキスト ボックス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127" y="6039706"/>
                  <a:ext cx="3191126" cy="53666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3596" b="-131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143053" y="1916832"/>
                <a:ext cx="306585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①初期化</a:t>
                </a:r>
                <a:endParaRPr kumimoji="1" lang="en-US" altLang="ja-JP" dirty="0" smtClean="0"/>
              </a:p>
              <a:p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ja-JP" alt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の場合</a:t>
                </a:r>
                <a:endParaRPr kumimoji="1" lang="en-US" altLang="ja-JP" dirty="0" smtClean="0"/>
              </a:p>
              <a:p>
                <a:r>
                  <a:rPr lang="ja-JP" altLang="en-US" dirty="0"/>
                  <a:t>　</a:t>
                </a:r>
                <a:r>
                  <a:rPr lang="ja-JP" altLang="en-US" dirty="0" smtClean="0"/>
                  <a:t>　区間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ja-JP" alt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b="0" dirty="0" smtClean="0"/>
              </a:p>
              <a:p>
                <a:r>
                  <a:rPr kumimoji="1" lang="ja-JP" altLang="en-US" dirty="0" smtClean="0"/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𝑃</m:t>
                    </m:r>
                    <m:r>
                      <a:rPr kumimoji="1" lang="en-US" altLang="ja-JP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ja-JP" alt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)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の場合</a:t>
                </a:r>
                <a:endParaRPr kumimoji="1" lang="en-US" altLang="ja-JP" dirty="0" smtClean="0"/>
              </a:p>
              <a:p>
                <a:r>
                  <a:rPr lang="ja-JP" altLang="en-US" dirty="0"/>
                  <a:t>　</a:t>
                </a:r>
                <a:r>
                  <a:rPr lang="ja-JP" altLang="en-US" dirty="0" smtClean="0"/>
                  <a:t>　区間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  <m:r>
                      <a:rPr lang="en-US" altLang="ja-JP" b="0" i="1" smtClean="0">
                        <a:latin typeface="Cambria Math"/>
                      </a:rPr>
                      <m:t>𝑏</m:t>
                    </m:r>
                    <m:r>
                      <a:rPr lang="en-US" altLang="ja-JP" b="0" i="1" smtClean="0">
                        <a:latin typeface="Cambria Math"/>
                      </a:rPr>
                      <m:t>]</m:t>
                    </m:r>
                  </m:oMath>
                </a14:m>
                <a:endParaRPr kumimoji="1" lang="en-US" altLang="ja-JP" dirty="0" smtClean="0"/>
              </a:p>
              <a:p>
                <a:endParaRPr lang="en-US" altLang="ja-JP" dirty="0" smtClean="0"/>
              </a:p>
              <a:p>
                <a:r>
                  <a:rPr lang="ja-JP" altLang="en-US" dirty="0" smtClean="0"/>
                  <a:t>②区間更新、分割点更新</a:t>
                </a:r>
                <a:endParaRPr lang="en-US" altLang="ja-JP" dirty="0" smtClean="0"/>
              </a:p>
              <a:p>
                <a:endParaRPr lang="en-US" altLang="ja-JP" dirty="0"/>
              </a:p>
              <a:p>
                <a:r>
                  <a:rPr lang="ja-JP" altLang="en-US" dirty="0" smtClean="0"/>
                  <a:t>③判定</a:t>
                </a:r>
                <a:endParaRPr lang="en-US" altLang="ja-JP" dirty="0"/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53" y="1916832"/>
                <a:ext cx="3065859" cy="2585323"/>
              </a:xfrm>
              <a:prstGeom prst="rect">
                <a:avLst/>
              </a:prstGeom>
              <a:blipFill rotWithShape="1">
                <a:blip r:embed="rId5"/>
                <a:stretch>
                  <a:fillRect l="-1789" t="-1647" b="-2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/>
          <p:nvPr/>
        </p:nvCxnSpPr>
        <p:spPr>
          <a:xfrm flipV="1">
            <a:off x="6336704" y="2815210"/>
            <a:ext cx="721327" cy="212787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6336704" y="3355536"/>
            <a:ext cx="1178527" cy="15875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5075305" y="4943088"/>
                <a:ext cx="39654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区間の片側をどのように決めるか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からある程度離れた値にする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305" y="4943088"/>
                <a:ext cx="3965451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385" t="-6604" b="-122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64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実験方法の案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altLang="ja-JP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1</a:t>
                </a:r>
                <a:r>
                  <a:rPr lang="en-US" altLang="ja-JP" dirty="0">
                    <a:latin typeface="Century" panose="02040604050505020304" pitchFamily="18" charset="0"/>
                  </a:rPr>
                  <a:t>.</a:t>
                </a:r>
                <a:r>
                  <a:rPr lang="ja-JP" altLang="en-US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温度調整ありとなしの比較</a:t>
                </a:r>
                <a:endParaRPr lang="en-US" altLang="ja-JP" dirty="0" smtClean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en-US" altLang="ja-JP" dirty="0">
                    <a:latin typeface="Century" panose="02040604050505020304" pitchFamily="18" charset="0"/>
                  </a:rPr>
                  <a:t>2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を変化させての比較</a:t>
                </a:r>
                <a:endParaRPr lang="en-US" altLang="ja-JP" dirty="0" smtClean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en-US" altLang="ja-JP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3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.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複数</a:t>
                </a:r>
                <a:r>
                  <a:rPr lang="ja-JP" altLang="en-US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の温度調整アルゴリズムでの比較</a:t>
                </a:r>
                <a:endParaRPr lang="en-US" altLang="ja-JP" sz="24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400" dirty="0" smtClean="0">
                    <a:latin typeface="Century" panose="02040604050505020304" pitchFamily="18" charset="0"/>
                  </a:rPr>
                  <a:t>　・温度調整時のみサンプリング</a:t>
                </a:r>
                <a:endParaRPr lang="en-US" altLang="ja-JP" sz="24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400" dirty="0">
                    <a:latin typeface="Century" panose="02040604050505020304" pitchFamily="18" charset="0"/>
                  </a:rPr>
                  <a:t>　</a:t>
                </a:r>
                <a:r>
                  <a:rPr lang="ja-JP" altLang="en-US" sz="2400" dirty="0" smtClean="0">
                    <a:latin typeface="Century" panose="02040604050505020304" pitchFamily="18" charset="0"/>
                  </a:rPr>
                  <a:t>・温度調整時以外でもサンプリング</a:t>
                </a:r>
                <a:endParaRPr lang="en-US" altLang="ja-JP" dirty="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 rotWithShape="1">
                <a:blip r:embed="rId2"/>
                <a:stretch>
                  <a:fillRect l="-133" t="-13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1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今後の予定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ja-JP" altLang="en-US" dirty="0"/>
              <a:t>黄金分割法</a:t>
            </a:r>
            <a:r>
              <a:rPr lang="ja-JP" altLang="en-US" dirty="0" smtClean="0"/>
              <a:t>の実装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ja-JP" altLang="en-US" dirty="0" smtClean="0"/>
              <a:t>・実験を行いデータを取る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8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17980</TotalTime>
  <Words>409</Words>
  <Application>Microsoft Office PowerPoint</Application>
  <PresentationFormat>画面に合わせる (4:3)</PresentationFormat>
  <Paragraphs>100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アーバン</vt:lpstr>
      <vt:lpstr>       　     卒業研究進捗報告  </vt:lpstr>
      <vt:lpstr>黄金分割法</vt:lpstr>
      <vt:lpstr>黄金分割法</vt:lpstr>
      <vt:lpstr>黄金分割法</vt:lpstr>
      <vt:lpstr>黄金分割法</vt:lpstr>
      <vt:lpstr>実験方法の案</vt:lpstr>
      <vt:lpstr>今後の予定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卒業論文テーマ決め</dc:title>
  <dc:creator>keigo okamoto</dc:creator>
  <cp:lastModifiedBy>　</cp:lastModifiedBy>
  <cp:revision>1199</cp:revision>
  <dcterms:created xsi:type="dcterms:W3CDTF">2015-11-15T17:26:41Z</dcterms:created>
  <dcterms:modified xsi:type="dcterms:W3CDTF">2016-10-18T06:26:12Z</dcterms:modified>
</cp:coreProperties>
</file>