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319" r:id="rId3"/>
    <p:sldId id="318" r:id="rId4"/>
    <p:sldId id="320" r:id="rId5"/>
    <p:sldId id="314" r:id="rId6"/>
    <p:sldId id="321" r:id="rId7"/>
    <p:sldId id="322" r:id="rId8"/>
    <p:sldId id="323" r:id="rId9"/>
    <p:sldId id="311" r:id="rId10"/>
    <p:sldId id="325" r:id="rId11"/>
    <p:sldId id="324" r:id="rId12"/>
    <p:sldId id="326" r:id="rId13"/>
    <p:sldId id="328" r:id="rId14"/>
    <p:sldId id="327"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10"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2016/10/24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2016/10/24</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2016/10/24</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2016/10/24</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a:t>マスター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2016/10/24</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0.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　</a:t>
            </a: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卒業研究進捗報告</a:t>
            </a:r>
            <a:r>
              <a:rPr lang="en-US" altLang="ja-JP" dirty="0"/>
              <a:t/>
            </a:r>
            <a:br>
              <a:rPr lang="en-US" altLang="ja-JP" dirty="0"/>
            </a:br>
            <a:r>
              <a:rPr lang="en-US" altLang="ja-JP" dirty="0"/>
              <a:t/>
            </a:r>
            <a:br>
              <a:rPr lang="en-US" altLang="ja-JP" dirty="0"/>
            </a:br>
            <a:endParaRPr kumimoji="1" lang="ja-JP" altLang="en-US" dirty="0"/>
          </a:p>
        </p:txBody>
      </p:sp>
      <p:sp>
        <p:nvSpPr>
          <p:cNvPr id="3" name="サブタイトル 2"/>
          <p:cNvSpPr>
            <a:spLocks noGrp="1"/>
          </p:cNvSpPr>
          <p:nvPr>
            <p:ph type="subTitle" idx="1"/>
          </p:nvPr>
        </p:nvSpPr>
        <p:spPr/>
        <p:txBody>
          <a:bodyPr/>
          <a:lstStyle/>
          <a:p>
            <a:r>
              <a:rPr lang="en-US" altLang="ja-JP" dirty="0">
                <a:latin typeface="Century" panose="02040604050505020304" pitchFamily="18" charset="0"/>
              </a:rPr>
              <a:t>13x3015</a:t>
            </a:r>
          </a:p>
          <a:p>
            <a:r>
              <a:rPr kumimoji="1" lang="ja-JP" altLang="en-US" dirty="0">
                <a:latin typeface="Century" panose="02040604050505020304" pitchFamily="18" charset="0"/>
              </a:rPr>
              <a:t>岡本啓吾</a:t>
            </a: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考察</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t>出力コスト、計算時間で</a:t>
                </a:r>
                <a:r>
                  <a:rPr lang="ja-JP" altLang="en-US" sz="2400" dirty="0"/>
                  <a:t>は</a:t>
                </a:r>
                <a:r>
                  <a:rPr lang="ja-JP" altLang="en-US" sz="2400" dirty="0" smtClean="0"/>
                  <a:t>有意差なしだった</a:t>
                </a:r>
                <a:r>
                  <a:rPr lang="ja-JP" altLang="en-US" sz="2400" dirty="0"/>
                  <a:t>が</a:t>
                </a:r>
                <a:r>
                  <a:rPr lang="ja-JP" altLang="en-US" sz="2400" dirty="0" smtClean="0"/>
                  <a:t>、</a:t>
                </a:r>
                <a14:m>
                  <m:oMath xmlns:m="http://schemas.openxmlformats.org/officeDocument/2006/math">
                    <m:r>
                      <m:rPr>
                        <m:sty m:val="p"/>
                      </m:rPr>
                      <a:rPr lang="el-GR" altLang="ja-JP" sz="2400" i="1" smtClean="0">
                        <a:latin typeface="Cambria Math"/>
                        <a:ea typeface="Cambria Math"/>
                      </a:rPr>
                      <m:t>Δ</m:t>
                    </m:r>
                    <m:r>
                      <a:rPr lang="en-US" altLang="ja-JP" sz="2400" b="0" i="1" smtClean="0">
                        <a:latin typeface="Cambria Math"/>
                        <a:ea typeface="Cambria Math"/>
                      </a:rPr>
                      <m:t>𝑥</m:t>
                    </m:r>
                  </m:oMath>
                </a14:m>
                <a:r>
                  <a:rPr lang="ja-JP" altLang="en-US" sz="2400" dirty="0" smtClean="0"/>
                  <a:t>を用いる方法では実行終了しないことがあったということを踏まえると黄金分割法の方がよさそう</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249" r="-8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2461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smtClean="0"/>
              <a:t>・高温レプリカの温度更新方法</a:t>
            </a:r>
            <a:endParaRPr lang="en-US" altLang="ja-JP" dirty="0" smtClean="0"/>
          </a:p>
          <a:p>
            <a:pPr marL="109728" indent="0">
              <a:buNone/>
            </a:pPr>
            <a:endParaRPr lang="en-US" altLang="ja-JP" dirty="0" smtClean="0"/>
          </a:p>
          <a:p>
            <a:pPr marL="109728" indent="0">
              <a:buNone/>
            </a:pPr>
            <a:r>
              <a:rPr lang="ja-JP" altLang="en-US" dirty="0" smtClean="0"/>
              <a:t>・</a:t>
            </a:r>
            <a:r>
              <a:rPr lang="ja-JP" altLang="en-US" dirty="0" smtClean="0"/>
              <a:t>実験を行いデータを取る</a:t>
            </a:r>
            <a:endParaRPr lang="en-US" altLang="ja-JP" dirty="0">
              <a:solidFill>
                <a:schemeClr val="tx1"/>
              </a:solidFill>
            </a:endParaRPr>
          </a:p>
        </p:txBody>
      </p:sp>
    </p:spTree>
    <p:extLst>
      <p:ext uri="{BB962C8B-B14F-4D97-AF65-F5344CB8AC3E}">
        <p14:creationId xmlns:p14="http://schemas.microsoft.com/office/powerpoint/2010/main" val="3160782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t>高温レプリカの温度更新式</a:t>
                </a:r>
                <a:endParaRPr lang="en-US" altLang="ja-JP" sz="2400" dirty="0" smtClean="0"/>
              </a:p>
              <a:p>
                <a:pPr marL="109728" indent="0">
                  <a:buNone/>
                </a:pPr>
                <a:endParaRPr lang="en-US" altLang="ja-JP" sz="2400" dirty="0" smtClean="0"/>
              </a:p>
              <a:p>
                <a:pPr marL="109728" indent="0">
                  <a:buNone/>
                </a:pPr>
                <a14:m>
                  <m:oMathPara xmlns:m="http://schemas.openxmlformats.org/officeDocument/2006/math">
                    <m:oMathParaPr>
                      <m:jc m:val="centerGroup"/>
                    </m:oMathParaPr>
                    <m:oMath xmlns:m="http://schemas.openxmlformats.org/officeDocument/2006/math">
                      <m:sSubSup>
                        <m:sSubSupPr>
                          <m:ctrlPr>
                            <a:rPr lang="en-US" altLang="ja-JP" sz="2400" b="0" i="1" smtClean="0">
                              <a:latin typeface="Cambria Math"/>
                            </a:rPr>
                          </m:ctrlPr>
                        </m:sSubSupPr>
                        <m:e>
                          <m:r>
                            <a:rPr lang="en-US" altLang="ja-JP" sz="2400" b="0" i="1" smtClean="0">
                              <a:latin typeface="Cambria Math"/>
                            </a:rPr>
                            <m:t>𝑇</m:t>
                          </m:r>
                        </m:e>
                        <m:sub>
                          <m:r>
                            <a:rPr lang="en-US" altLang="ja-JP" sz="2400" b="0" i="1" smtClean="0">
                              <a:latin typeface="Cambria Math"/>
                            </a:rPr>
                            <m:t>𝑖</m:t>
                          </m:r>
                          <m:r>
                            <a:rPr lang="en-US" altLang="ja-JP" sz="2400" b="0" i="1" smtClean="0">
                              <a:latin typeface="Cambria Math"/>
                            </a:rPr>
                            <m:t>+1</m:t>
                          </m:r>
                        </m:sub>
                        <m:sup>
                          <m:r>
                            <a:rPr lang="en-US" altLang="ja-JP" sz="2400" b="0" i="1" smtClean="0">
                              <a:latin typeface="Cambria Math"/>
                            </a:rPr>
                            <m:t>′</m:t>
                          </m:r>
                        </m:sup>
                      </m:sSubSup>
                      <m:r>
                        <a:rPr lang="en-US" altLang="ja-JP" sz="2400" b="0" i="1" smtClean="0">
                          <a:latin typeface="Cambria Math"/>
                        </a:rPr>
                        <m:t>=</m:t>
                      </m:r>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𝑖</m:t>
                          </m:r>
                        </m:sub>
                      </m:sSub>
                      <m:r>
                        <a:rPr lang="en-US" altLang="ja-JP" sz="2400" b="0" i="1" smtClean="0">
                          <a:latin typeface="Cambria Math"/>
                        </a:rPr>
                        <m:t>+</m:t>
                      </m:r>
                      <m:f>
                        <m:fPr>
                          <m:ctrlPr>
                            <a:rPr lang="en-US" altLang="ja-JP" sz="2400" b="0" i="1" smtClean="0">
                              <a:latin typeface="Cambria Math"/>
                              <a:ea typeface="Cambria Math"/>
                            </a:rPr>
                          </m:ctrlPr>
                        </m:fPr>
                        <m:num>
                          <m:r>
                            <a:rPr lang="en-US" altLang="ja-JP" sz="2400" b="0" i="1" smtClean="0">
                              <a:latin typeface="Cambria Math"/>
                              <a:ea typeface="Cambria Math"/>
                            </a:rPr>
                            <m:t>(</m:t>
                          </m:r>
                          <m:sSub>
                            <m:sSubPr>
                              <m:ctrlPr>
                                <a:rPr lang="en-US" altLang="ja-JP" sz="2400" b="0" i="1" smtClean="0">
                                  <a:latin typeface="Cambria Math"/>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𝑖</m:t>
                              </m:r>
                              <m:r>
                                <a:rPr lang="en-US" altLang="ja-JP" sz="2400" b="0" i="1" smtClean="0">
                                  <a:latin typeface="Cambria Math"/>
                                  <a:ea typeface="Cambria Math"/>
                                </a:rPr>
                                <m:t>+1</m:t>
                              </m:r>
                            </m:sub>
                          </m:sSub>
                          <m:r>
                            <a:rPr lang="en-US" altLang="ja-JP" sz="2400" b="0" i="1" smtClean="0">
                              <a:latin typeface="Cambria Math"/>
                              <a:ea typeface="Cambria Math"/>
                            </a:rPr>
                            <m:t>−</m:t>
                          </m:r>
                          <m:sSub>
                            <m:sSubPr>
                              <m:ctrlPr>
                                <a:rPr lang="en-US" altLang="ja-JP" sz="2400" b="0" i="1" smtClean="0">
                                  <a:latin typeface="Cambria Math"/>
                                  <a:ea typeface="Cambria Math"/>
                                </a:rPr>
                              </m:ctrlPr>
                            </m:sSubPr>
                            <m:e>
                              <m:r>
                                <a:rPr lang="en-US" altLang="ja-JP" sz="2400" b="0" i="1" smtClean="0">
                                  <a:latin typeface="Cambria Math"/>
                                  <a:ea typeface="Cambria Math"/>
                                </a:rPr>
                                <m:t>𝑇</m:t>
                              </m:r>
                            </m:e>
                            <m:sub>
                              <m:r>
                                <a:rPr lang="en-US" altLang="ja-JP" sz="2400" b="0" i="1" smtClean="0">
                                  <a:latin typeface="Cambria Math"/>
                                  <a:ea typeface="Cambria Math"/>
                                </a:rPr>
                                <m:t>𝑖</m:t>
                              </m:r>
                            </m:sub>
                          </m:sSub>
                          <m:r>
                            <a:rPr lang="en-US" altLang="ja-JP" sz="2400" b="0" i="1" smtClean="0">
                              <a:latin typeface="Cambria Math"/>
                              <a:ea typeface="Cambria Math"/>
                            </a:rPr>
                            <m:t>)(</m:t>
                          </m:r>
                          <m:sSubSup>
                            <m:sSubSupPr>
                              <m:ctrlPr>
                                <a:rPr lang="en-US" altLang="ja-JP" sz="2400" b="0" i="1" smtClean="0">
                                  <a:latin typeface="Cambria Math"/>
                                  <a:ea typeface="Cambria Math"/>
                                </a:rPr>
                              </m:ctrlPr>
                            </m:sSubSupPr>
                            <m:e>
                              <m:r>
                                <a:rPr lang="ja-JP" altLang="en-US" sz="2400" b="0" i="1" smtClean="0">
                                  <a:latin typeface="Cambria Math"/>
                                  <a:ea typeface="Cambria Math"/>
                                </a:rPr>
                                <m:t>𝜇</m:t>
                              </m:r>
                            </m:e>
                            <m:sub>
                              <m:r>
                                <a:rPr lang="en-US" altLang="ja-JP" sz="2400" b="0" i="1" smtClean="0">
                                  <a:latin typeface="Cambria Math"/>
                                  <a:ea typeface="Cambria Math"/>
                                </a:rPr>
                                <m:t>𝑖</m:t>
                              </m:r>
                              <m:r>
                                <a:rPr lang="en-US" altLang="ja-JP" sz="2400" b="0" i="1" smtClean="0">
                                  <a:latin typeface="Cambria Math"/>
                                  <a:ea typeface="Cambria Math"/>
                                </a:rPr>
                                <m:t>+1</m:t>
                              </m:r>
                            </m:sub>
                            <m:sup>
                              <m:r>
                                <a:rPr lang="en-US" altLang="ja-JP" sz="2400" b="0" i="1" smtClean="0">
                                  <a:latin typeface="Cambria Math"/>
                                  <a:ea typeface="Cambria Math"/>
                                </a:rPr>
                                <m:t>′</m:t>
                              </m:r>
                            </m:sup>
                          </m:sSubSup>
                          <m:r>
                            <a:rPr lang="en-US" altLang="ja-JP" sz="2400" b="0" i="1" smtClean="0">
                              <a:latin typeface="Cambria Math"/>
                              <a:ea typeface="Cambria Math"/>
                            </a:rPr>
                            <m: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r>
                            <a:rPr lang="en-US" altLang="ja-JP" sz="2400" b="0" i="1" smtClean="0">
                              <a:latin typeface="Cambria Math"/>
                              <a:ea typeface="Cambria Math"/>
                            </a:rPr>
                            <m:t>)</m:t>
                          </m:r>
                        </m:num>
                        <m:den>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r>
                                <a:rPr lang="en-US" altLang="ja-JP" sz="2400" b="0" i="1" smtClean="0">
                                  <a:latin typeface="Cambria Math"/>
                                  <a:ea typeface="Cambria Math"/>
                                </a:rPr>
                                <m:t>+1</m:t>
                              </m:r>
                            </m:sub>
                          </m:sSub>
                          <m:r>
                            <a:rPr lang="en-US" altLang="ja-JP" sz="2400" b="0" i="1" smtClean="0">
                              <a:latin typeface="Cambria Math"/>
                              <a:ea typeface="Cambria Math"/>
                            </a:rPr>
                            <m: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den>
                      </m:f>
                    </m:oMath>
                  </m:oMathPara>
                </a14:m>
                <a:endParaRPr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r>
                  <a:rPr lang="ja-JP" altLang="en-US" sz="2400" dirty="0"/>
                  <a:t>コスト</a:t>
                </a:r>
                <a:r>
                  <a:rPr lang="ja-JP" altLang="en-US" sz="2400" dirty="0" smtClean="0"/>
                  <a:t>確率分布推定のためのサンプリングで</a:t>
                </a:r>
                <a14:m>
                  <m:oMath xmlns:m="http://schemas.openxmlformats.org/officeDocument/2006/math">
                    <m:sSub>
                      <m:sSubPr>
                        <m:ctrlPr>
                          <a:rPr lang="en-US" altLang="ja-JP" sz="2400" b="0" i="1" smtClean="0">
                            <a:latin typeface="Cambria Math"/>
                          </a:rPr>
                        </m:ctrlPr>
                      </m:sSubPr>
                      <m:e>
                        <m:r>
                          <a:rPr lang="ja-JP" altLang="en-US" sz="2400" i="1" smtClean="0">
                            <a:latin typeface="Cambria Math"/>
                          </a:rPr>
                          <m:t>𝜇</m:t>
                        </m:r>
                      </m:e>
                      <m:sub>
                        <m:r>
                          <a:rPr lang="en-US" altLang="ja-JP" sz="2400" b="0" i="1" smtClean="0">
                            <a:latin typeface="Cambria Math"/>
                          </a:rPr>
                          <m:t>𝑖</m:t>
                        </m:r>
                        <m:r>
                          <a:rPr lang="en-US" altLang="ja-JP" sz="2400" b="0" i="1" smtClean="0">
                            <a:latin typeface="Cambria Math"/>
                          </a:rPr>
                          <m:t>+1</m:t>
                        </m:r>
                      </m:sub>
                    </m:sSub>
                    <m:r>
                      <a:rPr lang="en-US" altLang="ja-JP" sz="2400" b="0" i="1" smtClean="0">
                        <a:latin typeface="Cambria Math"/>
                        <a:ea typeface="Cambria Math"/>
                      </a:rPr>
                      <m:t>&lt;</m:t>
                    </m:r>
                    <m:sSub>
                      <m:sSubPr>
                        <m:ctrlPr>
                          <a:rPr lang="en-US" altLang="ja-JP" sz="2400" b="0" i="1" smtClean="0">
                            <a:latin typeface="Cambria Math"/>
                            <a:ea typeface="Cambria Math"/>
                          </a:rPr>
                        </m:ctrlPr>
                      </m:sSubPr>
                      <m:e>
                        <m:r>
                          <a:rPr lang="ja-JP" altLang="en-US" sz="2400" b="0" i="1" smtClean="0">
                            <a:latin typeface="Cambria Math"/>
                            <a:ea typeface="Cambria Math"/>
                          </a:rPr>
                          <m:t>𝜇</m:t>
                        </m:r>
                      </m:e>
                      <m:sub>
                        <m:r>
                          <a:rPr lang="en-US" altLang="ja-JP" sz="2400" b="0" i="1" smtClean="0">
                            <a:latin typeface="Cambria Math"/>
                            <a:ea typeface="Cambria Math"/>
                          </a:rPr>
                          <m:t>𝑖</m:t>
                        </m:r>
                      </m:sub>
                    </m:sSub>
                  </m:oMath>
                </a14:m>
                <a:r>
                  <a:rPr lang="ja-JP" altLang="en-US" sz="2400" dirty="0" err="1" smtClean="0"/>
                  <a:t>だった</a:t>
                </a:r>
                <a:r>
                  <a:rPr lang="ja-JP" altLang="en-US" sz="2400" dirty="0" smtClean="0"/>
                  <a:t>場合に</a:t>
                </a:r>
                <a14:m>
                  <m:oMath xmlns:m="http://schemas.openxmlformats.org/officeDocument/2006/math">
                    <m:sSubSup>
                      <m:sSubSupPr>
                        <m:ctrlPr>
                          <a:rPr lang="en-US" altLang="ja-JP" sz="2400" b="0" i="1" smtClean="0">
                            <a:latin typeface="Cambria Math"/>
                          </a:rPr>
                        </m:ctrlPr>
                      </m:sSubSupPr>
                      <m:e>
                        <m:r>
                          <a:rPr lang="en-US" altLang="ja-JP" sz="2400" b="0" i="1" smtClean="0">
                            <a:latin typeface="Cambria Math"/>
                          </a:rPr>
                          <m:t>𝑇</m:t>
                        </m:r>
                      </m:e>
                      <m:sub>
                        <m:r>
                          <a:rPr lang="en-US" altLang="ja-JP" sz="2400" b="0" i="1" smtClean="0">
                            <a:latin typeface="Cambria Math"/>
                          </a:rPr>
                          <m:t>𝑖</m:t>
                        </m:r>
                        <m:r>
                          <a:rPr lang="en-US" altLang="ja-JP" sz="2400" b="0" i="1" smtClean="0">
                            <a:latin typeface="Cambria Math"/>
                          </a:rPr>
                          <m:t>+1</m:t>
                        </m:r>
                      </m:sub>
                      <m:sup>
                        <m:r>
                          <a:rPr lang="en-US" altLang="ja-JP" sz="2400" b="0" i="1" smtClean="0">
                            <a:latin typeface="Cambria Math"/>
                          </a:rPr>
                          <m:t>′</m:t>
                        </m:r>
                      </m:sup>
                    </m:sSubSup>
                  </m:oMath>
                </a14:m>
                <a:r>
                  <a:rPr lang="ja-JP" altLang="en-US" sz="2400" dirty="0" err="1" smtClean="0"/>
                  <a:t>が負の</a:t>
                </a:r>
                <a:r>
                  <a:rPr lang="ja-JP" altLang="en-US" sz="2400" dirty="0" smtClean="0"/>
                  <a:t>値になる可能性がある</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249" r="-8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7547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961" y="1844824"/>
            <a:ext cx="8194079" cy="4285361"/>
          </a:xfrm>
        </p:spPr>
      </p:pic>
    </p:spTree>
    <p:extLst>
      <p:ext uri="{BB962C8B-B14F-4D97-AF65-F5344CB8AC3E}">
        <p14:creationId xmlns:p14="http://schemas.microsoft.com/office/powerpoint/2010/main" val="2725272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en-US" altLang="ja-JP" sz="2400" dirty="0" smtClean="0">
                <a:latin typeface="Century" panose="02040604050505020304" pitchFamily="18" charset="0"/>
              </a:rPr>
              <a:t>2</a:t>
            </a:r>
            <a:r>
              <a:rPr lang="ja-JP" altLang="en-US" sz="2400" dirty="0" err="1" smtClean="0">
                <a:latin typeface="Century" panose="02040604050505020304" pitchFamily="18" charset="0"/>
              </a:rPr>
              <a:t>つ</a:t>
            </a:r>
            <a:r>
              <a:rPr lang="ja-JP" altLang="en-US" sz="2400" dirty="0" err="1" smtClean="0"/>
              <a:t>の</a:t>
            </a:r>
            <a:r>
              <a:rPr lang="ja-JP" altLang="en-US" sz="2400" dirty="0"/>
              <a:t>案</a:t>
            </a:r>
            <a:endParaRPr lang="en-US" altLang="ja-JP" sz="2400" dirty="0" smtClean="0"/>
          </a:p>
          <a:p>
            <a:pPr marL="109728" indent="0">
              <a:buNone/>
            </a:pPr>
            <a:endParaRPr lang="en-US" altLang="ja-JP" sz="2400" dirty="0" smtClean="0"/>
          </a:p>
          <a:p>
            <a:pPr marL="109728" indent="0">
              <a:buNone/>
            </a:pPr>
            <a:endParaRPr lang="en-US" altLang="ja-JP" sz="2400" dirty="0"/>
          </a:p>
        </p:txBody>
      </p:sp>
      <p:cxnSp>
        <p:nvCxnSpPr>
          <p:cNvPr id="5" name="直線コネクタ 4"/>
          <p:cNvCxnSpPr/>
          <p:nvPr/>
        </p:nvCxnSpPr>
        <p:spPr>
          <a:xfrm>
            <a:off x="251520" y="3356992"/>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691680" y="321297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827584" y="321297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555776" y="321297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3059832" y="321297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p:cNvSpPr txBox="1"/>
              <p:nvPr/>
            </p:nvSpPr>
            <p:spPr>
              <a:xfrm>
                <a:off x="539552" y="3531266"/>
                <a:ext cx="3096344"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a:rPr>
                          </m:ctrlPr>
                        </m:sSubPr>
                        <m:e>
                          <m:r>
                            <a:rPr kumimoji="1" lang="ja-JP" altLang="en-US" i="1" smtClean="0">
                              <a:latin typeface="Cambria Math"/>
                            </a:rPr>
                            <m:t>𝜇</m:t>
                          </m:r>
                        </m:e>
                        <m:sub>
                          <m:r>
                            <a:rPr kumimoji="1" lang="en-US" altLang="ja-JP" b="0" i="1" smtClean="0">
                              <a:latin typeface="Cambria Math"/>
                            </a:rPr>
                            <m:t>𝑖</m:t>
                          </m:r>
                          <m:r>
                            <a:rPr kumimoji="1" lang="en-US" altLang="ja-JP" b="0" i="1" smtClean="0">
                              <a:latin typeface="Cambria Math"/>
                            </a:rPr>
                            <m:t>+1</m:t>
                          </m:r>
                        </m:sub>
                      </m:sSub>
                      <m:r>
                        <a:rPr kumimoji="1" lang="en-US" altLang="ja-JP" b="0" i="1" smtClean="0">
                          <a:latin typeface="Cambria Math"/>
                        </a:rPr>
                        <m:t>           </m:t>
                      </m:r>
                      <m:sSub>
                        <m:sSubPr>
                          <m:ctrlPr>
                            <a:rPr kumimoji="1" lang="en-US" altLang="ja-JP" b="0" i="1" smtClean="0">
                              <a:latin typeface="Cambria Math"/>
                            </a:rPr>
                          </m:ctrlPr>
                        </m:sSubPr>
                        <m:e>
                          <m:r>
                            <a:rPr kumimoji="1" lang="ja-JP" altLang="en-US" b="0" i="1" smtClean="0">
                              <a:latin typeface="Cambria Math"/>
                            </a:rPr>
                            <m:t>𝜇</m:t>
                          </m:r>
                        </m:e>
                        <m:sub>
                          <m:r>
                            <a:rPr kumimoji="1" lang="en-US" altLang="ja-JP" b="0" i="1" smtClean="0">
                              <a:latin typeface="Cambria Math"/>
                            </a:rPr>
                            <m:t>𝑖</m:t>
                          </m:r>
                        </m:sub>
                      </m:sSub>
                      <m:r>
                        <a:rPr kumimoji="1" lang="en-US" altLang="ja-JP" b="0" i="1" smtClean="0">
                          <a:latin typeface="Cambria Math"/>
                        </a:rPr>
                        <m:t>           </m:t>
                      </m:r>
                      <m:sSub>
                        <m:sSubPr>
                          <m:ctrlPr>
                            <a:rPr kumimoji="1" lang="en-US" altLang="ja-JP" b="0" i="1" smtClean="0">
                              <a:latin typeface="Cambria Math"/>
                            </a:rPr>
                          </m:ctrlPr>
                        </m:sSubPr>
                        <m:e>
                          <m:r>
                            <a:rPr kumimoji="1" lang="ja-JP" altLang="en-US" b="0" i="1" smtClean="0">
                              <a:latin typeface="Cambria Math"/>
                            </a:rPr>
                            <m:t>𝜇</m:t>
                          </m:r>
                        </m:e>
                        <m:sub>
                          <m:r>
                            <a:rPr kumimoji="1" lang="en-US" altLang="ja-JP" b="0" i="1" smtClean="0">
                              <a:latin typeface="Cambria Math"/>
                            </a:rPr>
                            <m:t>𝑖</m:t>
                          </m:r>
                          <m:r>
                            <a:rPr kumimoji="1" lang="en-US" altLang="ja-JP" b="0" i="1" smtClean="0">
                              <a:latin typeface="Cambria Math"/>
                            </a:rPr>
                            <m:t>+1</m:t>
                          </m:r>
                        </m:sub>
                      </m:sSub>
                      <m:r>
                        <a:rPr kumimoji="1" lang="en-US" altLang="ja-JP" b="0" i="1" smtClean="0">
                          <a:latin typeface="Cambria Math"/>
                        </a:rPr>
                        <m:t>   </m:t>
                      </m:r>
                      <m:sSubSup>
                        <m:sSubSupPr>
                          <m:ctrlPr>
                            <a:rPr kumimoji="1" lang="en-US" altLang="ja-JP" b="0" i="1" smtClean="0">
                              <a:latin typeface="Cambria Math"/>
                            </a:rPr>
                          </m:ctrlPr>
                        </m:sSubSupPr>
                        <m:e>
                          <m:r>
                            <a:rPr kumimoji="1" lang="ja-JP" altLang="en-US" b="0" i="1" smtClean="0">
                              <a:latin typeface="Cambria Math"/>
                            </a:rPr>
                            <m:t>𝜇</m:t>
                          </m:r>
                        </m:e>
                        <m:sub>
                          <m:r>
                            <a:rPr kumimoji="1" lang="en-US" altLang="ja-JP" b="0" i="1" smtClean="0">
                              <a:latin typeface="Cambria Math"/>
                            </a:rPr>
                            <m:t>𝑖</m:t>
                          </m:r>
                          <m:r>
                            <a:rPr kumimoji="1" lang="en-US" altLang="ja-JP" b="0" i="1" smtClean="0">
                              <a:latin typeface="Cambria Math"/>
                            </a:rPr>
                            <m:t>+1</m:t>
                          </m:r>
                        </m:sub>
                        <m:sup>
                          <m:r>
                            <a:rPr kumimoji="1" lang="en-US" altLang="ja-JP" b="0" i="1" smtClean="0">
                              <a:latin typeface="Cambria Math"/>
                            </a:rPr>
                            <m:t>′</m:t>
                          </m:r>
                        </m:sup>
                      </m:sSubSup>
                    </m:oMath>
                  </m:oMathPara>
                </a14:m>
                <a:endParaRPr kumimoji="1" lang="ja-JP" altLang="en-US"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539552" y="3531266"/>
                <a:ext cx="3096344" cy="369332"/>
              </a:xfrm>
              <a:prstGeom prst="rect">
                <a:avLst/>
              </a:prstGeom>
              <a:blipFill rotWithShape="1">
                <a:blip r:embed="rId2"/>
                <a:stretch>
                  <a:fillRect b="-4918"/>
                </a:stretch>
              </a:blipFill>
            </p:spPr>
            <p:txBody>
              <a:bodyPr/>
              <a:lstStyle/>
              <a:p>
                <a:r>
                  <a:rPr lang="ja-JP" altLang="en-US">
                    <a:noFill/>
                  </a:rPr>
                  <a:t> </a:t>
                </a:r>
              </a:p>
            </p:txBody>
          </p:sp>
        </mc:Fallback>
      </mc:AlternateContent>
      <p:sp>
        <p:nvSpPr>
          <p:cNvPr id="13" name="下カーブ矢印 12"/>
          <p:cNvSpPr/>
          <p:nvPr/>
        </p:nvSpPr>
        <p:spPr>
          <a:xfrm>
            <a:off x="827584" y="2492896"/>
            <a:ext cx="1872208" cy="576064"/>
          </a:xfrm>
          <a:prstGeom prst="curvedDownArrow">
            <a:avLst>
              <a:gd name="adj1" fmla="val 25000"/>
              <a:gd name="adj2" fmla="val 74243"/>
              <a:gd name="adj3" fmla="val 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5" name="テキスト ボックス 14"/>
              <p:cNvSpPr txBox="1"/>
              <p:nvPr/>
            </p:nvSpPr>
            <p:spPr>
              <a:xfrm>
                <a:off x="3811140" y="2996952"/>
                <a:ext cx="4608512" cy="8824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altLang="ja-JP" sz="2400" i="1">
                              <a:latin typeface="Cambria Math"/>
                            </a:rPr>
                          </m:ctrlPr>
                        </m:sSubSupPr>
                        <m:e>
                          <m:r>
                            <a:rPr lang="en-US" altLang="ja-JP" sz="2400" i="1">
                              <a:latin typeface="Cambria Math"/>
                            </a:rPr>
                            <m:t>𝑇</m:t>
                          </m:r>
                        </m:e>
                        <m:sub>
                          <m:r>
                            <a:rPr lang="en-US" altLang="ja-JP" sz="2400" i="1">
                              <a:latin typeface="Cambria Math"/>
                            </a:rPr>
                            <m:t>𝑖</m:t>
                          </m:r>
                          <m:r>
                            <a:rPr lang="en-US" altLang="ja-JP" sz="2400" i="1">
                              <a:latin typeface="Cambria Math"/>
                            </a:rPr>
                            <m:t>+1</m:t>
                          </m:r>
                        </m:sub>
                        <m:sup>
                          <m:r>
                            <a:rPr lang="en-US" altLang="ja-JP" sz="2400" i="1">
                              <a:latin typeface="Cambria Math"/>
                            </a:rPr>
                            <m:t>′</m:t>
                          </m:r>
                        </m:sup>
                      </m:sSubSup>
                      <m:r>
                        <a:rPr lang="en-US" altLang="ja-JP" sz="2400" i="1">
                          <a:latin typeface="Cambria Math"/>
                        </a:rPr>
                        <m:t>=</m:t>
                      </m:r>
                      <m:sSub>
                        <m:sSubPr>
                          <m:ctrlPr>
                            <a:rPr lang="en-US" altLang="ja-JP" sz="2400" i="1">
                              <a:latin typeface="Cambria Math"/>
                            </a:rPr>
                          </m:ctrlPr>
                        </m:sSubPr>
                        <m:e>
                          <m:r>
                            <a:rPr lang="en-US" altLang="ja-JP" sz="2400" i="1">
                              <a:latin typeface="Cambria Math"/>
                            </a:rPr>
                            <m:t>𝑇</m:t>
                          </m:r>
                        </m:e>
                        <m:sub>
                          <m:r>
                            <a:rPr lang="en-US" altLang="ja-JP" sz="2400" i="1">
                              <a:latin typeface="Cambria Math"/>
                            </a:rPr>
                            <m:t>𝑖</m:t>
                          </m:r>
                        </m:sub>
                      </m:sSub>
                      <m:r>
                        <a:rPr lang="en-US" altLang="ja-JP" sz="2400" i="1">
                          <a:latin typeface="Cambria Math"/>
                        </a:rPr>
                        <m:t>+</m:t>
                      </m:r>
                      <m:f>
                        <m:fPr>
                          <m:ctrlPr>
                            <a:rPr lang="en-US" altLang="ja-JP" sz="2400" i="1">
                              <a:latin typeface="Cambria Math"/>
                              <a:ea typeface="Cambria Math"/>
                            </a:rPr>
                          </m:ctrlPr>
                        </m:fPr>
                        <m:num>
                          <m:r>
                            <a:rPr lang="en-US" altLang="ja-JP" sz="2400" i="1">
                              <a:latin typeface="Cambria Math"/>
                              <a:ea typeface="Cambria Math"/>
                            </a:rPr>
                            <m:t>(</m:t>
                          </m:r>
                          <m:sSub>
                            <m:sSubPr>
                              <m:ctrlPr>
                                <a:rPr lang="en-US" altLang="ja-JP" sz="2400" i="1">
                                  <a:latin typeface="Cambria Math"/>
                                  <a:ea typeface="Cambria Math"/>
                                </a:rPr>
                              </m:ctrlPr>
                            </m:sSubPr>
                            <m:e>
                              <m:r>
                                <a:rPr lang="en-US" altLang="ja-JP" sz="2400" i="1">
                                  <a:latin typeface="Cambria Math"/>
                                  <a:ea typeface="Cambria Math"/>
                                </a:rPr>
                                <m:t>𝑇</m:t>
                              </m:r>
                            </m:e>
                            <m:sub>
                              <m:r>
                                <a:rPr lang="en-US" altLang="ja-JP" sz="2400" i="1">
                                  <a:latin typeface="Cambria Math"/>
                                  <a:ea typeface="Cambria Math"/>
                                </a:rPr>
                                <m:t>𝑖</m:t>
                              </m:r>
                              <m:r>
                                <a:rPr lang="en-US" altLang="ja-JP" sz="2400" i="1">
                                  <a:latin typeface="Cambria Math"/>
                                  <a:ea typeface="Cambria Math"/>
                                </a:rPr>
                                <m:t>+1</m:t>
                              </m:r>
                            </m:sub>
                          </m:sSub>
                          <m:r>
                            <a:rPr lang="en-US" altLang="ja-JP" sz="2400" i="1">
                              <a:latin typeface="Cambria Math"/>
                              <a:ea typeface="Cambria Math"/>
                            </a:rPr>
                            <m:t>−</m:t>
                          </m:r>
                          <m:sSub>
                            <m:sSubPr>
                              <m:ctrlPr>
                                <a:rPr lang="en-US" altLang="ja-JP" sz="2400" i="1">
                                  <a:latin typeface="Cambria Math"/>
                                  <a:ea typeface="Cambria Math"/>
                                </a:rPr>
                              </m:ctrlPr>
                            </m:sSubPr>
                            <m:e>
                              <m:r>
                                <a:rPr lang="en-US" altLang="ja-JP" sz="2400" i="1">
                                  <a:latin typeface="Cambria Math"/>
                                  <a:ea typeface="Cambria Math"/>
                                </a:rPr>
                                <m:t>𝑇</m:t>
                              </m:r>
                            </m:e>
                            <m:sub>
                              <m:r>
                                <a:rPr lang="en-US" altLang="ja-JP" sz="2400" i="1">
                                  <a:latin typeface="Cambria Math"/>
                                  <a:ea typeface="Cambria Math"/>
                                </a:rPr>
                                <m:t>𝑖</m:t>
                              </m:r>
                            </m:sub>
                          </m:sSub>
                          <m:r>
                            <a:rPr lang="en-US" altLang="ja-JP" sz="2400" i="1">
                              <a:latin typeface="Cambria Math"/>
                              <a:ea typeface="Cambria Math"/>
                            </a:rPr>
                            <m:t>)(</m:t>
                          </m:r>
                          <m:sSubSup>
                            <m:sSubSupPr>
                              <m:ctrlPr>
                                <a:rPr lang="en-US" altLang="ja-JP" sz="2400" i="1">
                                  <a:latin typeface="Cambria Math"/>
                                  <a:ea typeface="Cambria Math"/>
                                </a:rPr>
                              </m:ctrlPr>
                            </m:sSubSupPr>
                            <m:e>
                              <m:r>
                                <a:rPr lang="ja-JP" altLang="en-US" sz="2400" i="1">
                                  <a:latin typeface="Cambria Math"/>
                                  <a:ea typeface="Cambria Math"/>
                                </a:rPr>
                                <m:t>𝜇</m:t>
                              </m:r>
                            </m:e>
                            <m:sub>
                              <m:r>
                                <a:rPr lang="en-US" altLang="ja-JP" sz="2400" i="1">
                                  <a:latin typeface="Cambria Math"/>
                                  <a:ea typeface="Cambria Math"/>
                                </a:rPr>
                                <m:t>𝑖</m:t>
                              </m:r>
                              <m:r>
                                <a:rPr lang="en-US" altLang="ja-JP" sz="2400" i="1">
                                  <a:latin typeface="Cambria Math"/>
                                  <a:ea typeface="Cambria Math"/>
                                </a:rPr>
                                <m:t>+1</m:t>
                              </m:r>
                            </m:sub>
                            <m:sup>
                              <m:r>
                                <a:rPr lang="en-US" altLang="ja-JP" sz="2400" i="1">
                                  <a:latin typeface="Cambria Math"/>
                                  <a:ea typeface="Cambria Math"/>
                                </a:rPr>
                                <m:t>′</m:t>
                              </m:r>
                            </m:sup>
                          </m:sSubSup>
                          <m:r>
                            <a:rPr lang="en-US" altLang="ja-JP" sz="2400" i="1">
                              <a:latin typeface="Cambria Math"/>
                              <a:ea typeface="Cambria Math"/>
                            </a:rPr>
                            <m:t>−</m:t>
                          </m:r>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sub>
                          </m:sSub>
                          <m:r>
                            <a:rPr lang="en-US" altLang="ja-JP" sz="2400" i="1">
                              <a:latin typeface="Cambria Math"/>
                              <a:ea typeface="Cambria Math"/>
                            </a:rPr>
                            <m:t>)</m:t>
                          </m:r>
                        </m:num>
                        <m:den>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r>
                                <a:rPr lang="en-US" altLang="ja-JP" sz="2400" i="1">
                                  <a:latin typeface="Cambria Math"/>
                                  <a:ea typeface="Cambria Math"/>
                                </a:rPr>
                                <m:t>+1</m:t>
                              </m:r>
                            </m:sub>
                          </m:sSub>
                          <m:r>
                            <a:rPr lang="en-US" altLang="ja-JP" sz="2400" i="1">
                              <a:latin typeface="Cambria Math"/>
                              <a:ea typeface="Cambria Math"/>
                            </a:rPr>
                            <m:t>−</m:t>
                          </m:r>
                          <m:sSub>
                            <m:sSubPr>
                              <m:ctrlPr>
                                <a:rPr lang="en-US" altLang="ja-JP" sz="2400" i="1">
                                  <a:latin typeface="Cambria Math"/>
                                  <a:ea typeface="Cambria Math"/>
                                </a:rPr>
                              </m:ctrlPr>
                            </m:sSubPr>
                            <m:e>
                              <m:r>
                                <a:rPr lang="ja-JP" altLang="en-US" sz="2400" i="1">
                                  <a:latin typeface="Cambria Math"/>
                                  <a:ea typeface="Cambria Math"/>
                                </a:rPr>
                                <m:t>𝜇</m:t>
                              </m:r>
                            </m:e>
                            <m:sub>
                              <m:r>
                                <a:rPr lang="en-US" altLang="ja-JP" sz="2400" i="1">
                                  <a:latin typeface="Cambria Math"/>
                                  <a:ea typeface="Cambria Math"/>
                                </a:rPr>
                                <m:t>𝑖</m:t>
                              </m:r>
                            </m:sub>
                          </m:sSub>
                        </m:den>
                      </m:f>
                    </m:oMath>
                  </m:oMathPara>
                </a14:m>
                <a:endParaRPr kumimoji="1" lang="ja-JP" altLang="en-US"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3811140" y="2996952"/>
                <a:ext cx="4608512" cy="882421"/>
              </a:xfrm>
              <a:prstGeom prst="rect">
                <a:avLst/>
              </a:prstGeom>
              <a:blipFill rotWithShape="1">
                <a:blip r:embed="rId3"/>
                <a:stretch>
                  <a:fillRect/>
                </a:stretch>
              </a:blipFill>
            </p:spPr>
            <p:txBody>
              <a:bodyPr/>
              <a:lstStyle/>
              <a:p>
                <a:r>
                  <a:rPr lang="ja-JP" altLang="en-US">
                    <a:noFill/>
                  </a:rPr>
                  <a:t> </a:t>
                </a:r>
              </a:p>
            </p:txBody>
          </p:sp>
        </mc:Fallback>
      </mc:AlternateContent>
      <p:cxnSp>
        <p:nvCxnSpPr>
          <p:cNvPr id="16" name="直線コネクタ 15"/>
          <p:cNvCxnSpPr/>
          <p:nvPr/>
        </p:nvCxnSpPr>
        <p:spPr>
          <a:xfrm>
            <a:off x="251520" y="5333666"/>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691680" y="518965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27584" y="518965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3059832" y="518965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テキスト ボックス 20"/>
              <p:cNvSpPr txBox="1"/>
              <p:nvPr/>
            </p:nvSpPr>
            <p:spPr>
              <a:xfrm>
                <a:off x="539552" y="5507940"/>
                <a:ext cx="3096344"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a:rPr>
                          </m:ctrlPr>
                        </m:sSubPr>
                        <m:e>
                          <m:r>
                            <a:rPr kumimoji="1" lang="ja-JP" altLang="en-US" i="1" smtClean="0">
                              <a:latin typeface="Cambria Math"/>
                            </a:rPr>
                            <m:t>𝜇</m:t>
                          </m:r>
                        </m:e>
                        <m:sub>
                          <m:r>
                            <a:rPr kumimoji="1" lang="en-US" altLang="ja-JP" b="0" i="1" smtClean="0">
                              <a:latin typeface="Cambria Math"/>
                            </a:rPr>
                            <m:t>𝑖</m:t>
                          </m:r>
                          <m:r>
                            <a:rPr kumimoji="1" lang="en-US" altLang="ja-JP" b="0" i="1" smtClean="0">
                              <a:latin typeface="Cambria Math"/>
                            </a:rPr>
                            <m:t>+1</m:t>
                          </m:r>
                        </m:sub>
                      </m:sSub>
                      <m:r>
                        <a:rPr kumimoji="1" lang="en-US" altLang="ja-JP" b="0" i="1" smtClean="0">
                          <a:latin typeface="Cambria Math"/>
                        </a:rPr>
                        <m:t>           </m:t>
                      </m:r>
                      <m:sSub>
                        <m:sSubPr>
                          <m:ctrlPr>
                            <a:rPr kumimoji="1" lang="en-US" altLang="ja-JP" b="0" i="1" smtClean="0">
                              <a:latin typeface="Cambria Math"/>
                            </a:rPr>
                          </m:ctrlPr>
                        </m:sSubPr>
                        <m:e>
                          <m:r>
                            <a:rPr kumimoji="1" lang="ja-JP" altLang="en-US" b="0" i="1" smtClean="0">
                              <a:latin typeface="Cambria Math"/>
                            </a:rPr>
                            <m:t>𝜇</m:t>
                          </m:r>
                        </m:e>
                        <m:sub>
                          <m:r>
                            <a:rPr kumimoji="1" lang="en-US" altLang="ja-JP" b="0" i="1" smtClean="0">
                              <a:latin typeface="Cambria Math"/>
                            </a:rPr>
                            <m:t>𝑖</m:t>
                          </m:r>
                        </m:sub>
                      </m:sSub>
                      <m:r>
                        <a:rPr kumimoji="1" lang="en-US" altLang="ja-JP" b="0" i="1" smtClean="0">
                          <a:latin typeface="Cambria Math"/>
                        </a:rPr>
                        <m:t>                      </m:t>
                      </m:r>
                      <m:sSubSup>
                        <m:sSubSupPr>
                          <m:ctrlPr>
                            <a:rPr kumimoji="1" lang="en-US" altLang="ja-JP" b="0" i="1" smtClean="0">
                              <a:latin typeface="Cambria Math"/>
                            </a:rPr>
                          </m:ctrlPr>
                        </m:sSubSupPr>
                        <m:e>
                          <m:r>
                            <a:rPr kumimoji="1" lang="ja-JP" altLang="en-US" b="0" i="1" smtClean="0">
                              <a:latin typeface="Cambria Math"/>
                            </a:rPr>
                            <m:t>𝜇</m:t>
                          </m:r>
                        </m:e>
                        <m:sub>
                          <m:r>
                            <a:rPr kumimoji="1" lang="en-US" altLang="ja-JP" b="0" i="1" smtClean="0">
                              <a:latin typeface="Cambria Math"/>
                            </a:rPr>
                            <m:t>𝑖</m:t>
                          </m:r>
                          <m:r>
                            <a:rPr kumimoji="1" lang="en-US" altLang="ja-JP" b="0" i="1" smtClean="0">
                              <a:latin typeface="Cambria Math"/>
                            </a:rPr>
                            <m:t>+1</m:t>
                          </m:r>
                        </m:sub>
                        <m:sup>
                          <m:r>
                            <a:rPr kumimoji="1" lang="en-US" altLang="ja-JP" b="0" i="1" smtClean="0">
                              <a:latin typeface="Cambria Math"/>
                            </a:rPr>
                            <m:t>′</m:t>
                          </m:r>
                        </m:sup>
                      </m:sSubSup>
                    </m:oMath>
                  </m:oMathPara>
                </a14:m>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539552" y="5507940"/>
                <a:ext cx="3096344" cy="369332"/>
              </a:xfrm>
              <a:prstGeom prst="rect">
                <a:avLst/>
              </a:prstGeom>
              <a:blipFill rotWithShape="1">
                <a:blip r:embed="rId4"/>
                <a:stretch>
                  <a:fillRect b="-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3635896" y="4707661"/>
                <a:ext cx="5232249" cy="8824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a:rPr>
                          </m:ctrlPr>
                        </m:sSubSupPr>
                        <m:e>
                          <m:r>
                            <a:rPr kumimoji="1" lang="en-US" altLang="ja-JP" sz="2400" b="0" i="1" smtClean="0">
                              <a:latin typeface="Cambria Math"/>
                            </a:rPr>
                            <m:t>𝑇</m:t>
                          </m:r>
                        </m:e>
                        <m:sub>
                          <m:r>
                            <a:rPr kumimoji="1" lang="en-US" altLang="ja-JP" sz="2400" b="0" i="1" smtClean="0">
                              <a:latin typeface="Cambria Math"/>
                            </a:rPr>
                            <m:t>𝑖</m:t>
                          </m:r>
                          <m:r>
                            <a:rPr kumimoji="1" lang="en-US" altLang="ja-JP" sz="2400" b="0" i="1" smtClean="0">
                              <a:latin typeface="Cambria Math"/>
                            </a:rPr>
                            <m:t>+1</m:t>
                          </m:r>
                        </m:sub>
                        <m:sup>
                          <m:r>
                            <a:rPr kumimoji="1" lang="en-US" altLang="ja-JP" sz="2400" b="0" i="1" smtClean="0">
                              <a:latin typeface="Cambria Math"/>
                            </a:rPr>
                            <m:t>′</m:t>
                          </m:r>
                        </m:sup>
                      </m:sSubSup>
                      <m:r>
                        <a:rPr kumimoji="1" lang="en-US" altLang="ja-JP" sz="2400" b="0" i="1" smtClean="0">
                          <a:latin typeface="Cambria Math"/>
                        </a:rPr>
                        <m:t>=</m:t>
                      </m:r>
                      <m:sSub>
                        <m:sSubPr>
                          <m:ctrlPr>
                            <a:rPr kumimoji="1" lang="en-US" altLang="ja-JP" sz="2400" b="0" i="1" smtClean="0">
                              <a:latin typeface="Cambria Math"/>
                            </a:rPr>
                          </m:ctrlPr>
                        </m:sSubPr>
                        <m:e>
                          <m:r>
                            <a:rPr kumimoji="1" lang="en-US" altLang="ja-JP" sz="2400" b="0" i="1" smtClean="0">
                              <a:latin typeface="Cambria Math"/>
                            </a:rPr>
                            <m:t>𝑇</m:t>
                          </m:r>
                        </m:e>
                        <m:sub>
                          <m:r>
                            <a:rPr kumimoji="1" lang="en-US" altLang="ja-JP" sz="2400" b="0" i="1" smtClean="0">
                              <a:latin typeface="Cambria Math"/>
                            </a:rPr>
                            <m:t>𝑖</m:t>
                          </m:r>
                        </m:sub>
                      </m:sSub>
                      <m:r>
                        <a:rPr kumimoji="1" lang="en-US" altLang="ja-JP" sz="2400" b="0" i="1" smtClean="0">
                          <a:latin typeface="Cambria Math"/>
                        </a:rPr>
                        <m:t>+</m:t>
                      </m:r>
                      <m:f>
                        <m:fPr>
                          <m:ctrlPr>
                            <a:rPr kumimoji="1" lang="en-US" altLang="ja-JP" sz="2400" b="0" i="1" smtClean="0">
                              <a:latin typeface="Cambria Math"/>
                            </a:rPr>
                          </m:ctrlPr>
                        </m:fPr>
                        <m:num>
                          <m:d>
                            <m:dPr>
                              <m:ctrlPr>
                                <a:rPr kumimoji="1" lang="en-US" altLang="ja-JP" sz="2400" b="0" i="1" smtClean="0">
                                  <a:latin typeface="Cambria Math"/>
                                </a:rPr>
                              </m:ctrlPr>
                            </m:dPr>
                            <m:e>
                              <m:sSub>
                                <m:sSubPr>
                                  <m:ctrlPr>
                                    <a:rPr kumimoji="1" lang="en-US" altLang="ja-JP" sz="2400" b="0" i="1" smtClean="0">
                                      <a:latin typeface="Cambria Math"/>
                                    </a:rPr>
                                  </m:ctrlPr>
                                </m:sSubPr>
                                <m:e>
                                  <m:r>
                                    <a:rPr kumimoji="1" lang="en-US" altLang="ja-JP" sz="2400" b="0" i="1" smtClean="0">
                                      <a:latin typeface="Cambria Math"/>
                                    </a:rPr>
                                    <m:t>𝑇</m:t>
                                  </m:r>
                                </m:e>
                                <m:sub>
                                  <m:r>
                                    <a:rPr kumimoji="1" lang="en-US" altLang="ja-JP" sz="2400" b="0" i="1" smtClean="0">
                                      <a:latin typeface="Cambria Math"/>
                                    </a:rPr>
                                    <m:t>𝑖</m:t>
                                  </m:r>
                                  <m:r>
                                    <a:rPr kumimoji="1" lang="en-US" altLang="ja-JP" sz="2400" b="0" i="1" smtClean="0">
                                      <a:latin typeface="Cambria Math"/>
                                    </a:rPr>
                                    <m:t>+1</m:t>
                                  </m:r>
                                </m:sub>
                              </m:sSub>
                              <m:r>
                                <a:rPr kumimoji="1" lang="en-US" altLang="ja-JP" sz="2400" b="0" i="1" smtClean="0">
                                  <a:latin typeface="Cambria Math"/>
                                </a:rPr>
                                <m:t>−</m:t>
                              </m:r>
                              <m:sSub>
                                <m:sSubPr>
                                  <m:ctrlPr>
                                    <a:rPr kumimoji="1" lang="en-US" altLang="ja-JP" sz="2400" b="0" i="1" smtClean="0">
                                      <a:latin typeface="Cambria Math"/>
                                    </a:rPr>
                                  </m:ctrlPr>
                                </m:sSubPr>
                                <m:e>
                                  <m:r>
                                    <a:rPr kumimoji="1" lang="en-US" altLang="ja-JP" sz="2400" b="0" i="1" smtClean="0">
                                      <a:latin typeface="Cambria Math"/>
                                    </a:rPr>
                                    <m:t>𝑇</m:t>
                                  </m:r>
                                </m:e>
                                <m:sub>
                                  <m:r>
                                    <a:rPr kumimoji="1" lang="en-US" altLang="ja-JP" sz="2400" b="0" i="1" smtClean="0">
                                      <a:latin typeface="Cambria Math"/>
                                    </a:rPr>
                                    <m:t>𝑖</m:t>
                                  </m:r>
                                </m:sub>
                              </m:sSub>
                            </m:e>
                          </m:d>
                          <m:d>
                            <m:dPr>
                              <m:ctrlPr>
                                <a:rPr kumimoji="1" lang="en-US" altLang="ja-JP" sz="2400" b="0" i="1" smtClean="0">
                                  <a:latin typeface="Cambria Math"/>
                                </a:rPr>
                              </m:ctrlPr>
                            </m:dPr>
                            <m:e>
                              <m:sSubSup>
                                <m:sSubSupPr>
                                  <m:ctrlPr>
                                    <a:rPr kumimoji="1" lang="en-US" altLang="ja-JP" sz="2400" b="0" i="1" smtClean="0">
                                      <a:latin typeface="Cambria Math"/>
                                    </a:rPr>
                                  </m:ctrlPr>
                                </m:sSubSupPr>
                                <m:e>
                                  <m:r>
                                    <a:rPr kumimoji="1" lang="ja-JP" altLang="en-US" sz="2400" b="0" i="1" smtClean="0">
                                      <a:latin typeface="Cambria Math"/>
                                    </a:rPr>
                                    <m:t>𝜇</m:t>
                                  </m:r>
                                </m:e>
                                <m:sub>
                                  <m:r>
                                    <a:rPr kumimoji="1" lang="en-US" altLang="ja-JP" sz="2400" b="0" i="1" smtClean="0">
                                      <a:latin typeface="Cambria Math"/>
                                    </a:rPr>
                                    <m:t>𝑖</m:t>
                                  </m:r>
                                  <m:r>
                                    <a:rPr kumimoji="1" lang="en-US" altLang="ja-JP" sz="2400" b="0" i="1" smtClean="0">
                                      <a:latin typeface="Cambria Math"/>
                                    </a:rPr>
                                    <m:t>+1</m:t>
                                  </m:r>
                                </m:sub>
                                <m:sup>
                                  <m:r>
                                    <a:rPr kumimoji="1" lang="en-US" altLang="ja-JP" sz="2400" b="0" i="1" smtClean="0">
                                      <a:latin typeface="Cambria Math"/>
                                    </a:rPr>
                                    <m:t>′</m:t>
                                  </m:r>
                                </m:sup>
                              </m:sSubSup>
                              <m:r>
                                <a:rPr kumimoji="1" lang="en-US" altLang="ja-JP" sz="2400" b="0" i="1" smtClean="0">
                                  <a:latin typeface="Cambria Math"/>
                                </a:rPr>
                                <m:t>−</m:t>
                              </m:r>
                              <m:sSub>
                                <m:sSubPr>
                                  <m:ctrlPr>
                                    <a:rPr kumimoji="1" lang="en-US" altLang="ja-JP" sz="2400" b="0" i="1" smtClean="0">
                                      <a:latin typeface="Cambria Math"/>
                                    </a:rPr>
                                  </m:ctrlPr>
                                </m:sSubPr>
                                <m:e>
                                  <m:r>
                                    <a:rPr kumimoji="1" lang="ja-JP" altLang="en-US" sz="2400" b="0" i="1" smtClean="0">
                                      <a:latin typeface="Cambria Math"/>
                                    </a:rPr>
                                    <m:t>𝜇</m:t>
                                  </m:r>
                                </m:e>
                                <m:sub>
                                  <m:r>
                                    <a:rPr kumimoji="1" lang="en-US" altLang="ja-JP" sz="2400" b="0" i="1" smtClean="0">
                                      <a:latin typeface="Cambria Math"/>
                                    </a:rPr>
                                    <m:t>𝑖</m:t>
                                  </m:r>
                                  <m:r>
                                    <a:rPr kumimoji="1" lang="en-US" altLang="ja-JP" sz="2400" b="0" i="1" smtClean="0">
                                      <a:latin typeface="Cambria Math"/>
                                    </a:rPr>
                                    <m:t>+1</m:t>
                                  </m:r>
                                </m:sub>
                              </m:sSub>
                            </m:e>
                          </m:d>
                        </m:num>
                        <m:den>
                          <m:sSub>
                            <m:sSubPr>
                              <m:ctrlPr>
                                <a:rPr kumimoji="1" lang="en-US" altLang="ja-JP" sz="2400" b="0" i="1" smtClean="0">
                                  <a:latin typeface="Cambria Math"/>
                                </a:rPr>
                              </m:ctrlPr>
                            </m:sSubPr>
                            <m:e>
                              <m:r>
                                <a:rPr kumimoji="1" lang="ja-JP" altLang="en-US" sz="2400" b="0" i="1" smtClean="0">
                                  <a:latin typeface="Cambria Math"/>
                                </a:rPr>
                                <m:t>𝜇</m:t>
                              </m:r>
                            </m:e>
                            <m:sub>
                              <m:r>
                                <a:rPr kumimoji="1" lang="en-US" altLang="ja-JP" sz="2400" b="0" i="1" smtClean="0">
                                  <a:latin typeface="Cambria Math"/>
                                </a:rPr>
                                <m:t>𝑖</m:t>
                              </m:r>
                            </m:sub>
                          </m:sSub>
                          <m:r>
                            <a:rPr kumimoji="1" lang="en-US" altLang="ja-JP" sz="2400" b="0" i="1" smtClean="0">
                              <a:latin typeface="Cambria Math"/>
                            </a:rPr>
                            <m:t>−</m:t>
                          </m:r>
                          <m:sSub>
                            <m:sSubPr>
                              <m:ctrlPr>
                                <a:rPr kumimoji="1" lang="en-US" altLang="ja-JP" sz="2400" b="0" i="1" smtClean="0">
                                  <a:latin typeface="Cambria Math"/>
                                </a:rPr>
                              </m:ctrlPr>
                            </m:sSubPr>
                            <m:e>
                              <m:r>
                                <a:rPr kumimoji="1" lang="ja-JP" altLang="en-US" sz="2400" b="0" i="1" smtClean="0">
                                  <a:latin typeface="Cambria Math"/>
                                </a:rPr>
                                <m:t>𝜇</m:t>
                              </m:r>
                            </m:e>
                            <m:sub>
                              <m:r>
                                <a:rPr kumimoji="1" lang="en-US" altLang="ja-JP" sz="2400" b="0" i="1" smtClean="0">
                                  <a:latin typeface="Cambria Math"/>
                                </a:rPr>
                                <m:t>𝑖</m:t>
                              </m:r>
                              <m:r>
                                <a:rPr kumimoji="1" lang="en-US" altLang="ja-JP" sz="2400" b="0" i="1" smtClean="0">
                                  <a:latin typeface="Cambria Math"/>
                                </a:rPr>
                                <m:t>+1</m:t>
                              </m:r>
                            </m:sub>
                          </m:sSub>
                        </m:den>
                      </m:f>
                    </m:oMath>
                  </m:oMathPara>
                </a14:m>
                <a:endParaRPr kumimoji="1" lang="ja-JP" altLang="en-US" sz="2400" dirty="0"/>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3635896" y="4707661"/>
                <a:ext cx="5232249" cy="882421"/>
              </a:xfrm>
              <a:prstGeom prst="rect">
                <a:avLst/>
              </a:prstGeom>
              <a:blipFill rotWithShape="1">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8882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内容</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smtClean="0">
                    <a:solidFill>
                      <a:schemeClr val="tx1"/>
                    </a:solidFill>
                  </a:rPr>
                  <a:t>・</a:t>
                </a:r>
                <a:r>
                  <a:rPr lang="ja-JP" altLang="en-US" dirty="0"/>
                  <a:t>黄金</a:t>
                </a:r>
                <a:r>
                  <a:rPr lang="ja-JP" altLang="en-US" dirty="0" smtClean="0"/>
                  <a:t>分割法</a:t>
                </a:r>
                <a:r>
                  <a:rPr lang="ja-JP" altLang="en-US" dirty="0" smtClean="0"/>
                  <a:t>と</a:t>
                </a:r>
                <a14:m>
                  <m:oMath xmlns:m="http://schemas.openxmlformats.org/officeDocument/2006/math">
                    <m:r>
                      <m:rPr>
                        <m:sty m:val="p"/>
                      </m:rPr>
                      <a:rPr lang="el-GR" altLang="ja-JP" i="1" smtClean="0">
                        <a:latin typeface="Cambria Math"/>
                        <a:ea typeface="Cambria Math"/>
                      </a:rPr>
                      <m:t>Δ</m:t>
                    </m:r>
                    <m:r>
                      <a:rPr lang="en-US" altLang="ja-JP" b="0" i="1" smtClean="0">
                        <a:latin typeface="Cambria Math"/>
                        <a:ea typeface="Cambria Math"/>
                      </a:rPr>
                      <m:t>𝑥</m:t>
                    </m:r>
                  </m:oMath>
                </a14:m>
                <a:r>
                  <a:rPr lang="ja-JP" altLang="en-US" dirty="0" smtClean="0"/>
                  <a:t>を用いる方法の比較</a:t>
                </a:r>
                <a:endParaRPr lang="en-US" altLang="ja-JP" dirty="0" smtClean="0"/>
              </a:p>
              <a:p>
                <a:pPr marL="109728" indent="0">
                  <a:buNone/>
                </a:pPr>
                <a:endParaRPr lang="en-US" altLang="ja-JP" dirty="0"/>
              </a:p>
              <a:p>
                <a:pPr marL="109728" indent="0">
                  <a:buNone/>
                </a:pPr>
                <a:r>
                  <a:rPr lang="ja-JP" altLang="en-US" dirty="0" smtClean="0"/>
                  <a:t>・今後の予定</a:t>
                </a:r>
                <a:endParaRPr lang="en-US" altLang="ja-JP" dirty="0" smtClean="0"/>
              </a:p>
              <a:p>
                <a:pPr marL="109728" indent="0">
                  <a:buNone/>
                </a:pPr>
                <a:endParaRPr lang="en-US" altLang="ja-JP" dirty="0">
                  <a:solidFill>
                    <a:schemeClr val="tx1"/>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l="-133" t="-14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967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a:ln>
            <a:solidFill>
              <a:schemeClr val="bg1"/>
            </a:solidFill>
          </a:ln>
        </p:spPr>
        <p:txBody>
          <a:bodyPr>
            <a:normAutofit/>
          </a:bodyPr>
          <a:lstStyle/>
          <a:p>
            <a:r>
              <a:rPr lang="ja-JP" altLang="en-US" sz="3200" dirty="0"/>
              <a:t>黄金分割法</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solidFill>
                      <a:schemeClr val="tx1"/>
                    </a:solidFill>
                    <a:latin typeface="Century" panose="02040604050505020304" pitchFamily="18" charset="0"/>
                  </a:rPr>
                  <a:t>最適化</a:t>
                </a:r>
                <a:r>
                  <a:rPr lang="ja-JP" altLang="en-US" sz="2400" dirty="0" smtClean="0">
                    <a:solidFill>
                      <a:schemeClr val="tx1"/>
                    </a:solidFill>
                    <a:latin typeface="Century" panose="02040604050505020304" pitchFamily="18" charset="0"/>
                  </a:rPr>
                  <a:t>する関数：</a:t>
                </a:r>
                <a14:m>
                  <m:oMath xmlns:m="http://schemas.openxmlformats.org/officeDocument/2006/math">
                    <m:sSup>
                      <m:sSupPr>
                        <m:ctrlPr>
                          <a:rPr lang="en-US" altLang="ja-JP" sz="2400" b="0" i="1" smtClean="0">
                            <a:solidFill>
                              <a:schemeClr val="tx1"/>
                            </a:solidFill>
                            <a:latin typeface="Cambria Math"/>
                          </a:rPr>
                        </m:ctrlPr>
                      </m:sSupPr>
                      <m:e>
                        <m:d>
                          <m:dPr>
                            <m:ctrlPr>
                              <a:rPr lang="en-US" altLang="ja-JP" sz="2400" b="0" i="1" smtClean="0">
                                <a:solidFill>
                                  <a:schemeClr val="tx1"/>
                                </a:solidFill>
                                <a:latin typeface="Cambria Math"/>
                              </a:rPr>
                            </m:ctrlPr>
                          </m:dPr>
                          <m:e>
                            <m:r>
                              <a:rPr lang="en-US" altLang="ja-JP" sz="2400" b="0" i="1" smtClean="0">
                                <a:solidFill>
                                  <a:schemeClr val="tx1"/>
                                </a:solidFill>
                                <a:latin typeface="Cambria Math"/>
                              </a:rPr>
                              <m:t>𝑃</m:t>
                            </m:r>
                            <m:d>
                              <m:dPr>
                                <m:ctrlPr>
                                  <a:rPr lang="en-US" altLang="ja-JP" sz="2400" b="0" i="1" smtClean="0">
                                    <a:solidFill>
                                      <a:schemeClr val="tx1"/>
                                    </a:solidFill>
                                    <a:latin typeface="Cambria Math"/>
                                  </a:rPr>
                                </m:ctrlPr>
                              </m:dPr>
                              <m:e>
                                <m:sSub>
                                  <m:sSubPr>
                                    <m:ctrlPr>
                                      <a:rPr lang="en-US" altLang="ja-JP" sz="2400" b="0" i="1" smtClean="0">
                                        <a:solidFill>
                                          <a:schemeClr val="tx1"/>
                                        </a:solidFill>
                                        <a:latin typeface="Cambria Math"/>
                                      </a:rPr>
                                    </m:ctrlPr>
                                  </m:sSubPr>
                                  <m:e>
                                    <m:r>
                                      <a:rPr lang="ja-JP" altLang="en-US" sz="2400" b="0" i="1" smtClean="0">
                                        <a:solidFill>
                                          <a:schemeClr val="tx1"/>
                                        </a:solidFill>
                                        <a:latin typeface="Cambria Math"/>
                                      </a:rPr>
                                      <m:t>𝜇</m:t>
                                    </m:r>
                                  </m:e>
                                  <m:sub>
                                    <m:r>
                                      <a:rPr lang="en-US" altLang="ja-JP" sz="2400" b="0" i="1" smtClean="0">
                                        <a:solidFill>
                                          <a:schemeClr val="tx1"/>
                                        </a:solidFill>
                                        <a:latin typeface="Cambria Math"/>
                                      </a:rPr>
                                      <m:t>𝑖</m:t>
                                    </m:r>
                                    <m:r>
                                      <a:rPr lang="en-US" altLang="ja-JP" sz="2400" b="0" i="1" smtClean="0">
                                        <a:solidFill>
                                          <a:schemeClr val="tx1"/>
                                        </a:solidFill>
                                        <a:latin typeface="Cambria Math"/>
                                      </a:rPr>
                                      <m:t>+1</m:t>
                                    </m:r>
                                  </m:sub>
                                </m:sSub>
                              </m:e>
                            </m:d>
                            <m:r>
                              <a:rPr lang="en-US" altLang="ja-JP" sz="2400" b="0" i="1" smtClean="0">
                                <a:solidFill>
                                  <a:schemeClr val="tx1"/>
                                </a:solidFill>
                                <a:latin typeface="Cambria Math"/>
                              </a:rPr>
                              <m:t>−</m:t>
                            </m:r>
                            <m:sSub>
                              <m:sSubPr>
                                <m:ctrlPr>
                                  <a:rPr lang="en-US" altLang="ja-JP" sz="2400" b="0" i="1" smtClean="0">
                                    <a:solidFill>
                                      <a:schemeClr val="tx1"/>
                                    </a:solidFill>
                                    <a:latin typeface="Cambria Math"/>
                                  </a:rPr>
                                </m:ctrlPr>
                              </m:sSubPr>
                              <m:e>
                                <m:r>
                                  <a:rPr lang="en-US" altLang="ja-JP" sz="2400" b="0" i="1" smtClean="0">
                                    <a:solidFill>
                                      <a:schemeClr val="tx1"/>
                                    </a:solidFill>
                                    <a:latin typeface="Cambria Math"/>
                                  </a:rPr>
                                  <m:t>𝑃</m:t>
                                </m:r>
                              </m:e>
                              <m:sub>
                                <m:r>
                                  <a:rPr lang="en-US" altLang="ja-JP" sz="2400" b="0" i="1" smtClean="0">
                                    <a:solidFill>
                                      <a:schemeClr val="tx1"/>
                                    </a:solidFill>
                                    <a:latin typeface="Cambria Math"/>
                                  </a:rPr>
                                  <m:t>0</m:t>
                                </m:r>
                              </m:sub>
                            </m:sSub>
                          </m:e>
                        </m:d>
                      </m:e>
                      <m:sup>
                        <m:r>
                          <a:rPr lang="en-US" altLang="ja-JP" sz="2400" b="0" i="1" smtClean="0">
                            <a:solidFill>
                              <a:schemeClr val="tx1"/>
                            </a:solidFill>
                            <a:latin typeface="Cambria Math"/>
                          </a:rPr>
                          <m:t>2</m:t>
                        </m:r>
                      </m:sup>
                    </m:sSup>
                  </m:oMath>
                </a14:m>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249"/>
                </a:stretch>
              </a:blipFill>
            </p:spPr>
            <p:txBody>
              <a:bodyPr/>
              <a:lstStyle/>
              <a:p>
                <a:r>
                  <a:rPr lang="ja-JP" altLang="en-US">
                    <a:noFill/>
                  </a:rPr>
                  <a:t> </a:t>
                </a:r>
              </a:p>
            </p:txBody>
          </p:sp>
        </mc:Fallback>
      </mc:AlternateContent>
      <p:grpSp>
        <p:nvGrpSpPr>
          <p:cNvPr id="27" name="グループ化 26"/>
          <p:cNvGrpSpPr/>
          <p:nvPr/>
        </p:nvGrpSpPr>
        <p:grpSpPr>
          <a:xfrm>
            <a:off x="179512" y="2210397"/>
            <a:ext cx="4392489" cy="3954907"/>
            <a:chOff x="179512" y="2564904"/>
            <a:chExt cx="4999037" cy="4011468"/>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564904"/>
              <a:ext cx="4999037"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線矢印コネクタ 6"/>
            <p:cNvCxnSpPr/>
            <p:nvPr/>
          </p:nvCxnSpPr>
          <p:spPr>
            <a:xfrm flipV="1">
              <a:off x="306940" y="6021288"/>
              <a:ext cx="475252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4139952" y="3802895"/>
              <a:ext cx="0" cy="22322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403648" y="4363541"/>
              <a:ext cx="0" cy="16577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381317" y="5791089"/>
              <a:ext cx="0" cy="216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3104130" y="5652654"/>
              <a:ext cx="4936" cy="360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140127" y="6039706"/>
                  <a:ext cx="3191126" cy="53666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a:rPr>
                          <m:t>𝑎</m:t>
                        </m:r>
                        <m:r>
                          <a:rPr kumimoji="1" lang="en-US" altLang="ja-JP" sz="2400" b="0" i="1" smtClean="0">
                            <a:latin typeface="Cambria Math"/>
                          </a:rPr>
                          <m:t>           </m:t>
                        </m:r>
                        <m:sSub>
                          <m:sSubPr>
                            <m:ctrlPr>
                              <a:rPr kumimoji="1" lang="en-US" altLang="ja-JP" sz="2400" b="0" i="1" smtClean="0">
                                <a:latin typeface="Cambria Math"/>
                              </a:rPr>
                            </m:ctrlPr>
                          </m:sSubPr>
                          <m:e>
                            <m:r>
                              <a:rPr kumimoji="1" lang="en-US" altLang="ja-JP" sz="2400" b="0" i="1" smtClean="0">
                                <a:latin typeface="Cambria Math"/>
                              </a:rPr>
                              <m:t>𝑥</m:t>
                            </m:r>
                          </m:e>
                          <m:sub>
                            <m:r>
                              <a:rPr kumimoji="1" lang="en-US" altLang="ja-JP" sz="2400" b="0" i="1" smtClean="0">
                                <a:latin typeface="Cambria Math"/>
                              </a:rPr>
                              <m:t>1</m:t>
                            </m:r>
                          </m:sub>
                        </m:sSub>
                        <m:r>
                          <a:rPr kumimoji="1" lang="en-US" altLang="ja-JP" sz="2400" b="0" i="1" smtClean="0">
                            <a:latin typeface="Cambria Math"/>
                          </a:rPr>
                          <m:t>     </m:t>
                        </m:r>
                        <m:sSub>
                          <m:sSubPr>
                            <m:ctrlPr>
                              <a:rPr kumimoji="1" lang="en-US" altLang="ja-JP" sz="2400" b="0" i="1" smtClean="0">
                                <a:latin typeface="Cambria Math"/>
                              </a:rPr>
                            </m:ctrlPr>
                          </m:sSubPr>
                          <m:e>
                            <m:r>
                              <a:rPr kumimoji="1" lang="en-US" altLang="ja-JP" sz="2400" b="0" i="1" smtClean="0">
                                <a:latin typeface="Cambria Math"/>
                              </a:rPr>
                              <m:t>𝑥</m:t>
                            </m:r>
                          </m:e>
                          <m:sub>
                            <m:r>
                              <a:rPr kumimoji="1" lang="en-US" altLang="ja-JP" sz="2400" b="0" i="1" smtClean="0">
                                <a:latin typeface="Cambria Math"/>
                              </a:rPr>
                              <m:t>2</m:t>
                            </m:r>
                          </m:sub>
                        </m:sSub>
                        <m:r>
                          <a:rPr kumimoji="1" lang="en-US" altLang="ja-JP" sz="2400" b="0" i="1" smtClean="0">
                            <a:latin typeface="Cambria Math"/>
                          </a:rPr>
                          <m:t>         </m:t>
                        </m:r>
                        <m:r>
                          <a:rPr kumimoji="1" lang="en-US" altLang="ja-JP" sz="2400" b="0" i="1" smtClean="0">
                            <a:latin typeface="Cambria Math"/>
                          </a:rPr>
                          <m:t>𝑏</m:t>
                        </m:r>
                      </m:oMath>
                    </m:oMathPara>
                  </a14:m>
                  <a:endParaRPr kumimoji="1" lang="ja-JP" altLang="en-US" sz="24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140127" y="6039706"/>
                  <a:ext cx="3191126" cy="536666"/>
                </a:xfrm>
                <a:prstGeom prst="rect">
                  <a:avLst/>
                </a:prstGeom>
                <a:blipFill rotWithShape="1">
                  <a:blip r:embed="rId4"/>
                  <a:stretch>
                    <a:fillRect r="-3596" b="-1316"/>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25" name="テキスト ボックス 24"/>
              <p:cNvSpPr txBox="1"/>
              <p:nvPr/>
            </p:nvSpPr>
            <p:spPr>
              <a:xfrm>
                <a:off x="4972115" y="1542573"/>
                <a:ext cx="4136389" cy="5198795"/>
              </a:xfrm>
              <a:prstGeom prst="rect">
                <a:avLst/>
              </a:prstGeom>
              <a:noFill/>
            </p:spPr>
            <p:txBody>
              <a:bodyPr wrap="square" rtlCol="0">
                <a:spAutoFit/>
              </a:bodyPr>
              <a:lstStyle/>
              <a:p>
                <a:r>
                  <a:rPr kumimoji="1" lang="ja-JP" altLang="en-US" dirty="0" smtClean="0"/>
                  <a:t>①初期化</a:t>
                </a:r>
                <a:endParaRPr kumimoji="1" lang="en-US" altLang="ja-JP" dirty="0" smtClean="0"/>
              </a:p>
              <a:p>
                <a:r>
                  <a:rPr lang="ja-JP" altLang="en-US" dirty="0"/>
                  <a:t>　</a:t>
                </a:r>
                <a14:m>
                  <m:oMath xmlns:m="http://schemas.openxmlformats.org/officeDocument/2006/math">
                    <m:r>
                      <a:rPr lang="en-US" altLang="ja-JP" b="0" i="1" smtClean="0">
                        <a:latin typeface="Cambria Math"/>
                      </a:rPr>
                      <m:t>𝑃</m:t>
                    </m:r>
                    <m:d>
                      <m:dPr>
                        <m:ctrlPr>
                          <a:rPr lang="en-US" altLang="ja-JP" b="0" i="1" smtClean="0">
                            <a:latin typeface="Cambria Math"/>
                          </a:rPr>
                        </m:ctrlPr>
                      </m:dPr>
                      <m:e>
                        <m:sSub>
                          <m:sSubPr>
                            <m:ctrlPr>
                              <a:rPr lang="en-US" altLang="ja-JP" b="0" i="1" smtClean="0">
                                <a:latin typeface="Cambria Math"/>
                              </a:rPr>
                            </m:ctrlPr>
                          </m:sSubPr>
                          <m:e>
                            <m:r>
                              <a:rPr lang="ja-JP" altLang="en-US" b="0" i="1" smtClean="0">
                                <a:latin typeface="Cambria Math"/>
                              </a:rPr>
                              <m:t>𝜇</m:t>
                            </m:r>
                          </m:e>
                          <m:sub>
                            <m:r>
                              <a:rPr lang="en-US" altLang="ja-JP" b="0" i="1" smtClean="0">
                                <a:latin typeface="Cambria Math"/>
                              </a:rPr>
                              <m:t>𝑖</m:t>
                            </m:r>
                            <m:r>
                              <a:rPr lang="en-US" altLang="ja-JP" b="0" i="1" smtClean="0">
                                <a:latin typeface="Cambria Math"/>
                              </a:rPr>
                              <m:t>+1</m:t>
                            </m:r>
                          </m:sub>
                        </m:sSub>
                      </m:e>
                    </m:d>
                    <m:r>
                      <a:rPr lang="en-US" altLang="ja-JP" b="0" i="1" smtClean="0">
                        <a:latin typeface="Cambria Math"/>
                      </a:rPr>
                      <m:t>&lt;</m:t>
                    </m:r>
                    <m:sSub>
                      <m:sSubPr>
                        <m:ctrlPr>
                          <a:rPr lang="en-US" altLang="ja-JP" b="0" i="1" smtClean="0">
                            <a:latin typeface="Cambria Math"/>
                          </a:rPr>
                        </m:ctrlPr>
                      </m:sSubPr>
                      <m:e>
                        <m:r>
                          <a:rPr lang="en-US" altLang="ja-JP" b="0" i="1" smtClean="0">
                            <a:latin typeface="Cambria Math"/>
                          </a:rPr>
                          <m:t>𝑃</m:t>
                        </m:r>
                      </m:e>
                      <m:sub>
                        <m:r>
                          <a:rPr lang="en-US" altLang="ja-JP" b="0" i="1" smtClean="0">
                            <a:latin typeface="Cambria Math"/>
                          </a:rPr>
                          <m:t>0</m:t>
                        </m:r>
                      </m:sub>
                    </m:sSub>
                  </m:oMath>
                </a14:m>
                <a:r>
                  <a:rPr kumimoji="1" lang="ja-JP" altLang="en-US" dirty="0" smtClean="0"/>
                  <a:t>の場合</a:t>
                </a:r>
                <a:endParaRPr kumimoji="1" lang="en-US" altLang="ja-JP" dirty="0" smtClean="0"/>
              </a:p>
              <a:p>
                <a:r>
                  <a:rPr lang="ja-JP" altLang="en-US" dirty="0"/>
                  <a:t>　</a:t>
                </a:r>
                <a:r>
                  <a:rPr lang="ja-JP" altLang="en-US" dirty="0" smtClean="0"/>
                  <a:t>　区間</a:t>
                </a:r>
                <a14:m>
                  <m:oMath xmlns:m="http://schemas.openxmlformats.org/officeDocument/2006/math">
                    <m:d>
                      <m:dPr>
                        <m:begChr m:val="["/>
                        <m:endChr m:val="]"/>
                        <m:ctrlPr>
                          <a:rPr lang="en-US" altLang="ja-JP" b="0" i="1" smtClean="0">
                            <a:latin typeface="Cambria Math"/>
                          </a:rPr>
                        </m:ctrlPr>
                      </m:dPr>
                      <m:e>
                        <m:r>
                          <a:rPr lang="en-US" altLang="ja-JP" b="0" i="1" smtClean="0">
                            <a:latin typeface="Cambria Math"/>
                          </a:rPr>
                          <m:t>𝑎</m:t>
                        </m:r>
                        <m:r>
                          <a:rPr lang="en-US" altLang="ja-JP" b="0" i="1" smtClean="0">
                            <a:latin typeface="Cambria Math"/>
                          </a:rPr>
                          <m:t>,</m:t>
                        </m:r>
                        <m:r>
                          <a:rPr lang="en-US" altLang="ja-JP" b="0" i="1" smtClean="0">
                            <a:latin typeface="Cambria Math"/>
                          </a:rPr>
                          <m:t>𝑏</m:t>
                        </m:r>
                      </m:e>
                    </m:d>
                    <m:r>
                      <a:rPr lang="en-US" altLang="ja-JP" b="0" i="1" smtClean="0">
                        <a:latin typeface="Cambria Math"/>
                      </a:rPr>
                      <m:t>=</m:t>
                    </m:r>
                    <m:d>
                      <m:dPr>
                        <m:begChr m:val="["/>
                        <m:endChr m:val="]"/>
                        <m:ctrlPr>
                          <a:rPr lang="en-US" altLang="ja-JP" b="0" i="1" smtClean="0">
                            <a:latin typeface="Cambria Math"/>
                          </a:rPr>
                        </m:ctrlPr>
                      </m:dPr>
                      <m:e>
                        <m:r>
                          <a:rPr lang="en-US" altLang="ja-JP" b="0" i="1" smtClean="0">
                            <a:latin typeface="Cambria Math"/>
                          </a:rPr>
                          <m:t>𝑎</m:t>
                        </m:r>
                        <m:r>
                          <a:rPr lang="en-US" altLang="ja-JP" b="0" i="1" smtClean="0">
                            <a:latin typeface="Cambria Math"/>
                          </a:rPr>
                          <m:t>,</m:t>
                        </m:r>
                        <m:sSub>
                          <m:sSubPr>
                            <m:ctrlPr>
                              <a:rPr lang="en-US" altLang="ja-JP" b="0" i="1" smtClean="0">
                                <a:latin typeface="Cambria Math"/>
                              </a:rPr>
                            </m:ctrlPr>
                          </m:sSubPr>
                          <m:e>
                            <m:r>
                              <a:rPr lang="ja-JP" altLang="en-US" b="0" i="1" smtClean="0">
                                <a:latin typeface="Cambria Math"/>
                              </a:rPr>
                              <m:t>𝜇</m:t>
                            </m:r>
                          </m:e>
                          <m:sub>
                            <m:r>
                              <a:rPr lang="en-US" altLang="ja-JP" b="0" i="1" smtClean="0">
                                <a:latin typeface="Cambria Math"/>
                              </a:rPr>
                              <m:t>𝑖</m:t>
                            </m:r>
                            <m:r>
                              <a:rPr lang="en-US" altLang="ja-JP" b="0" i="1" smtClean="0">
                                <a:latin typeface="Cambria Math"/>
                              </a:rPr>
                              <m:t>+1</m:t>
                            </m:r>
                          </m:sub>
                        </m:sSub>
                      </m:e>
                    </m:d>
                  </m:oMath>
                </a14:m>
                <a:endParaRPr lang="en-US" altLang="ja-JP" b="0" dirty="0" smtClean="0"/>
              </a:p>
              <a:p>
                <a:r>
                  <a:rPr kumimoji="1" lang="ja-JP" altLang="en-US" dirty="0" smtClean="0"/>
                  <a:t>　</a:t>
                </a:r>
                <a14:m>
                  <m:oMath xmlns:m="http://schemas.openxmlformats.org/officeDocument/2006/math">
                    <m:r>
                      <a:rPr kumimoji="1" lang="en-US" altLang="ja-JP" b="0" i="1" smtClean="0">
                        <a:latin typeface="Cambria Math"/>
                      </a:rPr>
                      <m:t>𝑃</m:t>
                    </m:r>
                    <m:r>
                      <a:rPr kumimoji="1" lang="en-US" altLang="ja-JP" b="0" i="1" smtClean="0">
                        <a:latin typeface="Cambria Math"/>
                      </a:rPr>
                      <m:t>(</m:t>
                    </m:r>
                    <m:sSub>
                      <m:sSubPr>
                        <m:ctrlPr>
                          <a:rPr kumimoji="1" lang="en-US" altLang="ja-JP" b="0" i="1" smtClean="0">
                            <a:latin typeface="Cambria Math"/>
                          </a:rPr>
                        </m:ctrlPr>
                      </m:sSubPr>
                      <m:e>
                        <m:r>
                          <a:rPr kumimoji="1" lang="ja-JP" altLang="en-US" b="0" i="1" smtClean="0">
                            <a:latin typeface="Cambria Math"/>
                          </a:rPr>
                          <m:t>𝜇</m:t>
                        </m:r>
                      </m:e>
                      <m:sub>
                        <m:r>
                          <a:rPr kumimoji="1" lang="en-US" altLang="ja-JP" b="0" i="1" smtClean="0">
                            <a:latin typeface="Cambria Math"/>
                          </a:rPr>
                          <m:t>𝑖</m:t>
                        </m:r>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ea typeface="Cambria Math"/>
                      </a:rPr>
                      <m:t>&gt;</m:t>
                    </m:r>
                    <m:sSub>
                      <m:sSubPr>
                        <m:ctrlPr>
                          <a:rPr kumimoji="1" lang="en-US" altLang="ja-JP" b="0" i="1" smtClean="0">
                            <a:latin typeface="Cambria Math"/>
                            <a:ea typeface="Cambria Math"/>
                          </a:rPr>
                        </m:ctrlPr>
                      </m:sSubPr>
                      <m:e>
                        <m:r>
                          <a:rPr kumimoji="1" lang="en-US" altLang="ja-JP" b="0" i="1" smtClean="0">
                            <a:latin typeface="Cambria Math"/>
                            <a:ea typeface="Cambria Math"/>
                          </a:rPr>
                          <m:t>𝑃</m:t>
                        </m:r>
                      </m:e>
                      <m:sub>
                        <m:r>
                          <a:rPr kumimoji="1" lang="en-US" altLang="ja-JP" b="0" i="1" smtClean="0">
                            <a:latin typeface="Cambria Math"/>
                            <a:ea typeface="Cambria Math"/>
                          </a:rPr>
                          <m:t>0</m:t>
                        </m:r>
                      </m:sub>
                    </m:sSub>
                  </m:oMath>
                </a14:m>
                <a:r>
                  <a:rPr kumimoji="1" lang="ja-JP" altLang="en-US" dirty="0" smtClean="0"/>
                  <a:t>の場合</a:t>
                </a:r>
                <a:endParaRPr kumimoji="1" lang="en-US" altLang="ja-JP" dirty="0" smtClean="0"/>
              </a:p>
              <a:p>
                <a:r>
                  <a:rPr lang="ja-JP" altLang="en-US" dirty="0"/>
                  <a:t>　</a:t>
                </a:r>
                <a:r>
                  <a:rPr lang="ja-JP" altLang="en-US" dirty="0" smtClean="0"/>
                  <a:t>　区間</a:t>
                </a:r>
                <a14:m>
                  <m:oMath xmlns:m="http://schemas.openxmlformats.org/officeDocument/2006/math">
                    <m:d>
                      <m:dPr>
                        <m:begChr m:val="["/>
                        <m:endChr m:val="]"/>
                        <m:ctrlPr>
                          <a:rPr lang="en-US" altLang="ja-JP" b="0" i="1" smtClean="0">
                            <a:latin typeface="Cambria Math"/>
                          </a:rPr>
                        </m:ctrlPr>
                      </m:dPr>
                      <m:e>
                        <m:r>
                          <a:rPr lang="en-US" altLang="ja-JP" b="0" i="1" smtClean="0">
                            <a:latin typeface="Cambria Math"/>
                          </a:rPr>
                          <m:t>𝑎</m:t>
                        </m:r>
                        <m:r>
                          <a:rPr lang="en-US" altLang="ja-JP" b="0" i="1" smtClean="0">
                            <a:latin typeface="Cambria Math"/>
                          </a:rPr>
                          <m:t>,</m:t>
                        </m:r>
                        <m:r>
                          <a:rPr lang="en-US" altLang="ja-JP" b="0" i="1" smtClean="0">
                            <a:latin typeface="Cambria Math"/>
                          </a:rPr>
                          <m:t>𝑏</m:t>
                        </m:r>
                      </m:e>
                    </m:d>
                    <m:r>
                      <a:rPr lang="en-US" altLang="ja-JP" b="0" i="1" smtClean="0">
                        <a:latin typeface="Cambria Math"/>
                      </a:rPr>
                      <m:t>=[</m:t>
                    </m:r>
                    <m:sSub>
                      <m:sSubPr>
                        <m:ctrlPr>
                          <a:rPr lang="en-US" altLang="ja-JP" b="0" i="1" smtClean="0">
                            <a:latin typeface="Cambria Math"/>
                          </a:rPr>
                        </m:ctrlPr>
                      </m:sSubPr>
                      <m:e>
                        <m:r>
                          <a:rPr lang="ja-JP" altLang="en-US" b="0" i="1" smtClean="0">
                            <a:latin typeface="Cambria Math"/>
                          </a:rPr>
                          <m:t>𝜇</m:t>
                        </m:r>
                      </m:e>
                      <m:sub>
                        <m:r>
                          <a:rPr lang="en-US" altLang="ja-JP" b="0" i="1" smtClean="0">
                            <a:latin typeface="Cambria Math"/>
                          </a:rPr>
                          <m:t>𝑖</m:t>
                        </m:r>
                        <m:r>
                          <a:rPr lang="en-US" altLang="ja-JP" b="0" i="1" smtClean="0">
                            <a:latin typeface="Cambria Math"/>
                          </a:rPr>
                          <m:t>+1</m:t>
                        </m:r>
                      </m:sub>
                    </m:sSub>
                    <m:r>
                      <a:rPr lang="en-US" altLang="ja-JP" b="0" i="1" smtClean="0">
                        <a:latin typeface="Cambria Math"/>
                      </a:rPr>
                      <m:t>,</m:t>
                    </m:r>
                    <m:r>
                      <a:rPr lang="en-US" altLang="ja-JP" b="0" i="1" smtClean="0">
                        <a:latin typeface="Cambria Math"/>
                      </a:rPr>
                      <m:t>𝑏</m:t>
                    </m:r>
                    <m:r>
                      <a:rPr lang="en-US" altLang="ja-JP" b="0" i="1" smtClean="0">
                        <a:latin typeface="Cambria Math"/>
                      </a:rPr>
                      <m:t>]</m:t>
                    </m:r>
                  </m:oMath>
                </a14:m>
                <a:endParaRPr kumimoji="1" lang="en-US" altLang="ja-JP" dirty="0" smtClean="0"/>
              </a:p>
              <a:p>
                <a:endParaRPr lang="en-US" altLang="ja-JP" dirty="0" smtClean="0"/>
              </a:p>
              <a:p>
                <a:r>
                  <a:rPr lang="ja-JP" altLang="en-US" dirty="0" smtClean="0"/>
                  <a:t>②区間更新、分割点</a:t>
                </a:r>
                <a:r>
                  <a:rPr lang="ja-JP" altLang="en-US" dirty="0" smtClean="0"/>
                  <a:t>更新</a:t>
                </a:r>
                <a:endParaRPr lang="en-US" altLang="ja-JP" dirty="0" smtClean="0"/>
              </a:p>
              <a:p>
                <a:r>
                  <a:rPr lang="ja-JP" altLang="en-US" dirty="0"/>
                  <a:t>　</a:t>
                </a:r>
                <a14:m>
                  <m:oMath xmlns:m="http://schemas.openxmlformats.org/officeDocument/2006/math">
                    <m:sSup>
                      <m:sSupPr>
                        <m:ctrlPr>
                          <a:rPr lang="en-US" altLang="ja-JP" b="0" i="1" smtClean="0">
                            <a:latin typeface="Cambria Math"/>
                          </a:rPr>
                        </m:ctrlPr>
                      </m:sSupPr>
                      <m:e>
                        <m:d>
                          <m:dPr>
                            <m:ctrlPr>
                              <a:rPr lang="en-US" altLang="ja-JP" b="0" i="1" smtClean="0">
                                <a:latin typeface="Cambria Math"/>
                              </a:rPr>
                            </m:ctrlPr>
                          </m:dPr>
                          <m:e>
                            <m:r>
                              <a:rPr lang="en-US" altLang="ja-JP" b="0" i="1" smtClean="0">
                                <a:latin typeface="Cambria Math"/>
                              </a:rPr>
                              <m:t>𝑃</m:t>
                            </m:r>
                            <m:d>
                              <m:dPr>
                                <m:ctrlPr>
                                  <a:rPr lang="en-US" altLang="ja-JP" b="0" i="1" smtClean="0">
                                    <a:latin typeface="Cambria Math"/>
                                  </a:rPr>
                                </m:ctrlPr>
                              </m:dPr>
                              <m:e>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1</m:t>
                                    </m:r>
                                  </m:sub>
                                </m:sSub>
                              </m:e>
                            </m:d>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𝑃</m:t>
                                </m:r>
                              </m:e>
                              <m:sub>
                                <m:r>
                                  <a:rPr lang="en-US" altLang="ja-JP" b="0" i="1" smtClean="0">
                                    <a:latin typeface="Cambria Math"/>
                                  </a:rPr>
                                  <m:t>0</m:t>
                                </m:r>
                              </m:sub>
                            </m:sSub>
                          </m:e>
                        </m:d>
                      </m:e>
                      <m:sup>
                        <m:r>
                          <a:rPr lang="en-US" altLang="ja-JP" b="0" i="1" smtClean="0">
                            <a:latin typeface="Cambria Math"/>
                          </a:rPr>
                          <m:t>2</m:t>
                        </m:r>
                      </m:sup>
                    </m:sSup>
                    <m:r>
                      <a:rPr lang="en-US" altLang="ja-JP" b="0" i="1" smtClean="0">
                        <a:latin typeface="Cambria Math"/>
                      </a:rPr>
                      <m:t>&gt;</m:t>
                    </m:r>
                    <m:sSup>
                      <m:sSupPr>
                        <m:ctrlPr>
                          <a:rPr lang="en-US" altLang="ja-JP" b="0" i="1" smtClean="0">
                            <a:latin typeface="Cambria Math"/>
                          </a:rPr>
                        </m:ctrlPr>
                      </m:sSupPr>
                      <m:e>
                        <m:d>
                          <m:dPr>
                            <m:ctrlPr>
                              <a:rPr lang="en-US" altLang="ja-JP" b="0" i="1" smtClean="0">
                                <a:latin typeface="Cambria Math"/>
                              </a:rPr>
                            </m:ctrlPr>
                          </m:dPr>
                          <m:e>
                            <m:r>
                              <a:rPr lang="en-US" altLang="ja-JP" b="0" i="1" smtClean="0">
                                <a:latin typeface="Cambria Math"/>
                              </a:rPr>
                              <m:t>𝑃</m:t>
                            </m:r>
                            <m:d>
                              <m:dPr>
                                <m:ctrlPr>
                                  <a:rPr lang="en-US" altLang="ja-JP" b="0" i="1" smtClean="0">
                                    <a:latin typeface="Cambria Math"/>
                                  </a:rPr>
                                </m:ctrlPr>
                              </m:dPr>
                              <m:e>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2</m:t>
                                    </m:r>
                                  </m:sub>
                                </m:sSub>
                              </m:e>
                            </m:d>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𝑃</m:t>
                                </m:r>
                              </m:e>
                              <m:sub>
                                <m:r>
                                  <a:rPr lang="en-US" altLang="ja-JP" b="0" i="1" smtClean="0">
                                    <a:latin typeface="Cambria Math"/>
                                  </a:rPr>
                                  <m:t>0</m:t>
                                </m:r>
                              </m:sub>
                            </m:sSub>
                          </m:e>
                        </m:d>
                      </m:e>
                      <m:sup>
                        <m:r>
                          <a:rPr lang="en-US" altLang="ja-JP" b="0" i="1" smtClean="0">
                            <a:latin typeface="Cambria Math"/>
                          </a:rPr>
                          <m:t>2</m:t>
                        </m:r>
                      </m:sup>
                    </m:sSup>
                  </m:oMath>
                </a14:m>
                <a:endParaRPr lang="en-US" altLang="ja-JP" b="0" dirty="0" smtClean="0"/>
              </a:p>
              <a:p>
                <a:r>
                  <a:rPr lang="ja-JP" altLang="en-US" dirty="0"/>
                  <a:t>　</a:t>
                </a:r>
                <a:r>
                  <a:rPr lang="ja-JP" altLang="en-US" dirty="0" smtClean="0"/>
                  <a:t>　新</a:t>
                </a:r>
                <a14:m>
                  <m:oMath xmlns:m="http://schemas.openxmlformats.org/officeDocument/2006/math">
                    <m:d>
                      <m:dPr>
                        <m:begChr m:val="["/>
                        <m:endChr m:val="]"/>
                        <m:ctrlPr>
                          <a:rPr lang="en-US" altLang="ja-JP" b="0" i="1" smtClean="0">
                            <a:latin typeface="Cambria Math"/>
                          </a:rPr>
                        </m:ctrlPr>
                      </m:dPr>
                      <m:e>
                        <m:r>
                          <a:rPr lang="en-US" altLang="ja-JP" b="0" i="1" smtClean="0">
                            <a:latin typeface="Cambria Math"/>
                          </a:rPr>
                          <m:t>𝑎</m:t>
                        </m:r>
                        <m:r>
                          <a:rPr lang="en-US" altLang="ja-JP" b="0" i="1" smtClean="0">
                            <a:latin typeface="Cambria Math"/>
                          </a:rPr>
                          <m:t>,</m:t>
                        </m:r>
                        <m:r>
                          <a:rPr lang="en-US" altLang="ja-JP" b="0" i="1" smtClean="0">
                            <a:latin typeface="Cambria Math"/>
                          </a:rPr>
                          <m:t>𝑏</m:t>
                        </m:r>
                      </m:e>
                    </m:d>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1</m:t>
                        </m:r>
                      </m:sub>
                    </m:sSub>
                    <m:r>
                      <a:rPr lang="en-US" altLang="ja-JP" b="0" i="1" smtClean="0">
                        <a:latin typeface="Cambria Math"/>
                      </a:rPr>
                      <m:t>,</m:t>
                    </m:r>
                    <m:r>
                      <a:rPr lang="en-US" altLang="ja-JP" b="0" i="1" smtClean="0">
                        <a:latin typeface="Cambria Math"/>
                      </a:rPr>
                      <m:t>𝑏</m:t>
                    </m:r>
                    <m:r>
                      <a:rPr lang="en-US" altLang="ja-JP" b="0" i="1" smtClean="0">
                        <a:latin typeface="Cambria Math"/>
                      </a:rPr>
                      <m:t>]</m:t>
                    </m:r>
                  </m:oMath>
                </a14:m>
                <a:r>
                  <a:rPr lang="ja-JP" altLang="en-US" dirty="0" err="1" smtClean="0"/>
                  <a:t>、</a:t>
                </a:r>
                <a:r>
                  <a:rPr lang="ja-JP" altLang="en-US" dirty="0" smtClean="0"/>
                  <a:t>新</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1</m:t>
                        </m:r>
                      </m:sub>
                    </m:sSub>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2</m:t>
                        </m:r>
                      </m:sub>
                    </m:sSub>
                  </m:oMath>
                </a14:m>
                <a:endParaRPr lang="en-US" altLang="ja-JP" dirty="0" smtClean="0"/>
              </a:p>
              <a:p>
                <a:r>
                  <a:rPr lang="ja-JP" altLang="en-US" dirty="0"/>
                  <a:t>　</a:t>
                </a:r>
                <a:r>
                  <a:rPr lang="ja-JP" altLang="en-US" dirty="0" smtClean="0"/>
                  <a:t>　新</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2</m:t>
                        </m:r>
                      </m:sub>
                    </m:sSub>
                    <m:r>
                      <a:rPr lang="en-US" altLang="ja-JP" b="0" i="1" smtClean="0">
                        <a:latin typeface="Cambria Math"/>
                      </a:rPr>
                      <m:t>=</m:t>
                    </m:r>
                    <m:r>
                      <a:rPr lang="en-US" altLang="ja-JP" b="0" i="1" smtClean="0">
                        <a:latin typeface="Cambria Math"/>
                      </a:rPr>
                      <m:t>𝑎</m:t>
                    </m:r>
                    <m:r>
                      <a:rPr lang="en-US" altLang="ja-JP" b="0" i="1" smtClean="0">
                        <a:latin typeface="Cambria Math"/>
                      </a:rPr>
                      <m:t>+(1−</m:t>
                    </m:r>
                    <m:r>
                      <a:rPr lang="ja-JP" altLang="en-US" b="0" i="1" smtClean="0">
                        <a:latin typeface="Cambria Math"/>
                      </a:rPr>
                      <m:t>𝛾</m:t>
                    </m:r>
                    <m:r>
                      <a:rPr lang="en-US" altLang="ja-JP" b="0" i="1" smtClean="0">
                        <a:latin typeface="Cambria Math"/>
                      </a:rPr>
                      <m:t>)(</m:t>
                    </m:r>
                    <m:r>
                      <a:rPr lang="en-US" altLang="ja-JP" b="0" i="1" smtClean="0">
                        <a:latin typeface="Cambria Math"/>
                      </a:rPr>
                      <m:t>𝑏</m:t>
                    </m:r>
                    <m:r>
                      <a:rPr lang="en-US" altLang="ja-JP" b="0" i="1" smtClean="0">
                        <a:latin typeface="Cambria Math"/>
                      </a:rPr>
                      <m:t>−</m:t>
                    </m:r>
                    <m:r>
                      <a:rPr lang="en-US" altLang="ja-JP" b="0" i="1" smtClean="0">
                        <a:latin typeface="Cambria Math"/>
                      </a:rPr>
                      <m:t>𝑎</m:t>
                    </m:r>
                    <m:r>
                      <a:rPr lang="en-US" altLang="ja-JP" b="0" i="1" smtClean="0">
                        <a:latin typeface="Cambria Math"/>
                      </a:rPr>
                      <m:t>)</m:t>
                    </m:r>
                  </m:oMath>
                </a14:m>
                <a:endParaRPr lang="en-US" altLang="ja-JP" dirty="0" smtClean="0"/>
              </a:p>
              <a:p>
                <a:endParaRPr lang="en-US" altLang="ja-JP" dirty="0"/>
              </a:p>
              <a:p>
                <a:r>
                  <a:rPr lang="ja-JP" altLang="en-US" dirty="0" smtClean="0"/>
                  <a:t>　</a:t>
                </a:r>
                <a:r>
                  <a:rPr lang="en-US" altLang="ja-JP" dirty="0"/>
                  <a:t> </a:t>
                </a:r>
                <a14:m>
                  <m:oMath xmlns:m="http://schemas.openxmlformats.org/officeDocument/2006/math">
                    <m:sSup>
                      <m:sSupPr>
                        <m:ctrlPr>
                          <a:rPr lang="en-US" altLang="ja-JP" i="1">
                            <a:latin typeface="Cambria Math"/>
                          </a:rPr>
                        </m:ctrlPr>
                      </m:sSupPr>
                      <m:e>
                        <m:d>
                          <m:dPr>
                            <m:ctrlPr>
                              <a:rPr lang="en-US" altLang="ja-JP" i="1">
                                <a:latin typeface="Cambria Math"/>
                              </a:rPr>
                            </m:ctrlPr>
                          </m:dPr>
                          <m:e>
                            <m:r>
                              <a:rPr lang="en-US" altLang="ja-JP" i="1">
                                <a:latin typeface="Cambria Math"/>
                              </a:rPr>
                              <m:t>𝑃</m:t>
                            </m:r>
                            <m:d>
                              <m:dPr>
                                <m:ctrlPr>
                                  <a:rPr lang="en-US" altLang="ja-JP" i="1">
                                    <a:latin typeface="Cambria Math"/>
                                  </a:rPr>
                                </m:ctrlPr>
                              </m:dPr>
                              <m:e>
                                <m:sSub>
                                  <m:sSubPr>
                                    <m:ctrlPr>
                                      <a:rPr lang="en-US" altLang="ja-JP" i="1">
                                        <a:latin typeface="Cambria Math"/>
                                      </a:rPr>
                                    </m:ctrlPr>
                                  </m:sSubPr>
                                  <m:e>
                                    <m:r>
                                      <a:rPr lang="en-US" altLang="ja-JP" i="1">
                                        <a:latin typeface="Cambria Math"/>
                                      </a:rPr>
                                      <m:t>𝑥</m:t>
                                    </m:r>
                                  </m:e>
                                  <m:sub>
                                    <m:r>
                                      <a:rPr lang="en-US" altLang="ja-JP" i="1">
                                        <a:latin typeface="Cambria Math"/>
                                      </a:rPr>
                                      <m:t>1</m:t>
                                    </m:r>
                                  </m:sub>
                                </m:sSub>
                              </m:e>
                            </m:d>
                            <m:r>
                              <a:rPr lang="en-US" altLang="ja-JP" i="1">
                                <a:latin typeface="Cambria Math"/>
                              </a:rPr>
                              <m:t>−</m:t>
                            </m:r>
                            <m:sSub>
                              <m:sSubPr>
                                <m:ctrlPr>
                                  <a:rPr lang="en-US" altLang="ja-JP" i="1">
                                    <a:latin typeface="Cambria Math"/>
                                  </a:rPr>
                                </m:ctrlPr>
                              </m:sSubPr>
                              <m:e>
                                <m:r>
                                  <a:rPr lang="en-US" altLang="ja-JP" i="1">
                                    <a:latin typeface="Cambria Math"/>
                                  </a:rPr>
                                  <m:t>𝑃</m:t>
                                </m:r>
                              </m:e>
                              <m:sub>
                                <m:r>
                                  <a:rPr lang="en-US" altLang="ja-JP" i="1">
                                    <a:latin typeface="Cambria Math"/>
                                  </a:rPr>
                                  <m:t>0</m:t>
                                </m:r>
                              </m:sub>
                            </m:sSub>
                          </m:e>
                        </m:d>
                      </m:e>
                      <m:sup>
                        <m:r>
                          <a:rPr lang="en-US" altLang="ja-JP" i="1">
                            <a:latin typeface="Cambria Math"/>
                          </a:rPr>
                          <m:t>2</m:t>
                        </m:r>
                      </m:sup>
                    </m:sSup>
                    <m:r>
                      <a:rPr lang="en-US" altLang="ja-JP" i="1" smtClean="0">
                        <a:latin typeface="Cambria Math"/>
                        <a:ea typeface="Cambria Math"/>
                      </a:rPr>
                      <m:t>≤</m:t>
                    </m:r>
                    <m:sSup>
                      <m:sSupPr>
                        <m:ctrlPr>
                          <a:rPr lang="en-US" altLang="ja-JP" i="1">
                            <a:latin typeface="Cambria Math"/>
                          </a:rPr>
                        </m:ctrlPr>
                      </m:sSupPr>
                      <m:e>
                        <m:d>
                          <m:dPr>
                            <m:ctrlPr>
                              <a:rPr lang="en-US" altLang="ja-JP" i="1">
                                <a:latin typeface="Cambria Math"/>
                              </a:rPr>
                            </m:ctrlPr>
                          </m:dPr>
                          <m:e>
                            <m:r>
                              <a:rPr lang="en-US" altLang="ja-JP" i="1">
                                <a:latin typeface="Cambria Math"/>
                              </a:rPr>
                              <m:t>𝑃</m:t>
                            </m:r>
                            <m:d>
                              <m:dPr>
                                <m:ctrlPr>
                                  <a:rPr lang="en-US" altLang="ja-JP" i="1">
                                    <a:latin typeface="Cambria Math"/>
                                  </a:rPr>
                                </m:ctrlPr>
                              </m:dPr>
                              <m:e>
                                <m:sSub>
                                  <m:sSubPr>
                                    <m:ctrlPr>
                                      <a:rPr lang="en-US" altLang="ja-JP" i="1">
                                        <a:latin typeface="Cambria Math"/>
                                      </a:rPr>
                                    </m:ctrlPr>
                                  </m:sSubPr>
                                  <m:e>
                                    <m:r>
                                      <a:rPr lang="en-US" altLang="ja-JP" i="1">
                                        <a:latin typeface="Cambria Math"/>
                                      </a:rPr>
                                      <m:t>𝑥</m:t>
                                    </m:r>
                                  </m:e>
                                  <m:sub>
                                    <m:r>
                                      <a:rPr lang="en-US" altLang="ja-JP" i="1">
                                        <a:latin typeface="Cambria Math"/>
                                      </a:rPr>
                                      <m:t>2</m:t>
                                    </m:r>
                                  </m:sub>
                                </m:sSub>
                              </m:e>
                            </m:d>
                            <m:r>
                              <a:rPr lang="en-US" altLang="ja-JP" i="1">
                                <a:latin typeface="Cambria Math"/>
                              </a:rPr>
                              <m:t>−</m:t>
                            </m:r>
                            <m:sSub>
                              <m:sSubPr>
                                <m:ctrlPr>
                                  <a:rPr lang="en-US" altLang="ja-JP" i="1">
                                    <a:latin typeface="Cambria Math"/>
                                  </a:rPr>
                                </m:ctrlPr>
                              </m:sSubPr>
                              <m:e>
                                <m:r>
                                  <a:rPr lang="en-US" altLang="ja-JP" i="1">
                                    <a:latin typeface="Cambria Math"/>
                                  </a:rPr>
                                  <m:t>𝑃</m:t>
                                </m:r>
                              </m:e>
                              <m:sub>
                                <m:r>
                                  <a:rPr lang="en-US" altLang="ja-JP" i="1">
                                    <a:latin typeface="Cambria Math"/>
                                  </a:rPr>
                                  <m:t>0</m:t>
                                </m:r>
                              </m:sub>
                            </m:sSub>
                          </m:e>
                        </m:d>
                      </m:e>
                      <m:sup>
                        <m:r>
                          <a:rPr lang="en-US" altLang="ja-JP" i="1">
                            <a:latin typeface="Cambria Math"/>
                          </a:rPr>
                          <m:t>2</m:t>
                        </m:r>
                      </m:sup>
                    </m:sSup>
                  </m:oMath>
                </a14:m>
                <a:endParaRPr lang="en-US" altLang="ja-JP" dirty="0" smtClean="0"/>
              </a:p>
              <a:p>
                <a:r>
                  <a:rPr lang="ja-JP" altLang="en-US" dirty="0" smtClean="0"/>
                  <a:t>　　新</a:t>
                </a:r>
                <a14:m>
                  <m:oMath xmlns:m="http://schemas.openxmlformats.org/officeDocument/2006/math">
                    <m:d>
                      <m:dPr>
                        <m:begChr m:val="["/>
                        <m:endChr m:val="]"/>
                        <m:ctrlPr>
                          <a:rPr lang="en-US" altLang="ja-JP" b="0" i="1" smtClean="0">
                            <a:latin typeface="Cambria Math"/>
                          </a:rPr>
                        </m:ctrlPr>
                      </m:dPr>
                      <m:e>
                        <m:r>
                          <a:rPr lang="en-US" altLang="ja-JP" b="0" i="1" smtClean="0">
                            <a:latin typeface="Cambria Math"/>
                          </a:rPr>
                          <m:t>𝑎</m:t>
                        </m:r>
                        <m:r>
                          <a:rPr lang="en-US" altLang="ja-JP" b="0" i="1" smtClean="0">
                            <a:latin typeface="Cambria Math"/>
                          </a:rPr>
                          <m:t>,</m:t>
                        </m:r>
                        <m:r>
                          <a:rPr lang="en-US" altLang="ja-JP" b="0" i="1" smtClean="0">
                            <a:latin typeface="Cambria Math"/>
                          </a:rPr>
                          <m:t>𝑏</m:t>
                        </m:r>
                      </m:e>
                    </m:d>
                    <m:r>
                      <a:rPr lang="en-US" altLang="ja-JP" b="0" i="1" smtClean="0">
                        <a:latin typeface="Cambria Math"/>
                      </a:rPr>
                      <m:t>=[</m:t>
                    </m:r>
                    <m:r>
                      <a:rPr lang="en-US" altLang="ja-JP" b="0" i="1" smtClean="0">
                        <a:latin typeface="Cambria Math"/>
                      </a:rPr>
                      <m:t>𝑎</m:t>
                    </m:r>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2</m:t>
                        </m:r>
                      </m:sub>
                    </m:sSub>
                    <m:r>
                      <a:rPr lang="en-US" altLang="ja-JP" b="0" i="1" smtClean="0">
                        <a:latin typeface="Cambria Math"/>
                      </a:rPr>
                      <m:t>]</m:t>
                    </m:r>
                  </m:oMath>
                </a14:m>
                <a:r>
                  <a:rPr lang="ja-JP" altLang="en-US" dirty="0" err="1" smtClean="0"/>
                  <a:t>、</a:t>
                </a:r>
                <a:r>
                  <a:rPr lang="ja-JP" altLang="en-US" dirty="0" smtClean="0"/>
                  <a:t>新</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2</m:t>
                        </m:r>
                      </m:sub>
                    </m:sSub>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1</m:t>
                        </m:r>
                      </m:sub>
                    </m:sSub>
                  </m:oMath>
                </a14:m>
                <a:endParaRPr lang="en-US" altLang="ja-JP" dirty="0" smtClean="0"/>
              </a:p>
              <a:p>
                <a:r>
                  <a:rPr lang="ja-JP" altLang="en-US" dirty="0"/>
                  <a:t>　</a:t>
                </a:r>
                <a:r>
                  <a:rPr lang="ja-JP" altLang="en-US" dirty="0" smtClean="0"/>
                  <a:t>　新</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1</m:t>
                        </m:r>
                      </m:sub>
                    </m:sSub>
                    <m:r>
                      <a:rPr lang="en-US" altLang="ja-JP" b="0" i="1" smtClean="0">
                        <a:latin typeface="Cambria Math"/>
                      </a:rPr>
                      <m:t>=</m:t>
                    </m:r>
                    <m:r>
                      <a:rPr lang="en-US" altLang="ja-JP" b="0" i="1" smtClean="0">
                        <a:latin typeface="Cambria Math"/>
                      </a:rPr>
                      <m:t>𝑎</m:t>
                    </m:r>
                    <m:r>
                      <a:rPr lang="en-US" altLang="ja-JP" b="0" i="1" smtClean="0">
                        <a:latin typeface="Cambria Math"/>
                      </a:rPr>
                      <m:t>+</m:t>
                    </m:r>
                    <m:r>
                      <a:rPr lang="ja-JP" altLang="en-US" b="0" i="1" smtClean="0">
                        <a:latin typeface="Cambria Math"/>
                      </a:rPr>
                      <m:t>𝛾</m:t>
                    </m:r>
                    <m:r>
                      <a:rPr lang="en-US" altLang="ja-JP" b="0" i="1" smtClean="0">
                        <a:latin typeface="Cambria Math"/>
                      </a:rPr>
                      <m:t>(</m:t>
                    </m:r>
                    <m:r>
                      <a:rPr lang="en-US" altLang="ja-JP" b="0" i="1" smtClean="0">
                        <a:latin typeface="Cambria Math"/>
                      </a:rPr>
                      <m:t>𝑏</m:t>
                    </m:r>
                    <m:r>
                      <a:rPr lang="en-US" altLang="ja-JP" b="0" i="1" smtClean="0">
                        <a:latin typeface="Cambria Math"/>
                      </a:rPr>
                      <m:t>−</m:t>
                    </m:r>
                    <m:r>
                      <a:rPr lang="en-US" altLang="ja-JP" b="0" i="1" smtClean="0">
                        <a:latin typeface="Cambria Math"/>
                      </a:rPr>
                      <m:t>𝑎</m:t>
                    </m:r>
                    <m:r>
                      <a:rPr lang="en-US" altLang="ja-JP" b="0" i="1" smtClean="0">
                        <a:latin typeface="Cambria Math"/>
                      </a:rPr>
                      <m:t>)</m:t>
                    </m:r>
                  </m:oMath>
                </a14:m>
                <a:endParaRPr lang="en-US" altLang="ja-JP" dirty="0" smtClean="0"/>
              </a:p>
              <a:p>
                <a:endParaRPr lang="en-US" altLang="ja-JP" dirty="0"/>
              </a:p>
              <a:p>
                <a:r>
                  <a:rPr lang="ja-JP" altLang="en-US" dirty="0" smtClean="0"/>
                  <a:t>③</a:t>
                </a:r>
                <a:r>
                  <a:rPr lang="ja-JP" altLang="en-US" dirty="0" smtClean="0"/>
                  <a:t>判定</a:t>
                </a:r>
                <a:endParaRPr lang="en-US" altLang="ja-JP" dirty="0" smtClean="0"/>
              </a:p>
              <a:p>
                <a:r>
                  <a:rPr lang="ja-JP" altLang="en-US" dirty="0"/>
                  <a:t>　</a:t>
                </a:r>
                <a14:m>
                  <m:oMath xmlns:m="http://schemas.openxmlformats.org/officeDocument/2006/math">
                    <m:r>
                      <a:rPr lang="en-US" altLang="ja-JP" b="0" i="1" smtClean="0">
                        <a:latin typeface="Cambria Math"/>
                      </a:rPr>
                      <m:t>𝑏</m:t>
                    </m:r>
                    <m:r>
                      <a:rPr lang="en-US" altLang="ja-JP" b="0" i="1" smtClean="0">
                        <a:latin typeface="Cambria Math"/>
                      </a:rPr>
                      <m:t>−</m:t>
                    </m:r>
                    <m:r>
                      <a:rPr lang="en-US" altLang="ja-JP" b="0" i="1" smtClean="0">
                        <a:latin typeface="Cambria Math"/>
                      </a:rPr>
                      <m:t>𝑎</m:t>
                    </m:r>
                    <m:r>
                      <a:rPr lang="en-US" altLang="ja-JP" b="0" i="1" smtClean="0">
                        <a:latin typeface="Cambria Math"/>
                        <a:ea typeface="Cambria Math"/>
                      </a:rPr>
                      <m:t>&gt;</m:t>
                    </m:r>
                    <m:r>
                      <a:rPr lang="ja-JP" altLang="en-US" b="0" i="1" smtClean="0">
                        <a:latin typeface="Cambria Math"/>
                        <a:ea typeface="Cambria Math"/>
                      </a:rPr>
                      <m:t>𝜀</m:t>
                    </m:r>
                  </m:oMath>
                </a14:m>
                <a:r>
                  <a:rPr lang="ja-JP" altLang="en-US" dirty="0" smtClean="0"/>
                  <a:t>なら②へ</a:t>
                </a:r>
                <a:endParaRPr lang="en-US" altLang="ja-JP" dirty="0" smtClean="0"/>
              </a:p>
              <a:p>
                <a:r>
                  <a:rPr lang="ja-JP" altLang="en-US" dirty="0"/>
                  <a:t>　</a:t>
                </a:r>
                <a14:m>
                  <m:oMath xmlns:m="http://schemas.openxmlformats.org/officeDocument/2006/math">
                    <m:r>
                      <a:rPr lang="en-US" altLang="ja-JP" b="0" i="1" smtClean="0">
                        <a:latin typeface="Cambria Math"/>
                      </a:rPr>
                      <m:t>𝑏</m:t>
                    </m:r>
                    <m:r>
                      <a:rPr lang="en-US" altLang="ja-JP" b="0" i="1" smtClean="0">
                        <a:latin typeface="Cambria Math"/>
                      </a:rPr>
                      <m:t>−</m:t>
                    </m:r>
                    <m:r>
                      <a:rPr lang="en-US" altLang="ja-JP" b="0" i="1" smtClean="0">
                        <a:latin typeface="Cambria Math"/>
                      </a:rPr>
                      <m:t>𝑎</m:t>
                    </m:r>
                    <m:r>
                      <a:rPr lang="en-US" altLang="ja-JP" b="0" i="1" smtClean="0">
                        <a:latin typeface="Cambria Math"/>
                        <a:ea typeface="Cambria Math"/>
                      </a:rPr>
                      <m:t>≤</m:t>
                    </m:r>
                    <m:r>
                      <a:rPr lang="ja-JP" altLang="en-US" b="0" i="1" smtClean="0">
                        <a:latin typeface="Cambria Math"/>
                        <a:ea typeface="Cambria Math"/>
                      </a:rPr>
                      <m:t>𝜀</m:t>
                    </m:r>
                  </m:oMath>
                </a14:m>
                <a:r>
                  <a:rPr lang="ja-JP" altLang="en-US" dirty="0" smtClean="0"/>
                  <a:t>なら</a:t>
                </a:r>
                <a14:m>
                  <m:oMath xmlns:m="http://schemas.openxmlformats.org/officeDocument/2006/math">
                    <m:f>
                      <m:fPr>
                        <m:ctrlPr>
                          <a:rPr lang="en-US" altLang="ja-JP" b="0" i="1" dirty="0" smtClean="0">
                            <a:latin typeface="Cambria Math"/>
                          </a:rPr>
                        </m:ctrlPr>
                      </m:fPr>
                      <m:num>
                        <m:r>
                          <a:rPr lang="en-US" altLang="ja-JP" b="0" i="1" dirty="0" smtClean="0">
                            <a:latin typeface="Cambria Math"/>
                          </a:rPr>
                          <m:t>𝑎</m:t>
                        </m:r>
                        <m:r>
                          <a:rPr lang="en-US" altLang="ja-JP" b="0" i="1" dirty="0" smtClean="0">
                            <a:latin typeface="Cambria Math"/>
                          </a:rPr>
                          <m:t>+</m:t>
                        </m:r>
                        <m:r>
                          <a:rPr lang="en-US" altLang="ja-JP" b="0" i="1" dirty="0" smtClean="0">
                            <a:latin typeface="Cambria Math"/>
                          </a:rPr>
                          <m:t>𝑏</m:t>
                        </m:r>
                      </m:num>
                      <m:den>
                        <m:r>
                          <a:rPr lang="en-US" altLang="ja-JP" b="0" i="1" dirty="0" smtClean="0">
                            <a:latin typeface="Cambria Math"/>
                          </a:rPr>
                          <m:t>2</m:t>
                        </m:r>
                      </m:den>
                    </m:f>
                  </m:oMath>
                </a14:m>
                <a:r>
                  <a:rPr lang="ja-JP" altLang="en-US" dirty="0" smtClean="0"/>
                  <a:t>を出力</a:t>
                </a:r>
                <a:endParaRPr lang="en-US" altLang="ja-JP"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972115" y="1542573"/>
                <a:ext cx="4136389" cy="5198795"/>
              </a:xfrm>
              <a:prstGeom prst="rect">
                <a:avLst/>
              </a:prstGeom>
              <a:blipFill rotWithShape="1">
                <a:blip r:embed="rId5"/>
                <a:stretch>
                  <a:fillRect l="-1327" t="-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7646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0" y="476672"/>
                <a:ext cx="9144000" cy="1066800"/>
              </a:xfrm>
            </p:spPr>
            <p:txBody>
              <a:bodyPr>
                <a:normAutofit/>
              </a:bodyPr>
              <a:lstStyle/>
              <a:p>
                <a14:m>
                  <m:oMath xmlns:m="http://schemas.openxmlformats.org/officeDocument/2006/math">
                    <m:r>
                      <m:rPr>
                        <m:sty m:val="p"/>
                      </m:rPr>
                      <a:rPr kumimoji="1" lang="el-GR" altLang="ja-JP" sz="3200" i="1" smtClean="0">
                        <a:latin typeface="Cambria Math"/>
                        <a:ea typeface="Cambria Math"/>
                      </a:rPr>
                      <m:t>Δ</m:t>
                    </m:r>
                    <m:r>
                      <a:rPr kumimoji="1" lang="en-US" altLang="ja-JP" sz="3200" b="0" i="1" smtClean="0">
                        <a:latin typeface="Cambria Math"/>
                        <a:ea typeface="Cambria Math"/>
                      </a:rPr>
                      <m:t>𝑥</m:t>
                    </m:r>
                  </m:oMath>
                </a14:m>
                <a:r>
                  <a:rPr kumimoji="1" lang="ja-JP" altLang="en-US" sz="3200" dirty="0" smtClean="0"/>
                  <a:t>を用いる方法</a:t>
                </a:r>
                <a:endParaRPr kumimoji="1" lang="ja-JP" altLang="en-US" sz="3200"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0" y="476672"/>
                <a:ext cx="9144000" cy="1066800"/>
              </a:xfr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solidFill>
                      <a:schemeClr val="tx1"/>
                    </a:solidFill>
                  </a:rPr>
                  <a:t>推定</a:t>
                </a:r>
                <a:r>
                  <a:rPr lang="ja-JP" altLang="en-US" sz="2400" dirty="0" smtClean="0">
                    <a:solidFill>
                      <a:schemeClr val="tx1"/>
                    </a:solidFill>
                  </a:rPr>
                  <a:t>した重なり率</a:t>
                </a:r>
                <a14:m>
                  <m:oMath xmlns:m="http://schemas.openxmlformats.org/officeDocument/2006/math">
                    <m:r>
                      <a:rPr lang="en-US" altLang="ja-JP" sz="2400" b="0" i="1" smtClean="0">
                        <a:solidFill>
                          <a:schemeClr val="tx1"/>
                        </a:solidFill>
                        <a:latin typeface="Cambria Math"/>
                      </a:rPr>
                      <m:t>𝑃</m:t>
                    </m:r>
                  </m:oMath>
                </a14:m>
                <a:r>
                  <a:rPr lang="ja-JP" altLang="en-US" sz="2400" dirty="0" smtClean="0">
                    <a:solidFill>
                      <a:schemeClr val="tx1"/>
                    </a:solidFill>
                  </a:rPr>
                  <a:t>が目的の重なり率</a:t>
                </a:r>
                <a14:m>
                  <m:oMath xmlns:m="http://schemas.openxmlformats.org/officeDocument/2006/math">
                    <m:sSub>
                      <m:sSubPr>
                        <m:ctrlPr>
                          <a:rPr lang="en-US" altLang="ja-JP" sz="2400" b="0" i="1" smtClean="0">
                            <a:solidFill>
                              <a:schemeClr val="tx1"/>
                            </a:solidFill>
                            <a:latin typeface="Cambria Math"/>
                          </a:rPr>
                        </m:ctrlPr>
                      </m:sSubPr>
                      <m:e>
                        <m:r>
                          <a:rPr lang="en-US" altLang="ja-JP" sz="2400" b="0" i="1" smtClean="0">
                            <a:solidFill>
                              <a:schemeClr val="tx1"/>
                            </a:solidFill>
                            <a:latin typeface="Cambria Math"/>
                          </a:rPr>
                          <m:t>𝑃</m:t>
                        </m:r>
                      </m:e>
                      <m:sub>
                        <m:r>
                          <a:rPr lang="en-US" altLang="ja-JP" sz="2400" b="0" i="1" smtClean="0">
                            <a:solidFill>
                              <a:schemeClr val="tx1"/>
                            </a:solidFill>
                            <a:latin typeface="Cambria Math"/>
                          </a:rPr>
                          <m:t>0</m:t>
                        </m:r>
                      </m:sub>
                    </m:sSub>
                  </m:oMath>
                </a14:m>
                <a:r>
                  <a:rPr lang="ja-JP" altLang="en-US" sz="2400" dirty="0" smtClean="0">
                    <a:solidFill>
                      <a:schemeClr val="tx1"/>
                    </a:solidFill>
                  </a:rPr>
                  <a:t>でない場合</a:t>
                </a:r>
                <a:r>
                  <a:rPr lang="ja-JP" altLang="en-US" sz="2400" dirty="0" smtClean="0">
                    <a:solidFill>
                      <a:schemeClr val="tx1"/>
                    </a:solidFill>
                  </a:rPr>
                  <a:t>、高温</a:t>
                </a:r>
                <a:r>
                  <a:rPr lang="ja-JP" altLang="en-US" sz="2400" dirty="0" smtClean="0">
                    <a:solidFill>
                      <a:schemeClr val="tx1"/>
                    </a:solidFill>
                  </a:rPr>
                  <a:t>レプリカの平均値</a:t>
                </a:r>
                <a:r>
                  <a:rPr lang="ja-JP" altLang="en-US" sz="2400" dirty="0" smtClean="0">
                    <a:solidFill>
                      <a:schemeClr val="tx1"/>
                    </a:solidFill>
                  </a:rPr>
                  <a:t>を</a:t>
                </a:r>
                <a14:m>
                  <m:oMath xmlns:m="http://schemas.openxmlformats.org/officeDocument/2006/math">
                    <m:r>
                      <m:rPr>
                        <m:sty m:val="p"/>
                      </m:rPr>
                      <a:rPr lang="el-GR" altLang="ja-JP" sz="2400" i="1" smtClean="0">
                        <a:solidFill>
                          <a:schemeClr val="tx1"/>
                        </a:solidFill>
                        <a:latin typeface="Cambria Math"/>
                        <a:ea typeface="Cambria Math"/>
                      </a:rPr>
                      <m:t>Δ</m:t>
                    </m:r>
                    <m:r>
                      <a:rPr lang="en-US" altLang="ja-JP" sz="2400" b="0" i="1" smtClean="0">
                        <a:solidFill>
                          <a:schemeClr val="tx1"/>
                        </a:solidFill>
                        <a:latin typeface="Cambria Math"/>
                        <a:ea typeface="Cambria Math"/>
                      </a:rPr>
                      <m:t>𝑥</m:t>
                    </m:r>
                  </m:oMath>
                </a14:m>
                <a:r>
                  <a:rPr lang="ja-JP" altLang="en-US" sz="2400" dirty="0" err="1" smtClean="0">
                    <a:solidFill>
                      <a:schemeClr val="tx1"/>
                    </a:solidFill>
                  </a:rPr>
                  <a:t>だけ</a:t>
                </a:r>
                <a:r>
                  <a:rPr lang="ja-JP" altLang="en-US" sz="2400" dirty="0" smtClean="0">
                    <a:solidFill>
                      <a:schemeClr val="tx1"/>
                    </a:solidFill>
                  </a:rPr>
                  <a:t>変化させ、再び</a:t>
                </a:r>
                <a14:m>
                  <m:oMath xmlns:m="http://schemas.openxmlformats.org/officeDocument/2006/math">
                    <m:r>
                      <a:rPr lang="en-US" altLang="ja-JP" sz="2400" b="0" i="1" smtClean="0">
                        <a:solidFill>
                          <a:schemeClr val="tx1"/>
                        </a:solidFill>
                        <a:latin typeface="Cambria Math"/>
                      </a:rPr>
                      <m:t>𝑃</m:t>
                    </m:r>
                  </m:oMath>
                </a14:m>
                <a:r>
                  <a:rPr lang="ja-JP" altLang="en-US" sz="2400" dirty="0" smtClean="0">
                    <a:solidFill>
                      <a:schemeClr val="tx1"/>
                    </a:solidFill>
                  </a:rPr>
                  <a:t>を計算する</a:t>
                </a:r>
                <a:endParaRPr lang="en-US" altLang="ja-JP" sz="2400" dirty="0" smtClean="0">
                  <a:solidFill>
                    <a:schemeClr val="tx1"/>
                  </a:solidFill>
                </a:endParaRPr>
              </a:p>
              <a:p>
                <a:pPr marL="109728" indent="0">
                  <a:buNone/>
                </a:pPr>
                <a:r>
                  <a:rPr lang="ja-JP" altLang="en-US" sz="2400" dirty="0"/>
                  <a:t>これ</a:t>
                </a:r>
                <a:r>
                  <a:rPr lang="ja-JP" altLang="en-US" sz="2400" dirty="0" smtClean="0"/>
                  <a:t>を</a:t>
                </a:r>
                <a14:m>
                  <m:oMath xmlns:m="http://schemas.openxmlformats.org/officeDocument/2006/math">
                    <m:r>
                      <a:rPr lang="en-US" altLang="ja-JP" sz="2400" b="0" i="1" smtClean="0">
                        <a:latin typeface="Cambria Math"/>
                      </a:rPr>
                      <m:t>𝑃</m:t>
                    </m:r>
                  </m:oMath>
                </a14:m>
                <a:r>
                  <a:rPr lang="ja-JP" altLang="en-US" sz="2400" dirty="0" smtClean="0">
                    <a:solidFill>
                      <a:schemeClr val="tx1"/>
                    </a:solidFill>
                  </a:rPr>
                  <a:t>が</a:t>
                </a:r>
                <a14:m>
                  <m:oMath xmlns:m="http://schemas.openxmlformats.org/officeDocument/2006/math">
                    <m:sSub>
                      <m:sSubPr>
                        <m:ctrlPr>
                          <a:rPr lang="en-US" altLang="ja-JP" sz="2400" b="0" i="1" dirty="0" smtClean="0">
                            <a:solidFill>
                              <a:schemeClr val="tx1"/>
                            </a:solidFill>
                            <a:latin typeface="Cambria Math"/>
                          </a:rPr>
                        </m:ctrlPr>
                      </m:sSubPr>
                      <m:e>
                        <m:r>
                          <a:rPr lang="en-US" altLang="ja-JP" sz="2400" b="0" i="1" dirty="0" smtClean="0">
                            <a:solidFill>
                              <a:schemeClr val="tx1"/>
                            </a:solidFill>
                            <a:latin typeface="Cambria Math"/>
                          </a:rPr>
                          <m:t>𝑃</m:t>
                        </m:r>
                      </m:e>
                      <m:sub>
                        <m:r>
                          <a:rPr lang="en-US" altLang="ja-JP" sz="2400" b="0" i="1" dirty="0" smtClean="0">
                            <a:solidFill>
                              <a:schemeClr val="tx1"/>
                            </a:solidFill>
                            <a:latin typeface="Cambria Math"/>
                          </a:rPr>
                          <m:t>0</m:t>
                        </m:r>
                      </m:sub>
                    </m:sSub>
                  </m:oMath>
                </a14:m>
                <a:r>
                  <a:rPr lang="ja-JP" altLang="en-US" sz="2400" dirty="0" smtClean="0">
                    <a:solidFill>
                      <a:schemeClr val="tx1"/>
                    </a:solidFill>
                  </a:rPr>
                  <a:t>の誤差範囲内の値になるまで繰り返す</a:t>
                </a:r>
                <a:endParaRPr lang="en-US" altLang="ja-JP" sz="2400" dirty="0" smtClean="0">
                  <a:solidFill>
                    <a:schemeClr val="tx1"/>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3"/>
                <a:stretch>
                  <a:fillRect t="-1249"/>
                </a:stretch>
              </a:blipFill>
            </p:spPr>
            <p:txBody>
              <a:bodyPr/>
              <a:lstStyle/>
              <a:p>
                <a:r>
                  <a:rPr lang="ja-JP" altLang="en-US">
                    <a:noFill/>
                  </a:rPr>
                  <a:t> </a:t>
                </a:r>
              </a:p>
            </p:txBody>
          </p:sp>
        </mc:Fallback>
      </mc:AlternateContent>
      <p:grpSp>
        <p:nvGrpSpPr>
          <p:cNvPr id="8" name="グループ化 7"/>
          <p:cNvGrpSpPr/>
          <p:nvPr/>
        </p:nvGrpSpPr>
        <p:grpSpPr>
          <a:xfrm>
            <a:off x="611560" y="3068961"/>
            <a:ext cx="7632848" cy="3545120"/>
            <a:chOff x="1043608" y="3308905"/>
            <a:chExt cx="7200800" cy="3305175"/>
          </a:xfrm>
        </p:grpSpPr>
        <mc:AlternateContent xmlns:mc="http://schemas.openxmlformats.org/markup-compatibility/2006" xmlns:a14="http://schemas.microsoft.com/office/drawing/2010/main">
          <mc:Choice Requires="a14">
            <p:sp>
              <p:nvSpPr>
                <p:cNvPr id="4" name="テキスト ボックス 3"/>
                <p:cNvSpPr txBox="1"/>
                <p:nvPr/>
              </p:nvSpPr>
              <p:spPr>
                <a:xfrm>
                  <a:off x="6732240" y="3964414"/>
                  <a:ext cx="1512168" cy="369332"/>
                </a:xfrm>
                <a:prstGeom prst="rect">
                  <a:avLst/>
                </a:prstGeom>
                <a:noFill/>
              </p:spPr>
              <p:txBody>
                <a:bodyPr wrap="square" rtlCol="0">
                  <a:spAutoFit/>
                </a:bodyPr>
                <a:lstStyle/>
                <a:p>
                  <a:r>
                    <a:rPr kumimoji="1" lang="ja-JP" altLang="en-US" b="1" dirty="0"/>
                    <a:t>重なり率</a:t>
                  </a:r>
                  <a14:m>
                    <m:oMath xmlns:m="http://schemas.openxmlformats.org/officeDocument/2006/math">
                      <m:r>
                        <a:rPr kumimoji="1" lang="en-US" altLang="ja-JP" b="1" i="1" smtClean="0">
                          <a:latin typeface="Cambria Math"/>
                        </a:rPr>
                        <m:t>𝑷</m:t>
                      </m:r>
                    </m:oMath>
                  </a14:m>
                  <a:endParaRPr kumimoji="1" lang="ja-JP" altLang="en-US" b="1"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6732240" y="3964414"/>
                  <a:ext cx="1512168" cy="369332"/>
                </a:xfrm>
                <a:prstGeom prst="rect">
                  <a:avLst/>
                </a:prstGeom>
                <a:blipFill rotWithShape="1">
                  <a:blip r:embed="rId4"/>
                  <a:stretch>
                    <a:fillRect l="-3226"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6732240" y="5579948"/>
                  <a:ext cx="1512168" cy="369332"/>
                </a:xfrm>
                <a:prstGeom prst="rect">
                  <a:avLst/>
                </a:prstGeom>
                <a:noFill/>
              </p:spPr>
              <p:txBody>
                <a:bodyPr wrap="square" rtlCol="0">
                  <a:spAutoFit/>
                </a:bodyPr>
                <a:lstStyle/>
                <a:p>
                  <a:r>
                    <a:rPr kumimoji="1" lang="ja-JP" altLang="en-US" b="1" dirty="0"/>
                    <a:t>重なり率</a:t>
                  </a:r>
                  <a14:m>
                    <m:oMath xmlns:m="http://schemas.openxmlformats.org/officeDocument/2006/math">
                      <m:sSub>
                        <m:sSubPr>
                          <m:ctrlPr>
                            <a:rPr kumimoji="1" lang="en-US" altLang="ja-JP" b="1" i="1" smtClean="0">
                              <a:latin typeface="Cambria Math"/>
                            </a:rPr>
                          </m:ctrlPr>
                        </m:sSubPr>
                        <m:e>
                          <m:r>
                            <a:rPr kumimoji="1" lang="en-US" altLang="ja-JP" b="1" i="1" smtClean="0">
                              <a:latin typeface="Cambria Math"/>
                            </a:rPr>
                            <m:t>𝑷</m:t>
                          </m:r>
                        </m:e>
                        <m:sub>
                          <m:r>
                            <a:rPr kumimoji="1" lang="en-US" altLang="ja-JP" b="1" i="1" smtClean="0">
                              <a:latin typeface="Cambria Math"/>
                            </a:rPr>
                            <m:t>𝟎</m:t>
                          </m:r>
                        </m:sub>
                      </m:sSub>
                    </m:oMath>
                  </a14:m>
                  <a:endParaRPr kumimoji="1" lang="ja-JP" altLang="en-US" b="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6732240" y="5579948"/>
                  <a:ext cx="1512168" cy="369332"/>
                </a:xfrm>
                <a:prstGeom prst="rect">
                  <a:avLst/>
                </a:prstGeom>
                <a:blipFill rotWithShape="1">
                  <a:blip r:embed="rId5"/>
                  <a:stretch>
                    <a:fillRect l="-3226" t="-11475" b="-21311"/>
                  </a:stretch>
                </a:blipFill>
              </p:spPr>
              <p:txBody>
                <a:bodyPr/>
                <a:lstStyle/>
                <a:p>
                  <a:r>
                    <a:rPr lang="ja-JP" altLang="en-US">
                      <a:noFill/>
                    </a:rPr>
                    <a:t> </a:t>
                  </a:r>
                </a:p>
              </p:txBody>
            </p:sp>
          </mc:Fallback>
        </mc:AlternateContent>
        <p:sp>
          <p:nvSpPr>
            <p:cNvPr id="6" name="下矢印 5"/>
            <p:cNvSpPr/>
            <p:nvPr/>
          </p:nvSpPr>
          <p:spPr>
            <a:xfrm>
              <a:off x="7164288" y="4477762"/>
              <a:ext cx="324036" cy="9674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308905"/>
              <a:ext cx="512445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19647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smtClean="0"/>
              <a:t>実験</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smtClean="0">
                    <a:latin typeface="Century" panose="02040604050505020304" pitchFamily="18" charset="0"/>
                  </a:rPr>
                  <a:t>黄金分割法と</a:t>
                </a:r>
                <a14:m>
                  <m:oMath xmlns:m="http://schemas.openxmlformats.org/officeDocument/2006/math">
                    <m:r>
                      <m:rPr>
                        <m:sty m:val="p"/>
                      </m:rPr>
                      <a:rPr lang="el-GR" altLang="ja-JP" i="1" smtClean="0">
                        <a:latin typeface="Cambria Math"/>
                        <a:ea typeface="Cambria Math"/>
                      </a:rPr>
                      <m:t>Δ</m:t>
                    </m:r>
                    <m:r>
                      <a:rPr lang="en-US" altLang="ja-JP" b="0" i="1" smtClean="0">
                        <a:latin typeface="Cambria Math"/>
                        <a:ea typeface="Cambria Math"/>
                      </a:rPr>
                      <m:t>𝑥</m:t>
                    </m:r>
                  </m:oMath>
                </a14:m>
                <a:r>
                  <a:rPr lang="ja-JP" altLang="en-US" dirty="0" smtClean="0">
                    <a:solidFill>
                      <a:schemeClr val="tx1"/>
                    </a:solidFill>
                    <a:latin typeface="Century" panose="02040604050505020304" pitchFamily="18" charset="0"/>
                  </a:rPr>
                  <a:t>を用いる方法をそれぞれ</a:t>
                </a:r>
                <a:r>
                  <a:rPr lang="en-US" altLang="ja-JP" dirty="0" smtClean="0">
                    <a:solidFill>
                      <a:schemeClr val="tx1"/>
                    </a:solidFill>
                    <a:latin typeface="Century" panose="02040604050505020304" pitchFamily="18" charset="0"/>
                  </a:rPr>
                  <a:t>10</a:t>
                </a:r>
                <a:r>
                  <a:rPr lang="ja-JP" altLang="en-US" dirty="0" smtClean="0">
                    <a:solidFill>
                      <a:schemeClr val="tx1"/>
                    </a:solidFill>
                    <a:latin typeface="Century" panose="02040604050505020304" pitchFamily="18" charset="0"/>
                  </a:rPr>
                  <a:t>回ずつ実行し、出力コストと計算時間を比較する</a:t>
                </a:r>
                <a:endParaRPr lang="en-US" altLang="ja-JP" dirty="0" smtClean="0">
                  <a:solidFill>
                    <a:schemeClr val="tx1"/>
                  </a:solidFill>
                  <a:latin typeface="Century" panose="02040604050505020304" pitchFamily="18" charset="0"/>
                </a:endParaRPr>
              </a:p>
              <a:p>
                <a:pPr marL="109728" indent="0">
                  <a:buNone/>
                </a:pPr>
                <a:endParaRPr lang="en-US" altLang="ja-JP" sz="1100" dirty="0" smtClean="0">
                  <a:solidFill>
                    <a:schemeClr val="tx1"/>
                  </a:solidFill>
                  <a:latin typeface="Century" panose="02040604050505020304" pitchFamily="18" charset="0"/>
                </a:endParaRPr>
              </a:p>
              <a:p>
                <a:pPr marL="109728" indent="0">
                  <a:buNone/>
                </a:pPr>
                <a:r>
                  <a:rPr lang="ja-JP" altLang="en-US" sz="2400" dirty="0">
                    <a:latin typeface="Century" panose="02040604050505020304" pitchFamily="18" charset="0"/>
                  </a:rPr>
                  <a:t>共通</a:t>
                </a:r>
                <a:r>
                  <a:rPr lang="ja-JP" altLang="en-US" sz="2400" dirty="0" smtClean="0">
                    <a:latin typeface="Century" panose="02040604050505020304" pitchFamily="18" charset="0"/>
                  </a:rPr>
                  <a:t>の条件</a:t>
                </a:r>
                <a:endParaRPr lang="en-US" altLang="ja-JP" sz="2400" dirty="0" smtClean="0">
                  <a:latin typeface="Century" panose="02040604050505020304" pitchFamily="18" charset="0"/>
                </a:endParaRPr>
              </a:p>
              <a:p>
                <a:pPr marL="109728" indent="0">
                  <a:buNone/>
                </a:pPr>
                <a:r>
                  <a:rPr lang="ja-JP" altLang="en-US" sz="2400" dirty="0" smtClean="0">
                    <a:solidFill>
                      <a:schemeClr val="tx1"/>
                    </a:solidFill>
                    <a:latin typeface="Century" panose="02040604050505020304" pitchFamily="18" charset="0"/>
                  </a:rPr>
                  <a:t>・レプリカ数：</a:t>
                </a:r>
                <a:r>
                  <a:rPr lang="en-US" altLang="ja-JP" sz="2400" dirty="0" smtClean="0">
                    <a:solidFill>
                      <a:schemeClr val="tx1"/>
                    </a:solidFill>
                    <a:latin typeface="Century" panose="02040604050505020304" pitchFamily="18" charset="0"/>
                  </a:rPr>
                  <a:t>4</a:t>
                </a:r>
                <a:r>
                  <a:rPr lang="ja-JP" altLang="en-US" sz="2400" dirty="0" smtClean="0">
                    <a:solidFill>
                      <a:schemeClr val="tx1"/>
                    </a:solidFill>
                    <a:latin typeface="Century" panose="02040604050505020304" pitchFamily="18" charset="0"/>
                  </a:rPr>
                  <a:t>個</a:t>
                </a:r>
                <a:endParaRPr lang="en-US" altLang="ja-JP" sz="2400" dirty="0" smtClean="0">
                  <a:solidFill>
                    <a:schemeClr val="tx1"/>
                  </a:solidFill>
                  <a:latin typeface="Century" panose="02040604050505020304" pitchFamily="18" charset="0"/>
                </a:endParaRPr>
              </a:p>
              <a:p>
                <a:pPr marL="109728" indent="0">
                  <a:buNone/>
                </a:pPr>
                <a:r>
                  <a:rPr lang="ja-JP" altLang="en-US" sz="2400" dirty="0"/>
                  <a:t>・最高温度：</a:t>
                </a:r>
                <a:r>
                  <a:rPr lang="en-US" altLang="ja-JP" sz="2400" dirty="0">
                    <a:latin typeface="Century" panose="02040604050505020304" pitchFamily="18" charset="0"/>
                  </a:rPr>
                  <a:t>4</a:t>
                </a:r>
              </a:p>
              <a:p>
                <a:pPr marL="109728" indent="0">
                  <a:buNone/>
                </a:pPr>
                <a:r>
                  <a:rPr lang="ja-JP" altLang="en-US" sz="2400" dirty="0">
                    <a:latin typeface="Century" panose="02040604050505020304" pitchFamily="18" charset="0"/>
                  </a:rPr>
                  <a:t>・最低温度：</a:t>
                </a:r>
                <a:r>
                  <a:rPr lang="en-US" altLang="ja-JP" sz="2400" dirty="0">
                    <a:latin typeface="Century" panose="02040604050505020304" pitchFamily="18" charset="0"/>
                  </a:rPr>
                  <a:t>0.0001</a:t>
                </a:r>
              </a:p>
              <a:p>
                <a:pPr marL="109728" indent="0">
                  <a:buNone/>
                </a:pPr>
                <a:r>
                  <a:rPr lang="ja-JP" altLang="en-US" sz="2400" dirty="0">
                    <a:latin typeface="Century" panose="02040604050505020304" pitchFamily="18" charset="0"/>
                  </a:rPr>
                  <a:t>・残りの温度は等比的</a:t>
                </a: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・レプリカごとの探索回数：</a:t>
                </a:r>
                <a:r>
                  <a:rPr lang="en-US" altLang="ja-JP" sz="2400" dirty="0" smtClean="0">
                    <a:latin typeface="Century" panose="02040604050505020304" pitchFamily="18" charset="0"/>
                  </a:rPr>
                  <a:t>30</a:t>
                </a:r>
                <a:r>
                  <a:rPr lang="ja-JP" altLang="en-US" sz="2400" dirty="0" smtClean="0">
                    <a:latin typeface="Century" panose="02040604050505020304" pitchFamily="18" charset="0"/>
                  </a:rPr>
                  <a:t>万回</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・解交換：探索</a:t>
                </a:r>
                <a:r>
                  <a:rPr lang="en-US" altLang="ja-JP" sz="2400" dirty="0" smtClean="0">
                    <a:latin typeface="Century" panose="02040604050505020304" pitchFamily="18" charset="0"/>
                  </a:rPr>
                  <a:t>5000</a:t>
                </a:r>
                <a:r>
                  <a:rPr lang="ja-JP" altLang="en-US" sz="2400" dirty="0" smtClean="0">
                    <a:latin typeface="Century" panose="02040604050505020304" pitchFamily="18" charset="0"/>
                  </a:rPr>
                  <a:t>回ごと</a:t>
                </a:r>
                <a:endParaRPr lang="en-US" altLang="ja-JP" sz="2400" dirty="0" smtClean="0">
                  <a:latin typeface="Century" panose="02040604050505020304" pitchFamily="18" charset="0"/>
                </a:endParaRPr>
              </a:p>
              <a:p>
                <a:pPr marL="109728" indent="0">
                  <a:buNone/>
                </a:pPr>
                <a:r>
                  <a:rPr lang="ja-JP" altLang="en-US" sz="2400" dirty="0" smtClean="0">
                    <a:solidFill>
                      <a:schemeClr val="tx1"/>
                    </a:solidFill>
                    <a:latin typeface="Century" panose="02040604050505020304" pitchFamily="18" charset="0"/>
                  </a:rPr>
                  <a:t>・温度調整の間隔：探索</a:t>
                </a:r>
                <a:r>
                  <a:rPr lang="en-US" altLang="ja-JP" sz="2400" dirty="0" smtClean="0">
                    <a:solidFill>
                      <a:schemeClr val="tx1"/>
                    </a:solidFill>
                    <a:latin typeface="Century" panose="02040604050505020304" pitchFamily="18" charset="0"/>
                  </a:rPr>
                  <a:t>4</a:t>
                </a:r>
                <a:r>
                  <a:rPr lang="ja-JP" altLang="en-US" sz="2400" dirty="0" smtClean="0">
                    <a:solidFill>
                      <a:schemeClr val="tx1"/>
                    </a:solidFill>
                    <a:latin typeface="Century" panose="02040604050505020304" pitchFamily="18" charset="0"/>
                  </a:rPr>
                  <a:t>万回ごと</a:t>
                </a:r>
                <a:endParaRPr lang="en-US" altLang="ja-JP" sz="24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・コスト確率分布推定のサンプリング回数：</a:t>
                </a:r>
                <a:r>
                  <a:rPr lang="en-US" altLang="ja-JP" sz="2400" dirty="0" smtClean="0">
                    <a:latin typeface="Century" panose="02040604050505020304" pitchFamily="18" charset="0"/>
                  </a:rPr>
                  <a:t>5</a:t>
                </a:r>
                <a:r>
                  <a:rPr lang="ja-JP" altLang="en-US" sz="2400" dirty="0" smtClean="0">
                    <a:latin typeface="Century" panose="02040604050505020304" pitchFamily="18" charset="0"/>
                  </a:rPr>
                  <a:t>万回</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・目的の重なり率：</a:t>
                </a:r>
                <a:r>
                  <a:rPr lang="en-US" altLang="ja-JP" sz="2400" dirty="0" smtClean="0">
                    <a:latin typeface="Century" panose="02040604050505020304" pitchFamily="18" charset="0"/>
                  </a:rPr>
                  <a:t>0.399~0.401</a:t>
                </a:r>
                <a:endParaRPr lang="en-US" altLang="ja-JP" sz="2400" dirty="0" smtClean="0">
                  <a:solidFill>
                    <a:schemeClr val="tx1"/>
                  </a:solidFill>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l="-133" t="-1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417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smtClean="0"/>
              <a:t>実験</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黄金分割法</a:t>
                </a:r>
                <a:endParaRPr lang="en-US" altLang="ja-JP" sz="2400" dirty="0" smtClean="0">
                  <a:latin typeface="Century" panose="02040604050505020304" pitchFamily="18" charset="0"/>
                </a:endParaRPr>
              </a:p>
              <a:p>
                <a:pPr marL="109728" indent="0">
                  <a:buNone/>
                </a:pPr>
                <a:r>
                  <a:rPr lang="ja-JP" altLang="en-US" sz="2400" dirty="0" smtClean="0">
                    <a:solidFill>
                      <a:schemeClr val="tx1"/>
                    </a:solidFill>
                    <a:latin typeface="Century" panose="02040604050505020304" pitchFamily="18" charset="0"/>
                  </a:rPr>
                  <a:t>・</a:t>
                </a:r>
                <a14:m>
                  <m:oMath xmlns:m="http://schemas.openxmlformats.org/officeDocument/2006/math">
                    <m:r>
                      <a:rPr lang="ja-JP" altLang="en-US" sz="2400" i="1" smtClean="0">
                        <a:solidFill>
                          <a:schemeClr val="tx1"/>
                        </a:solidFill>
                        <a:latin typeface="Cambria Math"/>
                      </a:rPr>
                      <m:t>𝜀</m:t>
                    </m:r>
                    <m:r>
                      <a:rPr lang="en-US" altLang="ja-JP" sz="2400" b="0" i="1" smtClean="0">
                        <a:solidFill>
                          <a:schemeClr val="tx1"/>
                        </a:solidFill>
                        <a:latin typeface="Cambria Math"/>
                      </a:rPr>
                      <m:t>=0.00000001</m:t>
                    </m:r>
                  </m:oMath>
                </a14:m>
                <a:endParaRPr lang="en-US" altLang="ja-JP" sz="24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・初期化</a:t>
                </a:r>
                <a:endParaRPr lang="en-US" altLang="ja-JP" sz="2400" dirty="0" smtClean="0">
                  <a:latin typeface="Century" panose="02040604050505020304" pitchFamily="18" charset="0"/>
                </a:endParaRPr>
              </a:p>
              <a:p>
                <a:pPr marL="109728" indent="0">
                  <a:buNone/>
                </a:pPr>
                <a:r>
                  <a:rPr lang="ja-JP" altLang="en-US" sz="2400" dirty="0">
                    <a:solidFill>
                      <a:schemeClr val="tx1"/>
                    </a:solidFill>
                    <a:latin typeface="Century" panose="02040604050505020304" pitchFamily="18" charset="0"/>
                  </a:rPr>
                  <a:t>　</a:t>
                </a:r>
                <a14:m>
                  <m:oMath xmlns:m="http://schemas.openxmlformats.org/officeDocument/2006/math">
                    <m:r>
                      <a:rPr lang="en-US" altLang="ja-JP" sz="2400" i="1">
                        <a:latin typeface="Cambria Math"/>
                      </a:rPr>
                      <m:t>𝑃</m:t>
                    </m:r>
                    <m:d>
                      <m:dPr>
                        <m:ctrlPr>
                          <a:rPr lang="en-US" altLang="ja-JP" sz="2400" i="1">
                            <a:latin typeface="Cambria Math"/>
                          </a:rPr>
                        </m:ctrlPr>
                      </m:dPr>
                      <m:e>
                        <m:sSub>
                          <m:sSubPr>
                            <m:ctrlPr>
                              <a:rPr lang="en-US" altLang="ja-JP" sz="2400" i="1">
                                <a:latin typeface="Cambria Math"/>
                              </a:rPr>
                            </m:ctrlPr>
                          </m:sSubPr>
                          <m:e>
                            <m:r>
                              <a:rPr lang="ja-JP" altLang="en-US" sz="2400" i="1">
                                <a:latin typeface="Cambria Math"/>
                              </a:rPr>
                              <m:t>𝜇</m:t>
                            </m:r>
                          </m:e>
                          <m:sub>
                            <m:r>
                              <a:rPr lang="en-US" altLang="ja-JP" sz="2400" i="1">
                                <a:latin typeface="Cambria Math"/>
                              </a:rPr>
                              <m:t>𝑖</m:t>
                            </m:r>
                            <m:r>
                              <a:rPr lang="en-US" altLang="ja-JP" sz="2400" i="1">
                                <a:latin typeface="Cambria Math"/>
                              </a:rPr>
                              <m:t>+1</m:t>
                            </m:r>
                          </m:sub>
                        </m:sSub>
                      </m:e>
                    </m:d>
                    <m:r>
                      <a:rPr lang="en-US" altLang="ja-JP" sz="2400" i="1">
                        <a:latin typeface="Cambria Math"/>
                      </a:rPr>
                      <m:t>&lt;</m:t>
                    </m:r>
                    <m:sSub>
                      <m:sSubPr>
                        <m:ctrlPr>
                          <a:rPr lang="en-US" altLang="ja-JP" sz="2400" i="1">
                            <a:latin typeface="Cambria Math"/>
                          </a:rPr>
                        </m:ctrlPr>
                      </m:sSubPr>
                      <m:e>
                        <m:r>
                          <a:rPr lang="en-US" altLang="ja-JP" sz="2400" i="1">
                            <a:latin typeface="Cambria Math"/>
                          </a:rPr>
                          <m:t>𝑃</m:t>
                        </m:r>
                      </m:e>
                      <m:sub>
                        <m:r>
                          <a:rPr lang="en-US" altLang="ja-JP" sz="2400" i="1">
                            <a:latin typeface="Cambria Math"/>
                          </a:rPr>
                          <m:t>0</m:t>
                        </m:r>
                      </m:sub>
                    </m:sSub>
                  </m:oMath>
                </a14:m>
                <a:r>
                  <a:rPr lang="ja-JP" altLang="en-US" sz="2400" dirty="0"/>
                  <a:t>の</a:t>
                </a:r>
                <a:r>
                  <a:rPr lang="ja-JP" altLang="en-US" sz="2400" dirty="0" smtClean="0"/>
                  <a:t>場合</a:t>
                </a:r>
                <a:endParaRPr lang="en-US" altLang="ja-JP" sz="2400" dirty="0" smtClean="0"/>
              </a:p>
              <a:p>
                <a:pPr marL="109728" indent="0">
                  <a:buNone/>
                </a:pPr>
                <a:r>
                  <a:rPr lang="ja-JP" altLang="en-US" sz="2400" dirty="0"/>
                  <a:t>　</a:t>
                </a:r>
                <a:r>
                  <a:rPr lang="ja-JP" altLang="en-US" sz="2400" dirty="0"/>
                  <a:t>　区間</a:t>
                </a:r>
                <a14:m>
                  <m:oMath xmlns:m="http://schemas.openxmlformats.org/officeDocument/2006/math">
                    <m:d>
                      <m:dPr>
                        <m:begChr m:val="["/>
                        <m:endChr m:val="]"/>
                        <m:ctrlPr>
                          <a:rPr lang="en-US" altLang="ja-JP" sz="2400" i="1">
                            <a:latin typeface="Cambria Math"/>
                          </a:rPr>
                        </m:ctrlPr>
                      </m:dPr>
                      <m:e>
                        <m:r>
                          <a:rPr lang="en-US" altLang="ja-JP" sz="2400" i="1">
                            <a:latin typeface="Cambria Math"/>
                          </a:rPr>
                          <m:t>𝑎</m:t>
                        </m:r>
                        <m:r>
                          <a:rPr lang="en-US" altLang="ja-JP" sz="2400" i="1">
                            <a:latin typeface="Cambria Math"/>
                          </a:rPr>
                          <m:t>,</m:t>
                        </m:r>
                        <m:r>
                          <a:rPr lang="en-US" altLang="ja-JP" sz="2400" i="1">
                            <a:latin typeface="Cambria Math"/>
                          </a:rPr>
                          <m:t>𝑏</m:t>
                        </m:r>
                      </m:e>
                    </m:d>
                    <m:r>
                      <a:rPr lang="en-US" altLang="ja-JP" sz="2400" i="1">
                        <a:latin typeface="Cambria Math"/>
                      </a:rPr>
                      <m:t>=</m:t>
                    </m:r>
                    <m:d>
                      <m:dPr>
                        <m:begChr m:val="["/>
                        <m:endChr m:val="]"/>
                        <m:ctrlPr>
                          <a:rPr lang="en-US" altLang="ja-JP" sz="2400" i="1">
                            <a:latin typeface="Cambria Math"/>
                          </a:rPr>
                        </m:ctrlPr>
                      </m:dPr>
                      <m:e>
                        <m:sSub>
                          <m:sSubPr>
                            <m:ctrlPr>
                              <a:rPr lang="en-US" altLang="ja-JP" sz="2400" b="0" i="1" smtClean="0">
                                <a:latin typeface="Cambria Math"/>
                              </a:rPr>
                            </m:ctrlPr>
                          </m:sSubPr>
                          <m:e>
                            <m:r>
                              <a:rPr lang="ja-JP" altLang="en-US" sz="2400" i="1" smtClean="0">
                                <a:latin typeface="Cambria Math"/>
                              </a:rPr>
                              <m:t>𝜇</m:t>
                            </m:r>
                          </m:e>
                          <m:sub>
                            <m:r>
                              <a:rPr lang="en-US" altLang="ja-JP" sz="2400" b="0" i="1" smtClean="0">
                                <a:latin typeface="Cambria Math"/>
                              </a:rPr>
                              <m:t>𝑖</m:t>
                            </m:r>
                          </m:sub>
                        </m:sSub>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ja-JP" altLang="en-US" sz="2400" b="0" i="1" smtClean="0">
                                    <a:latin typeface="Cambria Math"/>
                                  </a:rPr>
                                  <m:t>𝜇</m:t>
                                </m:r>
                              </m:e>
                              <m:sub>
                                <m:r>
                                  <a:rPr lang="en-US" altLang="ja-JP" sz="2400" b="0" i="1" smtClean="0">
                                    <a:latin typeface="Cambria Math"/>
                                  </a:rPr>
                                  <m:t>𝑖</m:t>
                                </m:r>
                                <m:r>
                                  <a:rPr lang="en-US" altLang="ja-JP" sz="2400" b="0" i="1" smtClean="0">
                                    <a:latin typeface="Cambria Math"/>
                                  </a:rPr>
                                  <m:t>+1</m:t>
                                </m:r>
                              </m:sub>
                            </m:sSub>
                            <m:r>
                              <a:rPr lang="en-US" altLang="ja-JP" sz="2400" b="0" i="1" smtClean="0">
                                <a:latin typeface="Cambria Math"/>
                              </a:rPr>
                              <m:t>−</m:t>
                            </m:r>
                            <m:sSub>
                              <m:sSubPr>
                                <m:ctrlPr>
                                  <a:rPr lang="en-US" altLang="ja-JP" sz="2400" b="0" i="1" smtClean="0">
                                    <a:latin typeface="Cambria Math"/>
                                  </a:rPr>
                                </m:ctrlPr>
                              </m:sSubPr>
                              <m:e>
                                <m:r>
                                  <a:rPr lang="ja-JP" altLang="en-US" sz="2400" b="0" i="1" smtClean="0">
                                    <a:latin typeface="Cambria Math"/>
                                  </a:rPr>
                                  <m:t>𝜇</m:t>
                                </m:r>
                              </m:e>
                              <m:sub>
                                <m:r>
                                  <a:rPr lang="en-US" altLang="ja-JP" sz="2400" b="0" i="1" smtClean="0">
                                    <a:latin typeface="Cambria Math"/>
                                  </a:rPr>
                                  <m:t>𝑖</m:t>
                                </m:r>
                              </m:sub>
                            </m:sSub>
                          </m:num>
                          <m:den>
                            <m:r>
                              <a:rPr lang="en-US" altLang="ja-JP" sz="2400" b="0" i="1" smtClean="0">
                                <a:latin typeface="Cambria Math"/>
                              </a:rPr>
                              <m:t>100</m:t>
                            </m:r>
                          </m:den>
                        </m:f>
                        <m:r>
                          <a:rPr lang="en-US" altLang="ja-JP" sz="2400" i="1">
                            <a:latin typeface="Cambria Math"/>
                          </a:rPr>
                          <m:t>,</m:t>
                        </m:r>
                        <m:sSub>
                          <m:sSubPr>
                            <m:ctrlPr>
                              <a:rPr lang="en-US" altLang="ja-JP" sz="2400" i="1">
                                <a:latin typeface="Cambria Math"/>
                              </a:rPr>
                            </m:ctrlPr>
                          </m:sSubPr>
                          <m:e>
                            <m:r>
                              <a:rPr lang="ja-JP" altLang="en-US" sz="2400" i="1">
                                <a:latin typeface="Cambria Math"/>
                              </a:rPr>
                              <m:t>𝜇</m:t>
                            </m:r>
                          </m:e>
                          <m:sub>
                            <m:r>
                              <a:rPr lang="en-US" altLang="ja-JP" sz="2400" i="1">
                                <a:latin typeface="Cambria Math"/>
                              </a:rPr>
                              <m:t>𝑖</m:t>
                            </m:r>
                            <m:r>
                              <a:rPr lang="en-US" altLang="ja-JP" sz="2400" i="1">
                                <a:latin typeface="Cambria Math"/>
                              </a:rPr>
                              <m:t>+1</m:t>
                            </m:r>
                          </m:sub>
                        </m:sSub>
                      </m:e>
                    </m:d>
                  </m:oMath>
                </a14:m>
                <a:endParaRPr lang="en-US" altLang="ja-JP" sz="2400" dirty="0"/>
              </a:p>
              <a:p>
                <a:pPr marL="109728" indent="0">
                  <a:buNone/>
                </a:pPr>
                <a:r>
                  <a:rPr lang="ja-JP" altLang="en-US" sz="2400" dirty="0"/>
                  <a:t>　</a:t>
                </a:r>
                <a14:m>
                  <m:oMath xmlns:m="http://schemas.openxmlformats.org/officeDocument/2006/math">
                    <m:r>
                      <a:rPr lang="en-US" altLang="ja-JP" sz="2400" i="1">
                        <a:latin typeface="Cambria Math"/>
                      </a:rPr>
                      <m:t>𝑃</m:t>
                    </m:r>
                    <m:r>
                      <a:rPr lang="en-US" altLang="ja-JP" sz="2400" i="1">
                        <a:latin typeface="Cambria Math"/>
                      </a:rPr>
                      <m:t>(</m:t>
                    </m:r>
                    <m:sSub>
                      <m:sSubPr>
                        <m:ctrlPr>
                          <a:rPr lang="en-US" altLang="ja-JP" sz="2400" i="1">
                            <a:latin typeface="Cambria Math"/>
                          </a:rPr>
                        </m:ctrlPr>
                      </m:sSubPr>
                      <m:e>
                        <m:r>
                          <a:rPr lang="ja-JP" altLang="en-US" sz="2400" i="1">
                            <a:latin typeface="Cambria Math"/>
                          </a:rPr>
                          <m:t>𝜇</m:t>
                        </m:r>
                      </m:e>
                      <m:sub>
                        <m:r>
                          <a:rPr lang="en-US" altLang="ja-JP" sz="2400" i="1">
                            <a:latin typeface="Cambria Math"/>
                          </a:rPr>
                          <m:t>𝑖</m:t>
                        </m:r>
                        <m:r>
                          <a:rPr lang="en-US" altLang="ja-JP" sz="2400" i="1">
                            <a:latin typeface="Cambria Math"/>
                          </a:rPr>
                          <m:t>+1</m:t>
                        </m:r>
                      </m:sub>
                    </m:sSub>
                    <m:r>
                      <a:rPr lang="en-US" altLang="ja-JP" sz="2400" i="1">
                        <a:latin typeface="Cambria Math"/>
                      </a:rPr>
                      <m:t>)</m:t>
                    </m:r>
                    <m:r>
                      <a:rPr lang="en-US" altLang="ja-JP" sz="2400" i="1">
                        <a:latin typeface="Cambria Math"/>
                        <a:ea typeface="Cambria Math"/>
                      </a:rPr>
                      <m:t>&gt;</m:t>
                    </m:r>
                    <m:sSub>
                      <m:sSubPr>
                        <m:ctrlPr>
                          <a:rPr lang="en-US" altLang="ja-JP" sz="2400" i="1">
                            <a:latin typeface="Cambria Math"/>
                            <a:ea typeface="Cambria Math"/>
                          </a:rPr>
                        </m:ctrlPr>
                      </m:sSubPr>
                      <m:e>
                        <m:r>
                          <a:rPr lang="en-US" altLang="ja-JP" sz="2400" i="1">
                            <a:latin typeface="Cambria Math"/>
                            <a:ea typeface="Cambria Math"/>
                          </a:rPr>
                          <m:t>𝑃</m:t>
                        </m:r>
                      </m:e>
                      <m:sub>
                        <m:r>
                          <a:rPr lang="en-US" altLang="ja-JP" sz="2400" i="1">
                            <a:latin typeface="Cambria Math"/>
                            <a:ea typeface="Cambria Math"/>
                          </a:rPr>
                          <m:t>0</m:t>
                        </m:r>
                      </m:sub>
                    </m:sSub>
                  </m:oMath>
                </a14:m>
                <a:r>
                  <a:rPr lang="ja-JP" altLang="en-US" sz="2400" dirty="0"/>
                  <a:t>の場合</a:t>
                </a:r>
                <a:endParaRPr lang="en-US" altLang="ja-JP" sz="2400" dirty="0"/>
              </a:p>
              <a:p>
                <a:pPr marL="109728" indent="0">
                  <a:buNone/>
                </a:pPr>
                <a:r>
                  <a:rPr lang="ja-JP" altLang="en-US" sz="2400" dirty="0"/>
                  <a:t>　</a:t>
                </a:r>
                <a:r>
                  <a:rPr lang="ja-JP" altLang="en-US" sz="2400" dirty="0"/>
                  <a:t>　区間</a:t>
                </a:r>
                <a14:m>
                  <m:oMath xmlns:m="http://schemas.openxmlformats.org/officeDocument/2006/math">
                    <m:d>
                      <m:dPr>
                        <m:begChr m:val="["/>
                        <m:endChr m:val="]"/>
                        <m:ctrlPr>
                          <a:rPr lang="en-US" altLang="ja-JP" sz="2400" i="1">
                            <a:latin typeface="Cambria Math"/>
                          </a:rPr>
                        </m:ctrlPr>
                      </m:dPr>
                      <m:e>
                        <m:r>
                          <a:rPr lang="en-US" altLang="ja-JP" sz="2400" i="1">
                            <a:latin typeface="Cambria Math"/>
                          </a:rPr>
                          <m:t>𝑎</m:t>
                        </m:r>
                        <m:r>
                          <a:rPr lang="en-US" altLang="ja-JP" sz="2400" i="1">
                            <a:latin typeface="Cambria Math"/>
                          </a:rPr>
                          <m:t>,</m:t>
                        </m:r>
                        <m:r>
                          <a:rPr lang="en-US" altLang="ja-JP" sz="2400" i="1">
                            <a:latin typeface="Cambria Math"/>
                          </a:rPr>
                          <m:t>𝑏</m:t>
                        </m:r>
                      </m:e>
                    </m:d>
                    <m:r>
                      <a:rPr lang="en-US" altLang="ja-JP" sz="2400" i="1">
                        <a:latin typeface="Cambria Math"/>
                      </a:rPr>
                      <m:t>=[</m:t>
                    </m:r>
                    <m:sSub>
                      <m:sSubPr>
                        <m:ctrlPr>
                          <a:rPr lang="en-US" altLang="ja-JP" sz="2400" i="1">
                            <a:latin typeface="Cambria Math"/>
                          </a:rPr>
                        </m:ctrlPr>
                      </m:sSubPr>
                      <m:e>
                        <m:r>
                          <a:rPr lang="ja-JP" altLang="en-US" sz="2400" i="1">
                            <a:latin typeface="Cambria Math"/>
                          </a:rPr>
                          <m:t>𝜇</m:t>
                        </m:r>
                      </m:e>
                      <m:sub>
                        <m:r>
                          <a:rPr lang="en-US" altLang="ja-JP" sz="2400" i="1">
                            <a:latin typeface="Cambria Math"/>
                          </a:rPr>
                          <m:t>𝑖</m:t>
                        </m:r>
                        <m:r>
                          <a:rPr lang="en-US" altLang="ja-JP" sz="2400" i="1">
                            <a:latin typeface="Cambria Math"/>
                          </a:rPr>
                          <m:t>+1</m:t>
                        </m:r>
                      </m:sub>
                    </m:sSub>
                    <m:r>
                      <a:rPr lang="en-US" altLang="ja-JP" sz="2400" i="1">
                        <a:latin typeface="Cambria Math"/>
                      </a:rPr>
                      <m:t>,</m:t>
                    </m:r>
                    <m:sSub>
                      <m:sSubPr>
                        <m:ctrlPr>
                          <a:rPr lang="en-US" altLang="ja-JP" sz="2400" b="0" i="1" smtClean="0">
                            <a:latin typeface="Cambria Math"/>
                          </a:rPr>
                        </m:ctrlPr>
                      </m:sSubPr>
                      <m:e>
                        <m:r>
                          <a:rPr lang="ja-JP" altLang="en-US" sz="2400" i="1" smtClean="0">
                            <a:latin typeface="Cambria Math"/>
                          </a:rPr>
                          <m:t>𝜇</m:t>
                        </m:r>
                      </m:e>
                      <m:sub>
                        <m:r>
                          <a:rPr lang="en-US" altLang="ja-JP" sz="2400" b="0" i="1" smtClean="0">
                            <a:latin typeface="Cambria Math"/>
                          </a:rPr>
                          <m:t>𝑖</m:t>
                        </m:r>
                        <m:r>
                          <a:rPr lang="en-US" altLang="ja-JP" sz="2400" b="0" i="1" smtClean="0">
                            <a:latin typeface="Cambria Math"/>
                          </a:rPr>
                          <m:t>+1</m:t>
                        </m:r>
                      </m:sub>
                    </m:sSub>
                    <m:r>
                      <a:rPr lang="en-US" altLang="ja-JP" sz="2400" b="0" i="1" smtClean="0">
                        <a:latin typeface="Cambria Math"/>
                      </a:rPr>
                      <m:t>+1</m:t>
                    </m:r>
                    <m:r>
                      <a:rPr lang="en-US" altLang="ja-JP" sz="2400" i="1">
                        <a:latin typeface="Cambria Math"/>
                      </a:rPr>
                      <m:t>]</m:t>
                    </m:r>
                  </m:oMath>
                </a14:m>
                <a:endParaRPr lang="en-US" altLang="ja-JP" sz="2400" dirty="0"/>
              </a:p>
              <a:p>
                <a:pPr marL="109728" indent="0">
                  <a:buNone/>
                </a:pPr>
                <a:endParaRPr lang="en-US" altLang="ja-JP" sz="2400" dirty="0">
                  <a:latin typeface="Century" panose="02040604050505020304" pitchFamily="18" charset="0"/>
                </a:endParaRPr>
              </a:p>
              <a:p>
                <a:pPr marL="109728" indent="0">
                  <a:buNone/>
                </a:pPr>
                <a14:m>
                  <m:oMath xmlns:m="http://schemas.openxmlformats.org/officeDocument/2006/math">
                    <m:r>
                      <m:rPr>
                        <m:sty m:val="p"/>
                      </m:rPr>
                      <a:rPr lang="el-GR" altLang="ja-JP" sz="2400" i="1" smtClean="0">
                        <a:solidFill>
                          <a:schemeClr val="tx1"/>
                        </a:solidFill>
                        <a:latin typeface="Cambria Math"/>
                        <a:ea typeface="Cambria Math"/>
                      </a:rPr>
                      <m:t>Δ</m:t>
                    </m:r>
                    <m:r>
                      <a:rPr lang="en-US" altLang="ja-JP" sz="2400" b="0" i="1" smtClean="0">
                        <a:solidFill>
                          <a:schemeClr val="tx1"/>
                        </a:solidFill>
                        <a:latin typeface="Cambria Math"/>
                        <a:ea typeface="Cambria Math"/>
                      </a:rPr>
                      <m:t>𝑥</m:t>
                    </m:r>
                  </m:oMath>
                </a14:m>
                <a:r>
                  <a:rPr lang="ja-JP" altLang="en-US" sz="2400" dirty="0" smtClean="0">
                    <a:solidFill>
                      <a:schemeClr val="tx1"/>
                    </a:solidFill>
                    <a:latin typeface="Century" panose="02040604050505020304" pitchFamily="18" charset="0"/>
                  </a:rPr>
                  <a:t>を用いる方法</a:t>
                </a:r>
                <a:endParaRPr lang="en-US" altLang="ja-JP" sz="24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a:t>
                </a:r>
                <a14:m>
                  <m:oMath xmlns:m="http://schemas.openxmlformats.org/officeDocument/2006/math">
                    <m:r>
                      <m:rPr>
                        <m:sty m:val="p"/>
                      </m:rPr>
                      <a:rPr lang="el-GR" altLang="ja-JP" sz="2400" i="1" smtClean="0">
                        <a:latin typeface="Cambria Math"/>
                        <a:ea typeface="Cambria Math"/>
                      </a:rPr>
                      <m:t>Δ</m:t>
                    </m:r>
                    <m:r>
                      <a:rPr lang="en-US" altLang="ja-JP" sz="2400" b="0" i="1" smtClean="0">
                        <a:latin typeface="Cambria Math"/>
                        <a:ea typeface="Cambria Math"/>
                      </a:rPr>
                      <m:t>𝑥</m:t>
                    </m:r>
                    <m:r>
                      <a:rPr lang="en-US" altLang="ja-JP" sz="2400" b="0" i="1" smtClean="0">
                        <a:latin typeface="Cambria Math"/>
                        <a:ea typeface="Cambria Math"/>
                      </a:rPr>
                      <m:t>=0.0001</m:t>
                    </m:r>
                  </m:oMath>
                </a14:m>
                <a:endParaRPr lang="en-US" altLang="ja-JP" sz="2400" dirty="0" smtClean="0">
                  <a:solidFill>
                    <a:schemeClr val="tx1"/>
                  </a:solidFill>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1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064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solidFill>
                  <a:schemeClr val="tx1"/>
                </a:solidFill>
                <a:latin typeface="Century" panose="02040604050505020304" pitchFamily="18" charset="0"/>
              </a:rPr>
              <a:t>・出力コスト</a:t>
            </a: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32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棄却域</a:t>
            </a:r>
            <a:r>
              <a:rPr lang="en-US" altLang="ja-JP" sz="2400" dirty="0" smtClean="0">
                <a:latin typeface="Century" panose="02040604050505020304" pitchFamily="18" charset="0"/>
              </a:rPr>
              <a:t>5%</a:t>
            </a:r>
            <a:r>
              <a:rPr lang="ja-JP" altLang="en-US" sz="2400" dirty="0" smtClean="0">
                <a:latin typeface="Century" panose="02040604050505020304" pitchFamily="18" charset="0"/>
              </a:rPr>
              <a:t>で</a:t>
            </a:r>
            <a:r>
              <a:rPr lang="en-US" altLang="ja-JP" sz="2400" dirty="0" smtClean="0">
                <a:latin typeface="Century" panose="02040604050505020304" pitchFamily="18" charset="0"/>
              </a:rPr>
              <a:t>t</a:t>
            </a:r>
            <a:r>
              <a:rPr lang="ja-JP" altLang="en-US" sz="2400" dirty="0" smtClean="0">
                <a:latin typeface="Century" panose="02040604050505020304" pitchFamily="18" charset="0"/>
              </a:rPr>
              <a:t>検定を行った結果、有意差なし</a:t>
            </a:r>
            <a:endParaRPr lang="en-US" altLang="ja-JP" sz="2400" dirty="0" smtClean="0">
              <a:solidFill>
                <a:schemeClr val="tx1"/>
              </a:solidFill>
              <a:latin typeface="Century" panose="020406040505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151" y="2123058"/>
            <a:ext cx="6125698" cy="36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56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solidFill>
                  <a:schemeClr val="tx1"/>
                </a:solidFill>
                <a:latin typeface="Century" panose="02040604050505020304" pitchFamily="18" charset="0"/>
              </a:rPr>
              <a:t>・計算時間</a:t>
            </a: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solidFill>
                <a:schemeClr val="tx1"/>
              </a:solidFill>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3200" dirty="0" smtClean="0">
              <a:solidFill>
                <a:schemeClr val="tx1"/>
              </a:solidFill>
              <a:latin typeface="Century" panose="02040604050505020304" pitchFamily="18" charset="0"/>
            </a:endParaRPr>
          </a:p>
          <a:p>
            <a:pPr marL="109728" indent="0">
              <a:buNone/>
            </a:pPr>
            <a:r>
              <a:rPr lang="ja-JP" altLang="en-US" sz="2400" dirty="0" smtClean="0">
                <a:latin typeface="Century" panose="02040604050505020304" pitchFamily="18" charset="0"/>
              </a:rPr>
              <a:t>棄却域</a:t>
            </a:r>
            <a:r>
              <a:rPr lang="en-US" altLang="ja-JP" sz="2400" dirty="0" smtClean="0">
                <a:latin typeface="Century" panose="02040604050505020304" pitchFamily="18" charset="0"/>
              </a:rPr>
              <a:t>5%</a:t>
            </a:r>
            <a:r>
              <a:rPr lang="ja-JP" altLang="en-US" sz="2400" dirty="0" smtClean="0">
                <a:latin typeface="Century" panose="02040604050505020304" pitchFamily="18" charset="0"/>
              </a:rPr>
              <a:t>で</a:t>
            </a:r>
            <a:r>
              <a:rPr lang="en-US" altLang="ja-JP" sz="2400" dirty="0" smtClean="0">
                <a:latin typeface="Century" panose="02040604050505020304" pitchFamily="18" charset="0"/>
              </a:rPr>
              <a:t>t</a:t>
            </a:r>
            <a:r>
              <a:rPr lang="ja-JP" altLang="en-US" sz="2400" dirty="0" smtClean="0">
                <a:latin typeface="Century" panose="02040604050505020304" pitchFamily="18" charset="0"/>
              </a:rPr>
              <a:t>検定を行った結果、有意差なし</a:t>
            </a:r>
            <a:endParaRPr lang="en-US" altLang="ja-JP" sz="2400" dirty="0" smtClean="0">
              <a:solidFill>
                <a:schemeClr val="tx1"/>
              </a:solidFill>
              <a:latin typeface="Century" panose="020406040505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151" y="2123058"/>
            <a:ext cx="6125698" cy="36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243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考察</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14:m>
                  <m:oMath xmlns:m="http://schemas.openxmlformats.org/officeDocument/2006/math">
                    <m:r>
                      <m:rPr>
                        <m:sty m:val="p"/>
                      </m:rPr>
                      <a:rPr lang="el-GR" altLang="ja-JP" sz="2400" i="1" smtClean="0">
                        <a:solidFill>
                          <a:schemeClr val="tx1"/>
                        </a:solidFill>
                        <a:latin typeface="Cambria Math"/>
                        <a:ea typeface="Cambria Math"/>
                      </a:rPr>
                      <m:t>Δ</m:t>
                    </m:r>
                    <m:r>
                      <a:rPr lang="en-US" altLang="ja-JP" sz="2400" b="0" i="1" smtClean="0">
                        <a:solidFill>
                          <a:schemeClr val="tx1"/>
                        </a:solidFill>
                        <a:latin typeface="Cambria Math"/>
                        <a:ea typeface="Cambria Math"/>
                      </a:rPr>
                      <m:t>𝑥</m:t>
                    </m:r>
                  </m:oMath>
                </a14:m>
                <a:r>
                  <a:rPr lang="ja-JP" altLang="en-US" sz="2400" dirty="0" smtClean="0">
                    <a:solidFill>
                      <a:schemeClr val="tx1"/>
                    </a:solidFill>
                  </a:rPr>
                  <a:t>を用いる方法では</a:t>
                </a:r>
                <a:r>
                  <a:rPr lang="ja-JP" altLang="en-US" sz="2400" dirty="0" smtClean="0">
                    <a:latin typeface="Century" panose="02040604050505020304" pitchFamily="18" charset="0"/>
                  </a:rPr>
                  <a:t>数時間たっても実行終了しないことがあった</a:t>
                </a:r>
                <a:endParaRPr lang="en-US" altLang="ja-JP" sz="600" dirty="0" smtClean="0">
                  <a:latin typeface="Century" panose="02040604050505020304" pitchFamily="18" charset="0"/>
                </a:endParaRPr>
              </a:p>
              <a:p>
                <a:pPr marL="109728" indent="0">
                  <a:buNone/>
                </a:pPr>
                <a:r>
                  <a:rPr lang="ja-JP" altLang="en-US" sz="2400" dirty="0" smtClean="0">
                    <a:solidFill>
                      <a:schemeClr val="tx1"/>
                    </a:solidFill>
                  </a:rPr>
                  <a:t>・</a:t>
                </a:r>
                <a14:m>
                  <m:oMath xmlns:m="http://schemas.openxmlformats.org/officeDocument/2006/math">
                    <m:r>
                      <m:rPr>
                        <m:sty m:val="p"/>
                      </m:rPr>
                      <a:rPr lang="el-GR" altLang="ja-JP" sz="2400" i="1" smtClean="0">
                        <a:solidFill>
                          <a:schemeClr val="tx1"/>
                        </a:solidFill>
                        <a:latin typeface="Cambria Math"/>
                        <a:ea typeface="Cambria Math"/>
                      </a:rPr>
                      <m:t>Δ</m:t>
                    </m:r>
                    <m:r>
                      <a:rPr lang="en-US" altLang="ja-JP" sz="2400" b="0" i="1" smtClean="0">
                        <a:solidFill>
                          <a:schemeClr val="tx1"/>
                        </a:solidFill>
                        <a:latin typeface="Cambria Math"/>
                        <a:ea typeface="Cambria Math"/>
                      </a:rPr>
                      <m:t>𝑥</m:t>
                    </m:r>
                  </m:oMath>
                </a14:m>
                <a:r>
                  <a:rPr lang="ja-JP" altLang="en-US" sz="2400" dirty="0" smtClean="0">
                    <a:solidFill>
                      <a:schemeClr val="tx1"/>
                    </a:solidFill>
                  </a:rPr>
                  <a:t>が小さすぎる場合</a:t>
                </a:r>
                <a:endParaRPr lang="en-US" altLang="ja-JP" sz="2400" dirty="0" smtClean="0">
                  <a:solidFill>
                    <a:schemeClr val="tx1"/>
                  </a:solidFill>
                </a:endParaRPr>
              </a:p>
              <a:p>
                <a:pPr marL="109728" indent="0">
                  <a:buNone/>
                </a:pPr>
                <a:r>
                  <a:rPr lang="ja-JP" altLang="en-US" sz="2400" dirty="0"/>
                  <a:t>　</a:t>
                </a:r>
                <a:r>
                  <a:rPr lang="ja-JP" altLang="en-US" sz="2400" dirty="0" smtClean="0"/>
                  <a:t>時間はかかるが目的の平均値にたどり着く</a:t>
                </a:r>
                <a:endParaRPr lang="en-US" altLang="ja-JP" sz="2400" dirty="0" smtClean="0"/>
              </a:p>
              <a:p>
                <a:pPr marL="109728" indent="0">
                  <a:buNone/>
                </a:pPr>
                <a:r>
                  <a:rPr lang="ja-JP" altLang="en-US" sz="2400" dirty="0">
                    <a:solidFill>
                      <a:schemeClr val="tx1"/>
                    </a:solidFill>
                  </a:rPr>
                  <a:t>・</a:t>
                </a:r>
                <a14:m>
                  <m:oMath xmlns:m="http://schemas.openxmlformats.org/officeDocument/2006/math">
                    <m:r>
                      <m:rPr>
                        <m:sty m:val="p"/>
                      </m:rPr>
                      <a:rPr lang="el-GR" altLang="ja-JP" sz="2400" i="1">
                        <a:latin typeface="Cambria Math"/>
                        <a:ea typeface="Cambria Math"/>
                      </a:rPr>
                      <m:t>Δ</m:t>
                    </m:r>
                    <m:r>
                      <a:rPr lang="en-US" altLang="ja-JP" sz="2400" i="1">
                        <a:latin typeface="Cambria Math"/>
                        <a:ea typeface="Cambria Math"/>
                      </a:rPr>
                      <m:t>𝑥</m:t>
                    </m:r>
                  </m:oMath>
                </a14:m>
                <a:r>
                  <a:rPr lang="ja-JP" altLang="en-US" sz="2400" dirty="0" smtClean="0"/>
                  <a:t>が大きすぎる場合</a:t>
                </a:r>
                <a:endParaRPr lang="en-US" altLang="ja-JP" sz="2400" dirty="0" smtClean="0"/>
              </a:p>
              <a:p>
                <a:pPr marL="109728" indent="0">
                  <a:buNone/>
                </a:pPr>
                <a:r>
                  <a:rPr lang="ja-JP" altLang="en-US" sz="2400" dirty="0"/>
                  <a:t>　</a:t>
                </a:r>
                <a:r>
                  <a:rPr lang="ja-JP" altLang="en-US" sz="2400" dirty="0" smtClean="0"/>
                  <a:t>目的の平均値の両側を行ったり来たりしてたどり着けない場合</a:t>
                </a:r>
                <a:endParaRPr lang="en-US" altLang="ja-JP" sz="2400" dirty="0" smtClean="0"/>
              </a:p>
              <a:p>
                <a:pPr marL="109728" indent="0">
                  <a:buNone/>
                </a:pPr>
                <a:r>
                  <a:rPr lang="ja-JP" altLang="en-US" sz="2400" dirty="0"/>
                  <a:t>　</a:t>
                </a:r>
                <a:r>
                  <a:rPr lang="ja-JP" altLang="en-US" sz="2400" dirty="0" smtClean="0"/>
                  <a:t>がある</a:t>
                </a:r>
                <a:endParaRPr lang="en-US" altLang="ja-JP" sz="2400" dirty="0" smtClean="0"/>
              </a:p>
              <a:p>
                <a:pPr marL="109728" indent="0">
                  <a:buNone/>
                </a:pPr>
                <a:r>
                  <a:rPr lang="ja-JP" altLang="en-US" sz="2400" dirty="0" smtClean="0"/>
                  <a:t>このような原因が考えられる</a:t>
                </a:r>
                <a:endParaRPr lang="en-US" altLang="ja-JP" sz="2400" dirty="0" smtClean="0"/>
              </a:p>
              <a:p>
                <a:pPr marL="109728" indent="0">
                  <a:buNone/>
                </a:pPr>
                <a14:m>
                  <m:oMath xmlns:m="http://schemas.openxmlformats.org/officeDocument/2006/math">
                    <m:r>
                      <m:rPr>
                        <m:sty m:val="p"/>
                      </m:rPr>
                      <a:rPr lang="el-GR" altLang="ja-JP" sz="2400" i="1" smtClean="0">
                        <a:latin typeface="Cambria Math"/>
                        <a:ea typeface="Cambria Math"/>
                      </a:rPr>
                      <m:t>Δ</m:t>
                    </m:r>
                    <m:r>
                      <a:rPr lang="en-US" altLang="ja-JP" sz="2400" b="0" i="1" smtClean="0">
                        <a:latin typeface="Cambria Math"/>
                        <a:ea typeface="Cambria Math"/>
                      </a:rPr>
                      <m:t>𝑥</m:t>
                    </m:r>
                  </m:oMath>
                </a14:m>
                <a:r>
                  <a:rPr lang="ja-JP" altLang="en-US" sz="2400" dirty="0" smtClean="0"/>
                  <a:t>の値を変えれば異なる結果が得られる可能性がある</a:t>
                </a:r>
                <a:endParaRPr lang="en-US" altLang="ja-JP" sz="2400" dirty="0" smtClean="0"/>
              </a:p>
              <a:p>
                <a:pPr marL="109728" indent="0">
                  <a:buNone/>
                </a:pPr>
                <a:endParaRPr lang="en-US" altLang="ja-JP" sz="2400" dirty="0"/>
              </a:p>
              <a:p>
                <a:pPr marL="109728" indent="0">
                  <a:buNone/>
                </a:pPr>
                <a:r>
                  <a:rPr lang="ja-JP" altLang="en-US" sz="2400" dirty="0"/>
                  <a:t>黄金分割法では初期区間を広めにとれば目的の平均値にたどり着くことが可能である</a:t>
                </a:r>
                <a:endParaRPr lang="en-US" altLang="ja-JP" sz="2400" dirty="0"/>
              </a:p>
              <a:p>
                <a:pPr marL="109728" indent="0">
                  <a:buNone/>
                </a:pPr>
                <a:endParaRPr lang="en-US" altLang="ja-JP" sz="2400" dirty="0"/>
              </a:p>
              <a:p>
                <a:pPr marL="109728" indent="0">
                  <a:buNone/>
                </a:pPr>
                <a:endParaRPr lang="en-US" altLang="ja-JP" sz="2400" dirty="0">
                  <a:solidFill>
                    <a:schemeClr val="tx1"/>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249" r="-8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01875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19127</TotalTime>
  <Words>531</Words>
  <Application>Microsoft Office PowerPoint</Application>
  <PresentationFormat>画面に合わせる (4:3)</PresentationFormat>
  <Paragraphs>123</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アーバン</vt:lpstr>
      <vt:lpstr>       　     卒業研究進捗報告  </vt:lpstr>
      <vt:lpstr>内容</vt:lpstr>
      <vt:lpstr>黄金分割法</vt:lpstr>
      <vt:lpstr>Δxを用いる方法</vt:lpstr>
      <vt:lpstr>実験</vt:lpstr>
      <vt:lpstr>実験</vt:lpstr>
      <vt:lpstr>結果</vt:lpstr>
      <vt:lpstr>結果</vt:lpstr>
      <vt:lpstr>考察</vt:lpstr>
      <vt:lpstr>考察</vt:lpstr>
      <vt:lpstr>今後の予定</vt:lpstr>
      <vt:lpstr>今後の予定</vt:lpstr>
      <vt:lpstr>今後の予定</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1271</cp:revision>
  <dcterms:created xsi:type="dcterms:W3CDTF">2015-11-15T17:26:41Z</dcterms:created>
  <dcterms:modified xsi:type="dcterms:W3CDTF">2016-10-25T07:37:11Z</dcterms:modified>
</cp:coreProperties>
</file>