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71" r:id="rId4"/>
    <p:sldId id="269" r:id="rId5"/>
    <p:sldId id="267" r:id="rId6"/>
    <p:sldId id="261" r:id="rId7"/>
    <p:sldId id="264" r:id="rId8"/>
    <p:sldId id="265" r:id="rId9"/>
    <p:sldId id="272" r:id="rId10"/>
    <p:sldId id="273" r:id="rId11"/>
    <p:sldId id="26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卒業論文経過報告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Century" panose="02040604050505020304" pitchFamily="18" charset="0"/>
              </a:rPr>
              <a:t>2-opt</a:t>
            </a:r>
            <a:r>
              <a:rPr lang="ja-JP" altLang="en-US" sz="3200" dirty="0" smtClean="0">
                <a:latin typeface="Century" panose="02040604050505020304" pitchFamily="18" charset="0"/>
              </a:rPr>
              <a:t>法の評価</a:t>
            </a:r>
            <a:endParaRPr kumimoji="1" lang="ja-JP" altLang="en-US" sz="3200" dirty="0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結果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t</a:t>
            </a:r>
            <a:r>
              <a:rPr lang="ja-JP" altLang="en-US" dirty="0" smtClean="0"/>
              <a:t>検定の結果、有意差あり</a:t>
            </a:r>
            <a:endParaRPr lang="en-US" altLang="ja-JP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02131"/>
            <a:ext cx="6691381" cy="407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1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smtClean="0"/>
              <a:t>・</a:t>
            </a:r>
            <a:r>
              <a:rPr lang="ja-JP" altLang="en-US" dirty="0" smtClean="0"/>
              <a:t>温度設定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・解交換の確率の理論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2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2-opt</a:t>
            </a:r>
            <a:r>
              <a:rPr lang="ja-JP" altLang="en-US" dirty="0" smtClean="0"/>
              <a:t>法の実装と評価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Century" panose="02040604050505020304" pitchFamily="18" charset="0"/>
              </a:rPr>
              <a:t>2-opt</a:t>
            </a:r>
            <a:r>
              <a:rPr lang="ja-JP" altLang="en-US" sz="3200" dirty="0" smtClean="0">
                <a:latin typeface="Century" panose="02040604050505020304" pitchFamily="18" charset="0"/>
              </a:rPr>
              <a:t>法</a:t>
            </a:r>
            <a:endParaRPr kumimoji="1" lang="ja-JP" altLang="en-US" sz="32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256584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kumimoji="1" lang="en-US" altLang="ja-JP" sz="2400" dirty="0" smtClean="0">
                    <a:latin typeface="Century" panose="02040604050505020304" pitchFamily="18" charset="0"/>
                  </a:rPr>
                  <a:t>2-opt</a:t>
                </a:r>
                <a:r>
                  <a:rPr kumimoji="1" lang="ja-JP" altLang="en-US" sz="2400" dirty="0" smtClean="0">
                    <a:latin typeface="Century" panose="02040604050505020304" pitchFamily="18" charset="0"/>
                  </a:rPr>
                  <a:t>法</a:t>
                </a:r>
                <a:r>
                  <a:rPr kumimoji="1" lang="ja-JP" altLang="en-US" sz="2400" dirty="0" smtClean="0"/>
                  <a:t>・・・</a:t>
                </a:r>
                <a:r>
                  <a:rPr lang="ja-JP" altLang="en-US" sz="2400" dirty="0"/>
                  <a:t>巡回路の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400" dirty="0">
                    <a:latin typeface="Century" panose="02040604050505020304" pitchFamily="18" charset="0"/>
                  </a:rPr>
                  <a:t>本の辺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を繋ぎ直して近傍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解を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生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成す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sz="2400" dirty="0">
                    <a:latin typeface="Century" panose="02040604050505020304" pitchFamily="18" charset="0"/>
                  </a:rPr>
                  <a:t> 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                     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る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方法。繋ぎ直す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2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本の</a:t>
                </a:r>
                <a:r>
                  <a:rPr lang="ja-JP" altLang="en-US" sz="2400" dirty="0" smtClean="0"/>
                  <a:t>辺</a:t>
                </a:r>
                <a:r>
                  <a:rPr lang="ja-JP" altLang="en-US" sz="2400" dirty="0" smtClean="0"/>
                  <a:t>はランダム</a:t>
                </a:r>
                <a:r>
                  <a:rPr lang="ja-JP" altLang="en-US" sz="2400" dirty="0" smtClean="0"/>
                  <a:t>に選ぶ</a:t>
                </a:r>
                <a:r>
                  <a:rPr lang="ja-JP" altLang="en-US" sz="2400" dirty="0" smtClean="0"/>
                  <a:t>。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dirty="0" smtClean="0"/>
              </a:p>
              <a:p>
                <a:pPr marL="109728" indent="0">
                  <a:buNone/>
                </a:pP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dirty="0" smtClean="0"/>
              </a:p>
              <a:p>
                <a:pPr marL="109728" indent="0">
                  <a:buNone/>
                </a:pP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     解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latin typeface="Cambria Math"/>
                      </a:rPr>
                      <m:t>={1,2,4,3,6,5}</m:t>
                    </m:r>
                  </m:oMath>
                </a14:m>
                <a:r>
                  <a:rPr kumimoji="1" lang="en-US" altLang="ja-JP" sz="2400" dirty="0" smtClean="0">
                    <a:latin typeface="Century" panose="02040604050505020304" pitchFamily="18" charset="0"/>
                  </a:rPr>
                  <a:t>                           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近傍解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0" i="1" smtClean="0">
                        <a:latin typeface="Cambria Math"/>
                      </a:rPr>
                      <m:t>={1,2,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altLang="ja-JP" sz="2400" b="0" i="1" smtClean="0">
                        <a:latin typeface="Cambria Math"/>
                      </a:rPr>
                      <m:t>,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</m:t>
                    </m:r>
                    <m:r>
                      <a:rPr lang="en-US" altLang="ja-JP" sz="2400" b="0" i="1" smtClean="0">
                        <a:latin typeface="Cambria Math"/>
                      </a:rPr>
                      <m:t>,6,5}</m:t>
                    </m:r>
                  </m:oMath>
                </a14:m>
                <a:endParaRPr kumimoji="1" lang="en-US" altLang="ja-JP" sz="2400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256584"/>
              </a:xfrm>
              <a:blipFill rotWithShape="1">
                <a:blip r:embed="rId2"/>
                <a:stretch>
                  <a:fillRect t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1105133" y="2858875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98895" y="400599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1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716143" y="3011627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3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889109" y="511193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6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563391" y="54438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302728" y="453521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cxnSp>
        <p:nvCxnSpPr>
          <p:cNvPr id="10" name="直線コネクタ 9"/>
          <p:cNvCxnSpPr>
            <a:stCxn id="5" idx="7"/>
            <a:endCxn id="4" idx="3"/>
          </p:cNvCxnSpPr>
          <p:nvPr/>
        </p:nvCxnSpPr>
        <p:spPr>
          <a:xfrm flipV="1">
            <a:off x="567671" y="3227651"/>
            <a:ext cx="600734" cy="841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4" idx="5"/>
            <a:endCxn id="9" idx="2"/>
          </p:cNvCxnSpPr>
          <p:nvPr/>
        </p:nvCxnSpPr>
        <p:spPr>
          <a:xfrm>
            <a:off x="1473909" y="3227651"/>
            <a:ext cx="1828819" cy="1523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9" idx="0"/>
            <a:endCxn id="6" idx="5"/>
          </p:cNvCxnSpPr>
          <p:nvPr/>
        </p:nvCxnSpPr>
        <p:spPr>
          <a:xfrm flipH="1" flipV="1">
            <a:off x="3084919" y="3380403"/>
            <a:ext cx="433833" cy="1154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3"/>
            <a:endCxn id="7" idx="7"/>
          </p:cNvCxnSpPr>
          <p:nvPr/>
        </p:nvCxnSpPr>
        <p:spPr>
          <a:xfrm flipH="1">
            <a:off x="1257885" y="3380403"/>
            <a:ext cx="1521530" cy="17948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6"/>
            <a:endCxn id="8" idx="2"/>
          </p:cNvCxnSpPr>
          <p:nvPr/>
        </p:nvCxnSpPr>
        <p:spPr>
          <a:xfrm>
            <a:off x="1321157" y="5327963"/>
            <a:ext cx="1242234" cy="331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8" idx="1"/>
            <a:endCxn id="5" idx="5"/>
          </p:cNvCxnSpPr>
          <p:nvPr/>
        </p:nvCxnSpPr>
        <p:spPr>
          <a:xfrm flipH="1" flipV="1">
            <a:off x="567671" y="4374767"/>
            <a:ext cx="2058992" cy="113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032160" y="3837042"/>
            <a:ext cx="1008112" cy="7617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6246652" y="285887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5340414" y="400599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1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857662" y="301162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3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6030628" y="511193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6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7704910" y="5443855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8444247" y="453520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cxnSp>
        <p:nvCxnSpPr>
          <p:cNvPr id="23" name="直線コネクタ 22"/>
          <p:cNvCxnSpPr>
            <a:stCxn id="18" idx="7"/>
            <a:endCxn id="17" idx="3"/>
          </p:cNvCxnSpPr>
          <p:nvPr/>
        </p:nvCxnSpPr>
        <p:spPr>
          <a:xfrm flipV="1">
            <a:off x="5709190" y="3227650"/>
            <a:ext cx="600734" cy="841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7" idx="6"/>
            <a:endCxn id="19" idx="2"/>
          </p:cNvCxnSpPr>
          <p:nvPr/>
        </p:nvCxnSpPr>
        <p:spPr>
          <a:xfrm>
            <a:off x="6678700" y="3074898"/>
            <a:ext cx="1178962" cy="152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2" idx="0"/>
            <a:endCxn id="19" idx="5"/>
          </p:cNvCxnSpPr>
          <p:nvPr/>
        </p:nvCxnSpPr>
        <p:spPr>
          <a:xfrm flipH="1" flipV="1">
            <a:off x="8226438" y="3380402"/>
            <a:ext cx="433833" cy="1154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3"/>
            <a:endCxn id="20" idx="7"/>
          </p:cNvCxnSpPr>
          <p:nvPr/>
        </p:nvCxnSpPr>
        <p:spPr>
          <a:xfrm flipH="1">
            <a:off x="6399404" y="4903985"/>
            <a:ext cx="2108115" cy="271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0" idx="6"/>
            <a:endCxn id="21" idx="2"/>
          </p:cNvCxnSpPr>
          <p:nvPr/>
        </p:nvCxnSpPr>
        <p:spPr>
          <a:xfrm>
            <a:off x="6462676" y="5327962"/>
            <a:ext cx="1242234" cy="331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1" idx="1"/>
            <a:endCxn id="18" idx="5"/>
          </p:cNvCxnSpPr>
          <p:nvPr/>
        </p:nvCxnSpPr>
        <p:spPr>
          <a:xfrm flipH="1" flipV="1">
            <a:off x="5709190" y="4374766"/>
            <a:ext cx="2058992" cy="113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921" y="404664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Century" panose="02040604050505020304" pitchFamily="18" charset="0"/>
              </a:rPr>
              <a:t>2-opt</a:t>
            </a:r>
            <a:r>
              <a:rPr lang="ja-JP" altLang="en-US" sz="3200" dirty="0" smtClean="0">
                <a:latin typeface="Century" panose="02040604050505020304" pitchFamily="18" charset="0"/>
              </a:rPr>
              <a:t>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1460" y="1368152"/>
                <a:ext cx="9132540" cy="5445224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今まで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r>
                  <a:rPr lang="en-US" altLang="ja-JP" sz="2400" dirty="0" smtClean="0"/>
                  <a:t>or-opt</a:t>
                </a:r>
                <a:r>
                  <a:rPr lang="ja-JP" altLang="en-US" sz="2400" dirty="0"/>
                  <a:t>法</a:t>
                </a:r>
                <a:r>
                  <a:rPr lang="ja-JP" altLang="en-US" sz="2400" dirty="0" smtClean="0"/>
                  <a:t>・・・巡回路から街を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1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つ</a:t>
                </a:r>
                <a:r>
                  <a:rPr lang="ja-JP" altLang="en-US" sz="2400" dirty="0" smtClean="0"/>
                  <a:t>選び、その街を他の位置に挿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                           </a:t>
                </a:r>
                <a:r>
                  <a:rPr lang="ja-JP" altLang="en-US" sz="2400" dirty="0" smtClean="0"/>
                  <a:t>入することで近傍解を生成する方法。挿入する街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en-US" sz="2400" dirty="0" smtClean="0"/>
                  <a:t>　　　　　   と挿入する箇所はランダムに選択する。</a:t>
                </a: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 smtClean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en-US" altLang="ja-JP" sz="2400" dirty="0" smtClean="0"/>
                  <a:t>       </a:t>
                </a:r>
                <a:r>
                  <a:rPr lang="ja-JP" altLang="en-US" sz="2400" dirty="0" smtClean="0"/>
                  <a:t>解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latin typeface="Cambria Math"/>
                      </a:rPr>
                      <m:t>={1,2,4,3,6,5}</m:t>
                    </m:r>
                  </m:oMath>
                </a14:m>
                <a:r>
                  <a:rPr lang="ja-JP" altLang="en-US" sz="2400" dirty="0" smtClean="0"/>
                  <a:t>　　　　　　</a:t>
                </a:r>
                <a:r>
                  <a:rPr lang="ja-JP" altLang="en-US" sz="2400" dirty="0"/>
                  <a:t> </a:t>
                </a:r>
                <a:r>
                  <a:rPr lang="ja-JP" altLang="en-US" sz="2400" dirty="0" smtClean="0"/>
                  <a:t>    近傍解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0" i="1" smtClean="0">
                        <a:latin typeface="Cambria Math"/>
                      </a:rPr>
                      <m:t>={1,2,4,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5</m:t>
                    </m:r>
                    <m:r>
                      <a:rPr lang="en-US" altLang="ja-JP" sz="2400" b="0" i="1" smtClean="0">
                        <a:latin typeface="Cambria Math"/>
                      </a:rPr>
                      <m:t>,3,6}</m:t>
                    </m:r>
                  </m:oMath>
                </a14:m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60" y="1368152"/>
                <a:ext cx="9132540" cy="5445224"/>
              </a:xfrm>
              <a:blipFill rotWithShape="1">
                <a:blip r:embed="rId2"/>
                <a:stretch>
                  <a:fillRect t="-19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/>
          <p:cNvSpPr/>
          <p:nvPr/>
        </p:nvSpPr>
        <p:spPr>
          <a:xfrm>
            <a:off x="1105133" y="285887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98895" y="400599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1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716143" y="301162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3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889109" y="511193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6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563391" y="544385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302728" y="453520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cxnSp>
        <p:nvCxnSpPr>
          <p:cNvPr id="12" name="直線コネクタ 11"/>
          <p:cNvCxnSpPr>
            <a:stCxn id="6" idx="7"/>
            <a:endCxn id="5" idx="3"/>
          </p:cNvCxnSpPr>
          <p:nvPr/>
        </p:nvCxnSpPr>
        <p:spPr>
          <a:xfrm flipV="1">
            <a:off x="567671" y="3227650"/>
            <a:ext cx="600734" cy="841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5"/>
            <a:endCxn id="10" idx="2"/>
          </p:cNvCxnSpPr>
          <p:nvPr/>
        </p:nvCxnSpPr>
        <p:spPr>
          <a:xfrm>
            <a:off x="1473909" y="3227650"/>
            <a:ext cx="1828819" cy="152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7" idx="5"/>
          </p:cNvCxnSpPr>
          <p:nvPr/>
        </p:nvCxnSpPr>
        <p:spPr>
          <a:xfrm flipH="1" flipV="1">
            <a:off x="3084919" y="3380402"/>
            <a:ext cx="433833" cy="11548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3"/>
            <a:endCxn id="8" idx="7"/>
          </p:cNvCxnSpPr>
          <p:nvPr/>
        </p:nvCxnSpPr>
        <p:spPr>
          <a:xfrm flipH="1">
            <a:off x="1257885" y="3380402"/>
            <a:ext cx="1521530" cy="1794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6"/>
            <a:endCxn id="9" idx="2"/>
          </p:cNvCxnSpPr>
          <p:nvPr/>
        </p:nvCxnSpPr>
        <p:spPr>
          <a:xfrm>
            <a:off x="1321157" y="5327962"/>
            <a:ext cx="1242234" cy="331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9" idx="1"/>
            <a:endCxn id="6" idx="5"/>
          </p:cNvCxnSpPr>
          <p:nvPr/>
        </p:nvCxnSpPr>
        <p:spPr>
          <a:xfrm flipH="1" flipV="1">
            <a:off x="567671" y="4374766"/>
            <a:ext cx="2058992" cy="11323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6199565" y="2858875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5293327" y="400599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1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810575" y="3011627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entury" panose="02040604050505020304" pitchFamily="18" charset="0"/>
              </a:rPr>
              <a:t>3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5983541" y="511193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6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7657823" y="54438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8397160" y="453521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</a:t>
            </a:r>
            <a:endParaRPr kumimoji="1" lang="ja-JP" alt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cxnSp>
        <p:nvCxnSpPr>
          <p:cNvPr id="74" name="直線コネクタ 73"/>
          <p:cNvCxnSpPr>
            <a:stCxn id="69" idx="7"/>
            <a:endCxn id="68" idx="3"/>
          </p:cNvCxnSpPr>
          <p:nvPr/>
        </p:nvCxnSpPr>
        <p:spPr>
          <a:xfrm flipV="1">
            <a:off x="5662103" y="3227651"/>
            <a:ext cx="600734" cy="841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8" idx="5"/>
            <a:endCxn id="73" idx="2"/>
          </p:cNvCxnSpPr>
          <p:nvPr/>
        </p:nvCxnSpPr>
        <p:spPr>
          <a:xfrm>
            <a:off x="6568341" y="3227651"/>
            <a:ext cx="1828819" cy="152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72" idx="0"/>
          </p:cNvCxnSpPr>
          <p:nvPr/>
        </p:nvCxnSpPr>
        <p:spPr>
          <a:xfrm flipV="1">
            <a:off x="7873847" y="3440055"/>
            <a:ext cx="152753" cy="20038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5"/>
            <a:endCxn id="71" idx="1"/>
          </p:cNvCxnSpPr>
          <p:nvPr/>
        </p:nvCxnSpPr>
        <p:spPr>
          <a:xfrm>
            <a:off x="5662103" y="4374767"/>
            <a:ext cx="384710" cy="8004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71" idx="6"/>
            <a:endCxn id="70" idx="3"/>
          </p:cNvCxnSpPr>
          <p:nvPr/>
        </p:nvCxnSpPr>
        <p:spPr>
          <a:xfrm flipV="1">
            <a:off x="6415589" y="3380403"/>
            <a:ext cx="1458258" cy="1947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2" idx="7"/>
            <a:endCxn id="73" idx="3"/>
          </p:cNvCxnSpPr>
          <p:nvPr/>
        </p:nvCxnSpPr>
        <p:spPr>
          <a:xfrm flipV="1">
            <a:off x="8026599" y="4903986"/>
            <a:ext cx="433833" cy="6031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右矢印 1054"/>
          <p:cNvSpPr/>
          <p:nvPr/>
        </p:nvSpPr>
        <p:spPr>
          <a:xfrm>
            <a:off x="3995936" y="3841118"/>
            <a:ext cx="1008112" cy="76179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0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0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プログラムが正しく動作しているかを確かめる。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対象</a:t>
            </a:r>
            <a:r>
              <a:rPr lang="ja-JP" altLang="en-US" dirty="0" smtClean="0">
                <a:latin typeface="Century" panose="02040604050505020304" pitchFamily="18" charset="0"/>
              </a:rPr>
              <a:t>問題：</a:t>
            </a:r>
            <a:r>
              <a:rPr lang="en-US" altLang="ja-JP" dirty="0" smtClean="0">
                <a:latin typeface="Century" panose="02040604050505020304" pitchFamily="18" charset="0"/>
              </a:rPr>
              <a:t>eil101(</a:t>
            </a:r>
            <a:r>
              <a:rPr lang="ja-JP" altLang="en-US" dirty="0">
                <a:latin typeface="Century" panose="02040604050505020304" pitchFamily="18" charset="0"/>
              </a:rPr>
              <a:t>最適</a:t>
            </a:r>
            <a:r>
              <a:rPr lang="ja-JP" altLang="en-US" dirty="0" smtClean="0">
                <a:latin typeface="Century" panose="02040604050505020304" pitchFamily="18" charset="0"/>
              </a:rPr>
              <a:t>解：</a:t>
            </a:r>
            <a:r>
              <a:rPr lang="en-US" altLang="ja-JP" dirty="0" smtClean="0">
                <a:latin typeface="Century" panose="02040604050505020304" pitchFamily="18" charset="0"/>
              </a:rPr>
              <a:t>629)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dirty="0" smtClean="0"/>
                  <a:t>パラメータ設定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温度</a:t>
                </a:r>
                <a:r>
                  <a:rPr lang="ja-JP" altLang="en-US" dirty="0" smtClean="0"/>
                  <a:t>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10</a:t>
                </a:r>
                <a:r>
                  <a:rPr lang="ja-JP" altLang="en-US" dirty="0" smtClean="0"/>
                  <a:t>個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・最高温度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最低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=0.00001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・その他の温度は最高温度と最低温度の間を等比的に分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dirty="0" err="1" smtClean="0">
                    <a:latin typeface="Century" panose="02040604050505020304" pitchFamily="18" charset="0"/>
                  </a:rPr>
                  <a:t>割した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値を割り当てた。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温度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ごとの探索回数：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0000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・解交換周期：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800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実行結果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プログラムは正しく動作していた</a:t>
            </a:r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79" y="2060848"/>
            <a:ext cx="5602233" cy="407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6361385" y="417368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339317" y="314096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240392" y="433629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240392" y="3296093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922095" y="3501008"/>
            <a:ext cx="3337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602615" y="3356992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602615" y="4425856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896889" y="4565982"/>
            <a:ext cx="3337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形吹き出し 24"/>
          <p:cNvSpPr/>
          <p:nvPr/>
        </p:nvSpPr>
        <p:spPr>
          <a:xfrm flipV="1">
            <a:off x="3434262" y="3645024"/>
            <a:ext cx="2094162" cy="600666"/>
          </a:xfrm>
          <a:prstGeom prst="wedgeEllipseCallout">
            <a:avLst>
              <a:gd name="adj1" fmla="val -37610"/>
              <a:gd name="adj2" fmla="val 7145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円形吹き出し 21"/>
          <p:cNvSpPr/>
          <p:nvPr/>
        </p:nvSpPr>
        <p:spPr>
          <a:xfrm>
            <a:off x="3434262" y="3645024"/>
            <a:ext cx="2094162" cy="600666"/>
          </a:xfrm>
          <a:prstGeom prst="wedgeEllipseCallout">
            <a:avLst>
              <a:gd name="adj1" fmla="val -37610"/>
              <a:gd name="adj2" fmla="val 7145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逆順になっている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25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Century" panose="02040604050505020304" pitchFamily="18" charset="0"/>
              </a:rPr>
              <a:t>2-opt</a:t>
            </a:r>
            <a:r>
              <a:rPr lang="ja-JP" altLang="en-US" sz="3200" dirty="0" smtClean="0">
                <a:latin typeface="Century" panose="02040604050505020304" pitchFamily="18" charset="0"/>
              </a:rPr>
              <a:t>法の評価</a:t>
            </a:r>
            <a:endParaRPr kumimoji="1" lang="ja-JP" altLang="en-US" sz="3200" dirty="0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latin typeface="Century" panose="02040604050505020304" pitchFamily="18" charset="0"/>
              </a:rPr>
              <a:t>2-opt</a:t>
            </a:r>
            <a:r>
              <a:rPr lang="ja-JP" altLang="en-US" dirty="0" smtClean="0">
                <a:latin typeface="Century" panose="02040604050505020304" pitchFamily="18" charset="0"/>
              </a:rPr>
              <a:t>法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or-opt</a:t>
            </a:r>
            <a:r>
              <a:rPr lang="ja-JP" altLang="en-US" dirty="0" smtClean="0"/>
              <a:t>法の性能を比較する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実験方法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それぞれ</a:t>
            </a:r>
            <a:r>
              <a:rPr lang="en-US" altLang="ja-JP" dirty="0" smtClean="0">
                <a:latin typeface="Century" panose="02040604050505020304" pitchFamily="18" charset="0"/>
              </a:rPr>
              <a:t>10</a:t>
            </a:r>
            <a:r>
              <a:rPr lang="ja-JP" altLang="en-US" dirty="0" smtClean="0"/>
              <a:t>回ずつ実行し、コストの平均値と標準偏差を計算し比較した。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1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Century" panose="02040604050505020304" pitchFamily="18" charset="0"/>
              </a:rPr>
              <a:t>2-opt</a:t>
            </a:r>
            <a:r>
              <a:rPr lang="ja-JP" altLang="en-US" sz="3200" dirty="0" smtClean="0">
                <a:latin typeface="Century" panose="02040604050505020304" pitchFamily="18" charset="0"/>
              </a:rPr>
              <a:t>法の評価</a:t>
            </a:r>
            <a:endParaRPr kumimoji="1" lang="ja-JP" altLang="en-US" sz="3200" dirty="0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結果</a:t>
            </a:r>
            <a:endParaRPr lang="en-US" altLang="ja-JP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67364"/>
              </p:ext>
            </p:extLst>
          </p:nvPr>
        </p:nvGraphicFramePr>
        <p:xfrm>
          <a:off x="1835696" y="1844824"/>
          <a:ext cx="5307626" cy="469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ワークシート" r:id="rId3" imgW="2552831" imgH="2257455" progId="Excel.Sheet.12">
                  <p:embed/>
                </p:oleObj>
              </mc:Choice>
              <mc:Fallback>
                <p:oleObj name="ワークシート" r:id="rId3" imgW="2552831" imgH="22574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844824"/>
                        <a:ext cx="5307626" cy="4693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0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807</TotalTime>
  <Words>267</Words>
  <Application>Microsoft Office PowerPoint</Application>
  <PresentationFormat>画面に合わせる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アーバン</vt:lpstr>
      <vt:lpstr>Microsoft Excel Worksheet</vt:lpstr>
      <vt:lpstr>       　     卒業論文経過報告  </vt:lpstr>
      <vt:lpstr>今週</vt:lpstr>
      <vt:lpstr>2-opt法</vt:lpstr>
      <vt:lpstr>2-opt法</vt:lpstr>
      <vt:lpstr>実験方法</vt:lpstr>
      <vt:lpstr>実験方法</vt:lpstr>
      <vt:lpstr>結果</vt:lpstr>
      <vt:lpstr>2-opt法の評価</vt:lpstr>
      <vt:lpstr>2-opt法の評価</vt:lpstr>
      <vt:lpstr>2-opt法の評価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    </dc:title>
  <dc:creator>keigo okamoto</dc:creator>
  <cp:lastModifiedBy>　</cp:lastModifiedBy>
  <cp:revision>198</cp:revision>
  <dcterms:created xsi:type="dcterms:W3CDTF">2015-11-15T17:26:41Z</dcterms:created>
  <dcterms:modified xsi:type="dcterms:W3CDTF">2015-12-07T07:00:33Z</dcterms:modified>
</cp:coreProperties>
</file>