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319" r:id="rId3"/>
    <p:sldId id="329" r:id="rId4"/>
    <p:sldId id="326" r:id="rId5"/>
    <p:sldId id="330" r:id="rId6"/>
    <p:sldId id="331" r:id="rId7"/>
    <p:sldId id="322" r:id="rId8"/>
    <p:sldId id="323" r:id="rId9"/>
    <p:sldId id="325" r:id="rId10"/>
    <p:sldId id="324"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10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029B9-A0D8-4BD9-A5B8-CDFC6378E4D1}" type="datetimeFigureOut">
              <a:rPr kumimoji="1" lang="ja-JP" altLang="en-US" smtClean="0"/>
              <a:t>2016/11/1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62E667-E1DB-4C13-B0C3-C83319A04577}" type="slidenum">
              <a:rPr kumimoji="1" lang="ja-JP" altLang="en-US" smtClean="0"/>
              <a:t>‹#›</a:t>
            </a:fld>
            <a:endParaRPr kumimoji="1" lang="ja-JP" altLang="en-US"/>
          </a:p>
        </p:txBody>
      </p:sp>
    </p:spTree>
    <p:extLst>
      <p:ext uri="{BB962C8B-B14F-4D97-AF65-F5344CB8AC3E}">
        <p14:creationId xmlns:p14="http://schemas.microsoft.com/office/powerpoint/2010/main" val="17863491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3F459390-1E1C-411D-8458-89103E8FCADA}" type="datetimeFigureOut">
              <a:rPr kumimoji="1" lang="ja-JP" altLang="en-US" smtClean="0"/>
              <a:t>2016/11/1</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マスター テキストの書式設定</a:t>
            </a:r>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26" name="日付プレースホルダー 25"/>
          <p:cNvSpPr>
            <a:spLocks noGrp="1"/>
          </p:cNvSpPr>
          <p:nvPr>
            <p:ph type="dt" sz="half" idx="10"/>
          </p:nvPr>
        </p:nvSpPr>
        <p:spPr/>
        <p:txBody>
          <a:bodyPr rtlCol="0"/>
          <a:lstStyle/>
          <a:p>
            <a:fld id="{3F459390-1E1C-411D-8458-89103E8FCADA}" type="datetimeFigureOut">
              <a:rPr kumimoji="1" lang="ja-JP" altLang="en-US" smtClean="0"/>
              <a:t>2016/11/1</a:t>
            </a:fld>
            <a:endParaRPr kumimoji="1" lang="ja-JP" altLang="en-US"/>
          </a:p>
        </p:txBody>
      </p:sp>
      <p:sp>
        <p:nvSpPr>
          <p:cNvPr id="27" name="スライド番号プレースホルダー 26"/>
          <p:cNvSpPr>
            <a:spLocks noGrp="1"/>
          </p:cNvSpPr>
          <p:nvPr>
            <p:ph type="sldNum" sz="quarter" idx="11"/>
          </p:nvPr>
        </p:nvSpPr>
        <p:spPr/>
        <p:txBody>
          <a:bodyPr rtlCol="0"/>
          <a:lstStyle/>
          <a:p>
            <a:fld id="{ECEFB5F6-5B7B-4331-8236-B68E28616C2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3F459390-1E1C-411D-8458-89103E8FCADA}" type="datetimeFigureOut">
              <a:rPr kumimoji="1" lang="ja-JP" altLang="en-US" smtClean="0"/>
              <a:t>2016/11/1</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459390-1E1C-411D-8458-89103E8FCADA}" type="datetimeFigureOut">
              <a:rPr kumimoji="1" lang="ja-JP" altLang="en-US" smtClean="0"/>
              <a:t>2016/11/1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a:t>マスター テキストの書式設定</a:t>
            </a:r>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a:t>マスター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F459390-1E1C-411D-8458-89103E8FCADA}" type="datetimeFigureOut">
              <a:rPr kumimoji="1" lang="ja-JP" altLang="en-US" smtClean="0"/>
              <a:t>2016/11/1</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EFB5F6-5B7B-4331-8236-B68E28616C2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764705"/>
            <a:ext cx="8458200" cy="3107208"/>
          </a:xfrm>
        </p:spPr>
        <p:txBody>
          <a:bodyPr>
            <a:normAutofit fontScale="90000"/>
          </a:bodyPr>
          <a:lstStyle/>
          <a:p>
            <a:pPr algn="ct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ja-JP" altLang="en-US" dirty="0"/>
              <a:t>　</a:t>
            </a: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ja-JP" altLang="en-US" dirty="0"/>
              <a:t>卒業研究進捗報告</a:t>
            </a:r>
            <a:r>
              <a:rPr lang="en-US" altLang="ja-JP" dirty="0"/>
              <a:t/>
            </a:r>
            <a:br>
              <a:rPr lang="en-US" altLang="ja-JP" dirty="0"/>
            </a:br>
            <a:r>
              <a:rPr lang="en-US" altLang="ja-JP" dirty="0"/>
              <a:t/>
            </a:r>
            <a:br>
              <a:rPr lang="en-US" altLang="ja-JP" dirty="0"/>
            </a:br>
            <a:endParaRPr kumimoji="1" lang="ja-JP" altLang="en-US" dirty="0"/>
          </a:p>
        </p:txBody>
      </p:sp>
      <p:sp>
        <p:nvSpPr>
          <p:cNvPr id="3" name="サブタイトル 2"/>
          <p:cNvSpPr>
            <a:spLocks noGrp="1"/>
          </p:cNvSpPr>
          <p:nvPr>
            <p:ph type="subTitle" idx="1"/>
          </p:nvPr>
        </p:nvSpPr>
        <p:spPr/>
        <p:txBody>
          <a:bodyPr/>
          <a:lstStyle/>
          <a:p>
            <a:r>
              <a:rPr lang="en-US" altLang="ja-JP" dirty="0">
                <a:latin typeface="Century" panose="02040604050505020304" pitchFamily="18" charset="0"/>
              </a:rPr>
              <a:t>13x3015</a:t>
            </a:r>
          </a:p>
          <a:p>
            <a:r>
              <a:rPr kumimoji="1" lang="ja-JP" altLang="en-US" dirty="0">
                <a:latin typeface="Century" panose="02040604050505020304" pitchFamily="18" charset="0"/>
              </a:rPr>
              <a:t>岡本啓吾</a:t>
            </a:r>
          </a:p>
        </p:txBody>
      </p:sp>
    </p:spTree>
    <p:extLst>
      <p:ext uri="{BB962C8B-B14F-4D97-AF65-F5344CB8AC3E}">
        <p14:creationId xmlns:p14="http://schemas.microsoft.com/office/powerpoint/2010/main" val="315598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今後の予定</a:t>
            </a:r>
            <a:endParaRPr kumimoji="1" lang="ja-JP" altLang="en-US" sz="3200" dirty="0"/>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dirty="0"/>
              <a:t>・高温レプリカの温度更新方法</a:t>
            </a:r>
            <a:endParaRPr lang="en-US" altLang="ja-JP" dirty="0"/>
          </a:p>
          <a:p>
            <a:pPr marL="109728" indent="0">
              <a:buNone/>
            </a:pPr>
            <a:endParaRPr lang="en-US" altLang="ja-JP" dirty="0"/>
          </a:p>
          <a:p>
            <a:pPr marL="109728" indent="0">
              <a:buNone/>
            </a:pPr>
            <a:r>
              <a:rPr lang="ja-JP" altLang="en-US" dirty="0"/>
              <a:t>・実験を行いデータを取る</a:t>
            </a:r>
            <a:endParaRPr lang="en-US" altLang="ja-JP" dirty="0">
              <a:solidFill>
                <a:schemeClr val="tx1"/>
              </a:solidFill>
            </a:endParaRPr>
          </a:p>
        </p:txBody>
      </p:sp>
    </p:spTree>
    <p:extLst>
      <p:ext uri="{BB962C8B-B14F-4D97-AF65-F5344CB8AC3E}">
        <p14:creationId xmlns:p14="http://schemas.microsoft.com/office/powerpoint/2010/main" val="316078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内容</a:t>
            </a:r>
            <a:endParaRPr kumimoji="1" lang="ja-JP" altLang="en-US" sz="3200" dirty="0"/>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dirty="0">
                <a:solidFill>
                  <a:schemeClr val="tx1"/>
                </a:solidFill>
              </a:rPr>
              <a:t>・</a:t>
            </a:r>
            <a:r>
              <a:rPr lang="ja-JP" altLang="en-US" dirty="0"/>
              <a:t>高温レプリカの温度更新について</a:t>
            </a:r>
            <a:endParaRPr lang="en-US" altLang="ja-JP" dirty="0"/>
          </a:p>
          <a:p>
            <a:pPr marL="109728" indent="0">
              <a:buNone/>
            </a:pPr>
            <a:endParaRPr lang="en-US" altLang="ja-JP" dirty="0"/>
          </a:p>
          <a:p>
            <a:pPr marL="109728" indent="0">
              <a:buNone/>
            </a:pPr>
            <a:r>
              <a:rPr lang="ja-JP" altLang="en-US" dirty="0"/>
              <a:t>・今後の予定</a:t>
            </a:r>
            <a:endParaRPr lang="en-US" altLang="ja-JP" dirty="0"/>
          </a:p>
          <a:p>
            <a:pPr marL="109728" indent="0">
              <a:buNone/>
            </a:pPr>
            <a:endParaRPr lang="en-US" altLang="ja-JP" dirty="0">
              <a:solidFill>
                <a:schemeClr val="tx1"/>
              </a:solidFill>
            </a:endParaRPr>
          </a:p>
        </p:txBody>
      </p:sp>
    </p:spTree>
    <p:extLst>
      <p:ext uri="{BB962C8B-B14F-4D97-AF65-F5344CB8AC3E}">
        <p14:creationId xmlns:p14="http://schemas.microsoft.com/office/powerpoint/2010/main" val="227967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kumimoji="1" lang="ja-JP" altLang="en-US" sz="3200" dirty="0"/>
              <a:t>高温レプリカの温度更新について</a:t>
            </a:r>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dirty="0">
                <a:solidFill>
                  <a:schemeClr val="tx1"/>
                </a:solidFill>
              </a:rPr>
              <a:t>例</a:t>
            </a:r>
            <a:endParaRPr lang="en-US" altLang="ja-JP" dirty="0">
              <a:solidFill>
                <a:schemeClr val="tx1"/>
              </a:solidFill>
            </a:endParaRPr>
          </a:p>
        </p:txBody>
      </p:sp>
      <p:pic>
        <p:nvPicPr>
          <p:cNvPr id="4" name="コンテンツ プレースホルダ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61" y="2095967"/>
            <a:ext cx="8194079" cy="4285361"/>
          </a:xfrm>
          <a:prstGeom prst="rect">
            <a:avLst/>
          </a:prstGeom>
        </p:spPr>
      </p:pic>
      <p:sp>
        <p:nvSpPr>
          <p:cNvPr id="5" name="正方形/長方形 4"/>
          <p:cNvSpPr/>
          <p:nvPr/>
        </p:nvSpPr>
        <p:spPr>
          <a:xfrm>
            <a:off x="351238" y="5733256"/>
            <a:ext cx="1728192" cy="4864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4469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高温レプリカの温度更新について</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a:t>高温レプリカの温度更新式</a:t>
                </a:r>
                <a:endParaRPr lang="en-US" altLang="ja-JP" sz="2400" dirty="0"/>
              </a:p>
              <a:p>
                <a:pPr marL="109728" indent="0">
                  <a:buNone/>
                </a:pPr>
                <a:endParaRPr lang="en-US" altLang="ja-JP" sz="2400" dirty="0"/>
              </a:p>
              <a:p>
                <a:pPr marL="109728" indent="0">
                  <a:buNone/>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a:rPr>
                          </m:ctrlPr>
                        </m:sSubSupPr>
                        <m:e>
                          <m:r>
                            <a:rPr lang="en-US" altLang="ja-JP" sz="2400" b="0" i="1" smtClean="0">
                              <a:latin typeface="Cambria Math"/>
                            </a:rPr>
                            <m:t>𝑇</m:t>
                          </m:r>
                        </m:e>
                        <m:sub>
                          <m:r>
                            <a:rPr lang="en-US" altLang="ja-JP" sz="2400" b="0" i="1" smtClean="0">
                              <a:latin typeface="Cambria Math"/>
                            </a:rPr>
                            <m:t>𝑖</m:t>
                          </m:r>
                          <m:r>
                            <a:rPr lang="en-US" altLang="ja-JP" sz="2400" b="0" i="1" smtClean="0">
                              <a:latin typeface="Cambria Math"/>
                            </a:rPr>
                            <m:t>+1</m:t>
                          </m:r>
                        </m:sub>
                        <m:sup>
                          <m:r>
                            <a:rPr lang="en-US" altLang="ja-JP" sz="2400" b="0" i="1" smtClean="0">
                              <a:latin typeface="Cambria Math"/>
                            </a:rPr>
                            <m:t>′</m:t>
                          </m:r>
                        </m:sup>
                      </m:sSubSup>
                      <m:r>
                        <a:rPr lang="en-US" altLang="ja-JP" sz="2400" b="0" i="1" smtClean="0">
                          <a:latin typeface="Cambria Math"/>
                        </a:rPr>
                        <m:t>=</m:t>
                      </m:r>
                      <m:sSub>
                        <m:sSubPr>
                          <m:ctrlPr>
                            <a:rPr lang="en-US" altLang="ja-JP" sz="2400" b="0" i="1" smtClean="0">
                              <a:latin typeface="Cambria Math"/>
                            </a:rPr>
                          </m:ctrlPr>
                        </m:sSubPr>
                        <m:e>
                          <m:r>
                            <a:rPr lang="en-US" altLang="ja-JP" sz="2400" b="0" i="1" smtClean="0">
                              <a:latin typeface="Cambria Math"/>
                            </a:rPr>
                            <m:t>𝑇</m:t>
                          </m:r>
                        </m:e>
                        <m:sub>
                          <m:r>
                            <a:rPr lang="en-US" altLang="ja-JP" sz="2400" b="0" i="1" smtClean="0">
                              <a:latin typeface="Cambria Math"/>
                            </a:rPr>
                            <m:t>𝑖</m:t>
                          </m:r>
                        </m:sub>
                      </m:sSub>
                      <m:r>
                        <a:rPr lang="en-US" altLang="ja-JP" sz="2400" b="0" i="1" smtClean="0">
                          <a:latin typeface="Cambria Math"/>
                        </a:rPr>
                        <m:t>+</m:t>
                      </m:r>
                      <m:f>
                        <m:fPr>
                          <m:ctrlPr>
                            <a:rPr lang="en-US" altLang="ja-JP" sz="2400" b="0" i="1" smtClean="0">
                              <a:latin typeface="Cambria Math"/>
                              <a:ea typeface="Cambria Math"/>
                            </a:rPr>
                          </m:ctrlPr>
                        </m:fPr>
                        <m:num>
                          <m:r>
                            <a:rPr lang="en-US" altLang="ja-JP" sz="2400" b="0" i="1" smtClean="0">
                              <a:latin typeface="Cambria Math"/>
                              <a:ea typeface="Cambria Math"/>
                            </a:rPr>
                            <m:t>(</m:t>
                          </m:r>
                          <m:sSub>
                            <m:sSubPr>
                              <m:ctrlPr>
                                <a:rPr lang="en-US" altLang="ja-JP" sz="2400" b="0" i="1" smtClean="0">
                                  <a:latin typeface="Cambria Math"/>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𝑖</m:t>
                              </m:r>
                              <m:r>
                                <a:rPr lang="en-US" altLang="ja-JP" sz="2400" b="0" i="1" smtClean="0">
                                  <a:latin typeface="Cambria Math"/>
                                  <a:ea typeface="Cambria Math"/>
                                </a:rPr>
                                <m:t>+1</m:t>
                              </m:r>
                            </m:sub>
                          </m:sSub>
                          <m:r>
                            <a:rPr lang="en-US" altLang="ja-JP" sz="2400" b="0" i="1" smtClean="0">
                              <a:latin typeface="Cambria Math"/>
                              <a:ea typeface="Cambria Math"/>
                            </a:rPr>
                            <m:t>−</m:t>
                          </m:r>
                          <m:sSub>
                            <m:sSubPr>
                              <m:ctrlPr>
                                <a:rPr lang="en-US" altLang="ja-JP" sz="2400" b="0" i="1" smtClean="0">
                                  <a:latin typeface="Cambria Math"/>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𝑖</m:t>
                              </m:r>
                            </m:sub>
                          </m:sSub>
                          <m:r>
                            <a:rPr lang="en-US" altLang="ja-JP" sz="2400" b="0" i="1" smtClean="0">
                              <a:latin typeface="Cambria Math"/>
                              <a:ea typeface="Cambria Math"/>
                            </a:rPr>
                            <m:t>)(</m:t>
                          </m:r>
                          <m:sSubSup>
                            <m:sSubSupPr>
                              <m:ctrlPr>
                                <a:rPr lang="en-US" altLang="ja-JP" sz="2400" b="0" i="1" smtClean="0">
                                  <a:latin typeface="Cambria Math"/>
                                  <a:ea typeface="Cambria Math"/>
                                </a:rPr>
                              </m:ctrlPr>
                            </m:sSubSupPr>
                            <m:e>
                              <m:r>
                                <a:rPr lang="ja-JP" altLang="en-US" sz="2400" b="0" i="1" smtClean="0">
                                  <a:latin typeface="Cambria Math"/>
                                  <a:ea typeface="Cambria Math"/>
                                </a:rPr>
                                <m:t>𝜇</m:t>
                              </m:r>
                            </m:e>
                            <m:sub>
                              <m:r>
                                <a:rPr lang="en-US" altLang="ja-JP" sz="2400" b="0" i="1" smtClean="0">
                                  <a:latin typeface="Cambria Math"/>
                                  <a:ea typeface="Cambria Math"/>
                                </a:rPr>
                                <m:t>𝑖</m:t>
                              </m:r>
                              <m:r>
                                <a:rPr lang="en-US" altLang="ja-JP" sz="2400" b="0" i="1" smtClean="0">
                                  <a:latin typeface="Cambria Math"/>
                                  <a:ea typeface="Cambria Math"/>
                                </a:rPr>
                                <m:t>+1</m:t>
                              </m:r>
                            </m:sub>
                            <m:sup>
                              <m:r>
                                <a:rPr lang="en-US" altLang="ja-JP" sz="2400" b="0" i="1" smtClean="0">
                                  <a:latin typeface="Cambria Math"/>
                                  <a:ea typeface="Cambria Math"/>
                                </a:rPr>
                                <m:t>′</m:t>
                              </m:r>
                            </m:sup>
                          </m:sSubSup>
                          <m:r>
                            <a:rPr lang="en-US" altLang="ja-JP" sz="2400" b="0" i="1" smtClean="0">
                              <a:latin typeface="Cambria Math"/>
                              <a:ea typeface="Cambria Math"/>
                            </a:rPr>
                            <m:t>−</m:t>
                          </m:r>
                          <m:sSub>
                            <m:sSubPr>
                              <m:ctrlPr>
                                <a:rPr lang="en-US" altLang="ja-JP" sz="2400" b="0" i="1" smtClean="0">
                                  <a:latin typeface="Cambria Math"/>
                                  <a:ea typeface="Cambria Math"/>
                                </a:rPr>
                              </m:ctrlPr>
                            </m:sSubPr>
                            <m:e>
                              <m:r>
                                <a:rPr lang="ja-JP" altLang="en-US" sz="2400" b="0" i="1" smtClean="0">
                                  <a:latin typeface="Cambria Math"/>
                                  <a:ea typeface="Cambria Math"/>
                                </a:rPr>
                                <m:t>𝜇</m:t>
                              </m:r>
                            </m:e>
                            <m:sub>
                              <m:r>
                                <a:rPr lang="en-US" altLang="ja-JP" sz="2400" b="0" i="1" smtClean="0">
                                  <a:latin typeface="Cambria Math"/>
                                  <a:ea typeface="Cambria Math"/>
                                </a:rPr>
                                <m:t>𝑖</m:t>
                              </m:r>
                            </m:sub>
                          </m:sSub>
                          <m:r>
                            <a:rPr lang="en-US" altLang="ja-JP" sz="2400" b="0" i="1" smtClean="0">
                              <a:latin typeface="Cambria Math"/>
                              <a:ea typeface="Cambria Math"/>
                            </a:rPr>
                            <m:t>)</m:t>
                          </m:r>
                        </m:num>
                        <m:den>
                          <m:sSub>
                            <m:sSubPr>
                              <m:ctrlPr>
                                <a:rPr lang="en-US" altLang="ja-JP" sz="2400" b="0" i="1" smtClean="0">
                                  <a:latin typeface="Cambria Math"/>
                                  <a:ea typeface="Cambria Math"/>
                                </a:rPr>
                              </m:ctrlPr>
                            </m:sSubPr>
                            <m:e>
                              <m:r>
                                <a:rPr lang="ja-JP" altLang="en-US" sz="2400" b="0" i="1" smtClean="0">
                                  <a:latin typeface="Cambria Math"/>
                                  <a:ea typeface="Cambria Math"/>
                                </a:rPr>
                                <m:t>𝜇</m:t>
                              </m:r>
                            </m:e>
                            <m:sub>
                              <m:r>
                                <a:rPr lang="en-US" altLang="ja-JP" sz="2400" b="0" i="1" smtClean="0">
                                  <a:latin typeface="Cambria Math"/>
                                  <a:ea typeface="Cambria Math"/>
                                </a:rPr>
                                <m:t>𝑖</m:t>
                              </m:r>
                              <m:r>
                                <a:rPr lang="en-US" altLang="ja-JP" sz="2400" b="0" i="1" smtClean="0">
                                  <a:latin typeface="Cambria Math"/>
                                  <a:ea typeface="Cambria Math"/>
                                </a:rPr>
                                <m:t>+1</m:t>
                              </m:r>
                            </m:sub>
                          </m:sSub>
                          <m:r>
                            <a:rPr lang="en-US" altLang="ja-JP" sz="2400" b="0" i="1" smtClean="0">
                              <a:latin typeface="Cambria Math"/>
                              <a:ea typeface="Cambria Math"/>
                            </a:rPr>
                            <m:t>−</m:t>
                          </m:r>
                          <m:sSub>
                            <m:sSubPr>
                              <m:ctrlPr>
                                <a:rPr lang="en-US" altLang="ja-JP" sz="2400" b="0" i="1" smtClean="0">
                                  <a:latin typeface="Cambria Math"/>
                                  <a:ea typeface="Cambria Math"/>
                                </a:rPr>
                              </m:ctrlPr>
                            </m:sSubPr>
                            <m:e>
                              <m:r>
                                <a:rPr lang="ja-JP" altLang="en-US" sz="2400" b="0" i="1" smtClean="0">
                                  <a:latin typeface="Cambria Math"/>
                                  <a:ea typeface="Cambria Math"/>
                                </a:rPr>
                                <m:t>𝜇</m:t>
                              </m:r>
                            </m:e>
                            <m:sub>
                              <m:r>
                                <a:rPr lang="en-US" altLang="ja-JP" sz="2400" b="0" i="1" smtClean="0">
                                  <a:latin typeface="Cambria Math"/>
                                  <a:ea typeface="Cambria Math"/>
                                </a:rPr>
                                <m:t>𝑖</m:t>
                              </m:r>
                            </m:sub>
                          </m:sSub>
                        </m:den>
                      </m:f>
                    </m:oMath>
                  </m:oMathPara>
                </a14:m>
                <a:endParaRPr lang="en-US" altLang="ja-JP" sz="2400" dirty="0"/>
              </a:p>
              <a:p>
                <a:pPr marL="109728" indent="0">
                  <a:buNone/>
                </a:pPr>
                <a:endParaRPr lang="en-US" altLang="ja-JP" sz="2400" dirty="0"/>
              </a:p>
              <a:p>
                <a:pPr marL="109728" indent="0">
                  <a:buNone/>
                </a:pPr>
                <a:r>
                  <a:rPr lang="ja-JP" altLang="en-US" sz="2400" dirty="0"/>
                  <a:t>コスト確率分布推定のためのサンプリングで</a:t>
                </a:r>
                <a14:m>
                  <m:oMath xmlns:m="http://schemas.openxmlformats.org/officeDocument/2006/math">
                    <m:sSub>
                      <m:sSubPr>
                        <m:ctrlPr>
                          <a:rPr lang="en-US" altLang="ja-JP" sz="2400" b="0" i="1" smtClean="0">
                            <a:latin typeface="Cambria Math"/>
                          </a:rPr>
                        </m:ctrlPr>
                      </m:sSubPr>
                      <m:e>
                        <m:r>
                          <a:rPr lang="ja-JP" altLang="en-US" sz="2400" i="1" smtClean="0">
                            <a:latin typeface="Cambria Math"/>
                          </a:rPr>
                          <m:t>𝜇</m:t>
                        </m:r>
                      </m:e>
                      <m:sub>
                        <m:r>
                          <a:rPr lang="en-US" altLang="ja-JP" sz="2400" b="0" i="1" smtClean="0">
                            <a:latin typeface="Cambria Math"/>
                          </a:rPr>
                          <m:t>𝑖</m:t>
                        </m:r>
                        <m:r>
                          <a:rPr lang="en-US" altLang="ja-JP" sz="2400" b="0" i="1" smtClean="0">
                            <a:latin typeface="Cambria Math"/>
                          </a:rPr>
                          <m:t>+1</m:t>
                        </m:r>
                      </m:sub>
                    </m:sSub>
                    <m:r>
                      <a:rPr lang="en-US" altLang="ja-JP" sz="2400" b="0" i="1" smtClean="0">
                        <a:latin typeface="Cambria Math"/>
                        <a:ea typeface="Cambria Math"/>
                      </a:rPr>
                      <m:t>&lt;</m:t>
                    </m:r>
                    <m:sSub>
                      <m:sSubPr>
                        <m:ctrlPr>
                          <a:rPr lang="en-US" altLang="ja-JP" sz="2400" b="0" i="1" smtClean="0">
                            <a:latin typeface="Cambria Math"/>
                            <a:ea typeface="Cambria Math"/>
                          </a:rPr>
                        </m:ctrlPr>
                      </m:sSubPr>
                      <m:e>
                        <m:r>
                          <a:rPr lang="ja-JP" altLang="en-US" sz="2400" b="0" i="1" smtClean="0">
                            <a:latin typeface="Cambria Math"/>
                            <a:ea typeface="Cambria Math"/>
                          </a:rPr>
                          <m:t>𝜇</m:t>
                        </m:r>
                      </m:e>
                      <m:sub>
                        <m:r>
                          <a:rPr lang="en-US" altLang="ja-JP" sz="2400" b="0" i="1" smtClean="0">
                            <a:latin typeface="Cambria Math"/>
                            <a:ea typeface="Cambria Math"/>
                          </a:rPr>
                          <m:t>𝑖</m:t>
                        </m:r>
                      </m:sub>
                    </m:sSub>
                  </m:oMath>
                </a14:m>
                <a:r>
                  <a:rPr lang="ja-JP" altLang="en-US" sz="2400" dirty="0" err="1"/>
                  <a:t>だった</a:t>
                </a:r>
                <a:r>
                  <a:rPr lang="ja-JP" altLang="en-US" sz="2400" dirty="0"/>
                  <a:t>場合に</a:t>
                </a:r>
                <a14:m>
                  <m:oMath xmlns:m="http://schemas.openxmlformats.org/officeDocument/2006/math">
                    <m:sSubSup>
                      <m:sSubSupPr>
                        <m:ctrlPr>
                          <a:rPr lang="en-US" altLang="ja-JP" sz="2400" b="0" i="1" smtClean="0">
                            <a:latin typeface="Cambria Math"/>
                          </a:rPr>
                        </m:ctrlPr>
                      </m:sSubSupPr>
                      <m:e>
                        <m:r>
                          <a:rPr lang="en-US" altLang="ja-JP" sz="2400" b="0" i="1" smtClean="0">
                            <a:latin typeface="Cambria Math"/>
                          </a:rPr>
                          <m:t>𝑇</m:t>
                        </m:r>
                      </m:e>
                      <m:sub>
                        <m:r>
                          <a:rPr lang="en-US" altLang="ja-JP" sz="2400" b="0" i="1" smtClean="0">
                            <a:latin typeface="Cambria Math"/>
                          </a:rPr>
                          <m:t>𝑖</m:t>
                        </m:r>
                        <m:r>
                          <a:rPr lang="en-US" altLang="ja-JP" sz="2400" b="0" i="1" smtClean="0">
                            <a:latin typeface="Cambria Math"/>
                          </a:rPr>
                          <m:t>+1</m:t>
                        </m:r>
                      </m:sub>
                      <m:sup>
                        <m:r>
                          <a:rPr lang="en-US" altLang="ja-JP" sz="2400" b="0" i="1" smtClean="0">
                            <a:latin typeface="Cambria Math"/>
                          </a:rPr>
                          <m:t>′</m:t>
                        </m:r>
                      </m:sup>
                    </m:sSubSup>
                  </m:oMath>
                </a14:m>
                <a:r>
                  <a:rPr lang="ja-JP" altLang="en-US" sz="2400" dirty="0" err="1"/>
                  <a:t>が負の</a:t>
                </a:r>
                <a:r>
                  <a:rPr lang="ja-JP" altLang="en-US" sz="2400" dirty="0"/>
                  <a:t>値になる可能性がある</a:t>
                </a:r>
                <a:endParaRPr lang="en-US" altLang="ja-JP" sz="2400" dirty="0"/>
              </a:p>
              <a:p>
                <a:pPr marL="109728" indent="0">
                  <a:buNone/>
                </a:pPr>
                <a:endParaRPr lang="en-US" altLang="ja-JP" sz="2400" dirty="0"/>
              </a:p>
              <a:p>
                <a:pPr marL="109728" indent="0">
                  <a:buNone/>
                </a:pPr>
                <a:endParaRPr lang="en-US" altLang="ja-JP" sz="2400" dirty="0"/>
              </a:p>
              <a:p>
                <a:pPr marL="109728" indent="0">
                  <a:buNone/>
                </a:pPr>
                <a:endParaRPr lang="en-US" altLang="ja-JP" sz="3200" dirty="0"/>
              </a:p>
              <a:p>
                <a:pPr marL="109728" indent="0" algn="ctr">
                  <a:buNone/>
                </a:pPr>
                <a:r>
                  <a:rPr lang="ja-JP" altLang="en-US" sz="2400" dirty="0"/>
                  <a:t>温度が負の値にならないような方法を考える必要がある</a:t>
                </a: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0" y="1484784"/>
                <a:ext cx="9144000" cy="5373216"/>
              </a:xfrm>
              <a:blipFill>
                <a:blip r:embed="rId2"/>
                <a:stretch>
                  <a:fillRect t="-1249" r="-867"/>
                </a:stretch>
              </a:blipFill>
            </p:spPr>
            <p:txBody>
              <a:bodyPr/>
              <a:lstStyle/>
              <a:p>
                <a:r>
                  <a:rPr lang="ja-JP" altLang="en-US">
                    <a:noFill/>
                  </a:rPr>
                  <a:t> </a:t>
                </a:r>
              </a:p>
            </p:txBody>
          </p:sp>
        </mc:Fallback>
      </mc:AlternateContent>
      <p:sp>
        <p:nvSpPr>
          <p:cNvPr id="5" name="下矢印 4"/>
          <p:cNvSpPr/>
          <p:nvPr/>
        </p:nvSpPr>
        <p:spPr>
          <a:xfrm>
            <a:off x="3887924" y="4581128"/>
            <a:ext cx="1368152" cy="72008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2754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7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実験</a:t>
            </a:r>
            <a:endParaRPr kumimoji="1" lang="ja-JP" altLang="en-US" sz="3200" dirty="0"/>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dirty="0"/>
              <a:t>目的</a:t>
            </a:r>
            <a:endParaRPr lang="en-US" altLang="ja-JP" dirty="0"/>
          </a:p>
          <a:p>
            <a:pPr marL="109728" indent="0">
              <a:buNone/>
            </a:pPr>
            <a:r>
              <a:rPr lang="ja-JP" altLang="en-US" sz="2400" dirty="0"/>
              <a:t>・温度とコストにどのような関係性があるのかを</a:t>
            </a:r>
            <a:r>
              <a:rPr lang="ja-JP" altLang="en-US" sz="2400" dirty="0" smtClean="0"/>
              <a:t>調べる</a:t>
            </a:r>
            <a:endParaRPr lang="en-US" altLang="ja-JP" sz="2400" dirty="0"/>
          </a:p>
        </p:txBody>
      </p:sp>
    </p:spTree>
    <p:extLst>
      <p:ext uri="{BB962C8B-B14F-4D97-AF65-F5344CB8AC3E}">
        <p14:creationId xmlns:p14="http://schemas.microsoft.com/office/powerpoint/2010/main" val="1940694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実験</a:t>
            </a:r>
            <a:endParaRPr kumimoji="1" lang="ja-JP" altLang="en-US" sz="3200" dirty="0"/>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a:latin typeface="Century" panose="02040604050505020304" pitchFamily="18" charset="0"/>
              </a:rPr>
              <a:t>・</a:t>
            </a:r>
            <a:r>
              <a:rPr lang="en-US" altLang="ja-JP" sz="2400" dirty="0">
                <a:latin typeface="Century" panose="02040604050505020304" pitchFamily="18" charset="0"/>
              </a:rPr>
              <a:t>5</a:t>
            </a:r>
            <a:r>
              <a:rPr lang="ja-JP" altLang="en-US" sz="2400" dirty="0">
                <a:latin typeface="Century" panose="02040604050505020304" pitchFamily="18" charset="0"/>
              </a:rPr>
              <a:t>万回の温度一定メトロポリスによるサンプリングにより</a:t>
            </a:r>
            <a:r>
              <a:rPr lang="ja-JP" altLang="en-US" sz="2400" dirty="0" smtClean="0">
                <a:latin typeface="Century" panose="02040604050505020304" pitchFamily="18" charset="0"/>
              </a:rPr>
              <a:t>平均値を</a:t>
            </a:r>
            <a:r>
              <a:rPr lang="ja-JP" altLang="en-US" sz="2400" dirty="0">
                <a:latin typeface="Century" panose="02040604050505020304" pitchFamily="18" charset="0"/>
              </a:rPr>
              <a:t>計算</a:t>
            </a: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a:latin typeface="Century" panose="02040604050505020304" pitchFamily="18" charset="0"/>
              </a:rPr>
              <a:t>・</a:t>
            </a:r>
            <a:r>
              <a:rPr lang="en-US" altLang="ja-JP" sz="2400" dirty="0">
                <a:latin typeface="Century" panose="02040604050505020304" pitchFamily="18" charset="0"/>
              </a:rPr>
              <a:t>1</a:t>
            </a:r>
            <a:r>
              <a:rPr lang="ja-JP" altLang="en-US" sz="2400" dirty="0" err="1">
                <a:latin typeface="Century" panose="02040604050505020304" pitchFamily="18" charset="0"/>
              </a:rPr>
              <a:t>つの</a:t>
            </a:r>
            <a:r>
              <a:rPr lang="ja-JP" altLang="en-US" sz="2400" dirty="0">
                <a:latin typeface="Century" panose="02040604050505020304" pitchFamily="18" charset="0"/>
              </a:rPr>
              <a:t>温度につき１０回の</a:t>
            </a:r>
            <a:r>
              <a:rPr lang="ja-JP" altLang="en-US" sz="2400" dirty="0" smtClean="0">
                <a:latin typeface="Century" panose="02040604050505020304" pitchFamily="18" charset="0"/>
              </a:rPr>
              <a:t>試行</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・問題は</a:t>
            </a:r>
            <a:r>
              <a:rPr lang="en-US" altLang="ja-JP" sz="2400" dirty="0" smtClean="0">
                <a:latin typeface="Century" panose="02040604050505020304" pitchFamily="18" charset="0"/>
              </a:rPr>
              <a:t>att48</a:t>
            </a: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p:txBody>
      </p:sp>
    </p:spTree>
    <p:extLst>
      <p:ext uri="{BB962C8B-B14F-4D97-AF65-F5344CB8AC3E}">
        <p14:creationId xmlns:p14="http://schemas.microsoft.com/office/powerpoint/2010/main" val="25806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endParaRPr lang="en-US" altLang="ja-JP" sz="2400" dirty="0">
              <a:latin typeface="Century" panose="02040604050505020304" pitchFamily="18" charset="0"/>
            </a:endParaRPr>
          </a:p>
          <a:p>
            <a:pPr marL="109728" indent="0">
              <a:buNone/>
            </a:pPr>
            <a:endParaRPr lang="en-US" altLang="ja-JP" sz="2400" dirty="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dirty="0">
              <a:solidFill>
                <a:schemeClr val="tx1"/>
              </a:solidFill>
              <a:latin typeface="Century" panose="02040604050505020304" pitchFamily="18" charset="0"/>
            </a:endParaRPr>
          </a:p>
          <a:p>
            <a:pPr marL="109728" indent="0">
              <a:buNone/>
            </a:pPr>
            <a:r>
              <a:rPr lang="ja-JP" altLang="en-US" sz="2400" dirty="0" smtClean="0">
                <a:solidFill>
                  <a:schemeClr val="tx1"/>
                </a:solidFill>
                <a:latin typeface="Century" panose="02040604050505020304" pitchFamily="18" charset="0"/>
              </a:rPr>
              <a:t>棄却域</a:t>
            </a:r>
            <a:r>
              <a:rPr lang="en-US" altLang="ja-JP" sz="2400" dirty="0" smtClean="0">
                <a:solidFill>
                  <a:schemeClr val="tx1"/>
                </a:solidFill>
                <a:latin typeface="Century" panose="02040604050505020304" pitchFamily="18" charset="0"/>
              </a:rPr>
              <a:t>5%</a:t>
            </a:r>
            <a:r>
              <a:rPr lang="ja-JP" altLang="en-US" sz="2400" dirty="0" smtClean="0">
                <a:solidFill>
                  <a:schemeClr val="tx1"/>
                </a:solidFill>
                <a:latin typeface="Century" panose="02040604050505020304" pitchFamily="18" charset="0"/>
              </a:rPr>
              <a:t>の分散分析では、</a:t>
            </a:r>
            <a:r>
              <a:rPr lang="en-US" altLang="ja-JP" sz="2400" dirty="0" smtClean="0">
                <a:solidFill>
                  <a:schemeClr val="tx1"/>
                </a:solidFill>
                <a:latin typeface="Century" panose="02040604050505020304" pitchFamily="18" charset="0"/>
              </a:rPr>
              <a:t>0.0001, 0.001, 0.01</a:t>
            </a:r>
            <a:r>
              <a:rPr lang="ja-JP" altLang="en-US" sz="2400" dirty="0" smtClean="0">
                <a:solidFill>
                  <a:schemeClr val="tx1"/>
                </a:solidFill>
                <a:latin typeface="Century" panose="02040604050505020304" pitchFamily="18" charset="0"/>
              </a:rPr>
              <a:t>の間に有意差なし</a:t>
            </a:r>
            <a:endParaRPr lang="en-US" altLang="ja-JP" sz="2400" dirty="0" smtClean="0">
              <a:solidFill>
                <a:schemeClr val="tx1"/>
              </a:solidFill>
              <a:latin typeface="Century" panose="02040604050505020304" pitchFamily="18" charset="0"/>
            </a:endParaRPr>
          </a:p>
          <a:p>
            <a:pPr marL="109728" indent="0">
              <a:buNone/>
            </a:pPr>
            <a:r>
              <a:rPr lang="ja-JP" altLang="en-US" sz="2400" dirty="0" smtClean="0">
                <a:latin typeface="Century" panose="02040604050505020304" pitchFamily="18" charset="0"/>
              </a:rPr>
              <a:t>棄却域</a:t>
            </a:r>
            <a:r>
              <a:rPr lang="en-US" altLang="ja-JP" sz="2400" dirty="0" smtClean="0">
                <a:latin typeface="Century" panose="02040604050505020304" pitchFamily="18" charset="0"/>
              </a:rPr>
              <a:t>5%</a:t>
            </a:r>
            <a:r>
              <a:rPr lang="ja-JP" altLang="en-US" sz="2400" dirty="0" smtClean="0">
                <a:latin typeface="Century" panose="02040604050505020304" pitchFamily="18" charset="0"/>
              </a:rPr>
              <a:t>の</a:t>
            </a:r>
            <a:r>
              <a:rPr lang="en-US" altLang="ja-JP" sz="2400" dirty="0" smtClean="0">
                <a:latin typeface="Century" panose="02040604050505020304" pitchFamily="18" charset="0"/>
              </a:rPr>
              <a:t>t</a:t>
            </a:r>
            <a:r>
              <a:rPr lang="ja-JP" altLang="en-US" sz="2400" dirty="0" smtClean="0">
                <a:latin typeface="Century" panose="02040604050505020304" pitchFamily="18" charset="0"/>
              </a:rPr>
              <a:t>検定では、</a:t>
            </a:r>
            <a:r>
              <a:rPr lang="en-US" altLang="ja-JP" sz="2400" dirty="0" smtClean="0">
                <a:latin typeface="Century" panose="02040604050505020304" pitchFamily="18" charset="0"/>
              </a:rPr>
              <a:t>10</a:t>
            </a:r>
            <a:r>
              <a:rPr lang="ja-JP" altLang="en-US" sz="2400" dirty="0" smtClean="0">
                <a:latin typeface="Century" panose="02040604050505020304" pitchFamily="18" charset="0"/>
              </a:rPr>
              <a:t>と</a:t>
            </a:r>
            <a:r>
              <a:rPr lang="en-US" altLang="ja-JP" sz="2400" dirty="0" smtClean="0">
                <a:latin typeface="Century" panose="02040604050505020304" pitchFamily="18" charset="0"/>
              </a:rPr>
              <a:t>50</a:t>
            </a:r>
            <a:r>
              <a:rPr lang="ja-JP" altLang="en-US" sz="2400" dirty="0" smtClean="0">
                <a:latin typeface="Century" panose="02040604050505020304" pitchFamily="18" charset="0"/>
              </a:rPr>
              <a:t>では有意差あり、</a:t>
            </a:r>
            <a:r>
              <a:rPr lang="en-US" altLang="ja-JP" sz="2400" dirty="0" smtClean="0">
                <a:latin typeface="Century" panose="02040604050505020304" pitchFamily="18" charset="0"/>
              </a:rPr>
              <a:t>50</a:t>
            </a:r>
            <a:r>
              <a:rPr lang="ja-JP" altLang="en-US" sz="2400" dirty="0" smtClean="0">
                <a:latin typeface="Century" panose="02040604050505020304" pitchFamily="18" charset="0"/>
              </a:rPr>
              <a:t>と</a:t>
            </a:r>
            <a:r>
              <a:rPr lang="en-US" altLang="ja-JP" sz="2400" dirty="0" smtClean="0">
                <a:latin typeface="Century" panose="02040604050505020304" pitchFamily="18" charset="0"/>
              </a:rPr>
              <a:t>100</a:t>
            </a:r>
            <a:r>
              <a:rPr lang="ja-JP" altLang="en-US" sz="2400" dirty="0" smtClean="0">
                <a:latin typeface="Century" panose="02040604050505020304" pitchFamily="18" charset="0"/>
              </a:rPr>
              <a:t>では有意差なし</a:t>
            </a:r>
            <a:endParaRPr lang="en-US" altLang="ja-JP" sz="2400" dirty="0">
              <a:solidFill>
                <a:schemeClr val="tx1"/>
              </a:solidFill>
              <a:latin typeface="Century" panose="020406040505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191" y="1628800"/>
            <a:ext cx="6317618" cy="3826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55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温度</a:t>
            </a:r>
            <a:r>
              <a:rPr lang="ja-JP" altLang="en-US" sz="2400" dirty="0" smtClean="0">
                <a:latin typeface="Century" panose="02040604050505020304" pitchFamily="18" charset="0"/>
              </a:rPr>
              <a:t>とコストは対数的関係であると言えそう</a:t>
            </a: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solidFill>
                <a:schemeClr val="tx1"/>
              </a:solidFill>
              <a:latin typeface="Century" panose="02040604050505020304" pitchFamily="18" charset="0"/>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614" y="1844824"/>
            <a:ext cx="6468773"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24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考察</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smtClean="0"/>
                  <a:t>今までの温度更新式は温度とコストが比例関係であると仮定した式</a:t>
                </a:r>
                <a:endParaRPr lang="en-US" altLang="ja-JP" sz="2400" dirty="0" smtClean="0"/>
              </a:p>
              <a:p>
                <a:pPr marL="109728" indent="0">
                  <a:buNone/>
                </a:pPr>
                <a:endParaRPr lang="en-US" altLang="ja-JP" sz="2400" dirty="0" smtClean="0"/>
              </a:p>
              <a:p>
                <a:pPr marL="109728" indent="0">
                  <a:buNone/>
                </a:pPr>
                <a14:m>
                  <m:oMathPara xmlns:m="http://schemas.openxmlformats.org/officeDocument/2006/math">
                    <m:oMathParaPr>
                      <m:jc m:val="centerGroup"/>
                    </m:oMathParaPr>
                    <m:oMath xmlns:m="http://schemas.openxmlformats.org/officeDocument/2006/math">
                      <m:sSubSup>
                        <m:sSubSupPr>
                          <m:ctrlPr>
                            <a:rPr lang="en-US" altLang="ja-JP" sz="2400" i="1">
                              <a:latin typeface="Cambria Math"/>
                            </a:rPr>
                          </m:ctrlPr>
                        </m:sSubSupPr>
                        <m:e>
                          <m:r>
                            <a:rPr lang="en-US" altLang="ja-JP" sz="2400" i="1">
                              <a:latin typeface="Cambria Math"/>
                            </a:rPr>
                            <m:t>𝑇</m:t>
                          </m:r>
                        </m:e>
                        <m:sub>
                          <m:r>
                            <a:rPr lang="en-US" altLang="ja-JP" sz="2400" i="1">
                              <a:latin typeface="Cambria Math"/>
                            </a:rPr>
                            <m:t>𝑖</m:t>
                          </m:r>
                          <m:r>
                            <a:rPr lang="en-US" altLang="ja-JP" sz="2400" i="1">
                              <a:latin typeface="Cambria Math"/>
                            </a:rPr>
                            <m:t>+1</m:t>
                          </m:r>
                        </m:sub>
                        <m:sup>
                          <m:r>
                            <a:rPr lang="en-US" altLang="ja-JP" sz="2400" i="1">
                              <a:latin typeface="Cambria Math"/>
                            </a:rPr>
                            <m:t>′</m:t>
                          </m:r>
                        </m:sup>
                      </m:sSubSup>
                      <m:r>
                        <a:rPr lang="en-US" altLang="ja-JP" sz="2400" i="1">
                          <a:latin typeface="Cambria Math"/>
                        </a:rPr>
                        <m:t>=</m:t>
                      </m:r>
                      <m:sSub>
                        <m:sSubPr>
                          <m:ctrlPr>
                            <a:rPr lang="en-US" altLang="ja-JP" sz="2400" i="1">
                              <a:latin typeface="Cambria Math"/>
                            </a:rPr>
                          </m:ctrlPr>
                        </m:sSubPr>
                        <m:e>
                          <m:r>
                            <a:rPr lang="en-US" altLang="ja-JP" sz="2400" i="1">
                              <a:latin typeface="Cambria Math"/>
                            </a:rPr>
                            <m:t>𝑇</m:t>
                          </m:r>
                        </m:e>
                        <m:sub>
                          <m:r>
                            <a:rPr lang="en-US" altLang="ja-JP" sz="2400" i="1">
                              <a:latin typeface="Cambria Math"/>
                            </a:rPr>
                            <m:t>𝑖</m:t>
                          </m:r>
                        </m:sub>
                      </m:sSub>
                      <m:r>
                        <a:rPr lang="en-US" altLang="ja-JP" sz="2400" i="1">
                          <a:latin typeface="Cambria Math"/>
                        </a:rPr>
                        <m:t>+</m:t>
                      </m:r>
                      <m:f>
                        <m:fPr>
                          <m:ctrlPr>
                            <a:rPr lang="en-US" altLang="ja-JP" sz="2400" i="1">
                              <a:latin typeface="Cambria Math"/>
                              <a:ea typeface="Cambria Math"/>
                            </a:rPr>
                          </m:ctrlPr>
                        </m:fPr>
                        <m:num>
                          <m:r>
                            <a:rPr lang="en-US" altLang="ja-JP" sz="2400" i="1">
                              <a:latin typeface="Cambria Math"/>
                              <a:ea typeface="Cambria Math"/>
                            </a:rPr>
                            <m:t>(</m:t>
                          </m:r>
                          <m:sSub>
                            <m:sSubPr>
                              <m:ctrlPr>
                                <a:rPr lang="en-US" altLang="ja-JP" sz="2400" i="1">
                                  <a:latin typeface="Cambria Math"/>
                                  <a:ea typeface="Cambria Math"/>
                                </a:rPr>
                              </m:ctrlPr>
                            </m:sSubPr>
                            <m:e>
                              <m:r>
                                <a:rPr lang="en-US" altLang="ja-JP" sz="2400" i="1">
                                  <a:latin typeface="Cambria Math"/>
                                  <a:ea typeface="Cambria Math"/>
                                </a:rPr>
                                <m:t>𝑇</m:t>
                              </m:r>
                            </m:e>
                            <m:sub>
                              <m:r>
                                <a:rPr lang="en-US" altLang="ja-JP" sz="2400" i="1">
                                  <a:latin typeface="Cambria Math"/>
                                  <a:ea typeface="Cambria Math"/>
                                </a:rPr>
                                <m:t>𝑖</m:t>
                              </m:r>
                              <m:r>
                                <a:rPr lang="en-US" altLang="ja-JP" sz="2400" i="1">
                                  <a:latin typeface="Cambria Math"/>
                                  <a:ea typeface="Cambria Math"/>
                                </a:rPr>
                                <m:t>+1</m:t>
                              </m:r>
                            </m:sub>
                          </m:sSub>
                          <m:r>
                            <a:rPr lang="en-US" altLang="ja-JP" sz="2400" i="1">
                              <a:latin typeface="Cambria Math"/>
                              <a:ea typeface="Cambria Math"/>
                            </a:rPr>
                            <m:t>−</m:t>
                          </m:r>
                          <m:sSub>
                            <m:sSubPr>
                              <m:ctrlPr>
                                <a:rPr lang="en-US" altLang="ja-JP" sz="2400" i="1">
                                  <a:latin typeface="Cambria Math"/>
                                  <a:ea typeface="Cambria Math"/>
                                </a:rPr>
                              </m:ctrlPr>
                            </m:sSubPr>
                            <m:e>
                              <m:r>
                                <a:rPr lang="en-US" altLang="ja-JP" sz="2400" i="1">
                                  <a:latin typeface="Cambria Math"/>
                                  <a:ea typeface="Cambria Math"/>
                                </a:rPr>
                                <m:t>𝑇</m:t>
                              </m:r>
                            </m:e>
                            <m:sub>
                              <m:r>
                                <a:rPr lang="en-US" altLang="ja-JP" sz="2400" i="1">
                                  <a:latin typeface="Cambria Math"/>
                                  <a:ea typeface="Cambria Math"/>
                                </a:rPr>
                                <m:t>𝑖</m:t>
                              </m:r>
                            </m:sub>
                          </m:sSub>
                          <m:r>
                            <a:rPr lang="en-US" altLang="ja-JP" sz="2400" i="1">
                              <a:latin typeface="Cambria Math"/>
                              <a:ea typeface="Cambria Math"/>
                            </a:rPr>
                            <m:t>)(</m:t>
                          </m:r>
                          <m:sSubSup>
                            <m:sSubSupPr>
                              <m:ctrlPr>
                                <a:rPr lang="en-US" altLang="ja-JP" sz="2400" i="1">
                                  <a:latin typeface="Cambria Math"/>
                                  <a:ea typeface="Cambria Math"/>
                                </a:rPr>
                              </m:ctrlPr>
                            </m:sSubSupPr>
                            <m:e>
                              <m:r>
                                <a:rPr lang="ja-JP" altLang="en-US" sz="2400" i="1">
                                  <a:latin typeface="Cambria Math"/>
                                  <a:ea typeface="Cambria Math"/>
                                </a:rPr>
                                <m:t>𝜇</m:t>
                              </m:r>
                            </m:e>
                            <m:sub>
                              <m:r>
                                <a:rPr lang="en-US" altLang="ja-JP" sz="2400" i="1">
                                  <a:latin typeface="Cambria Math"/>
                                  <a:ea typeface="Cambria Math"/>
                                </a:rPr>
                                <m:t>𝑖</m:t>
                              </m:r>
                              <m:r>
                                <a:rPr lang="en-US" altLang="ja-JP" sz="2400" i="1">
                                  <a:latin typeface="Cambria Math"/>
                                  <a:ea typeface="Cambria Math"/>
                                </a:rPr>
                                <m:t>+1</m:t>
                              </m:r>
                            </m:sub>
                            <m:sup>
                              <m:r>
                                <a:rPr lang="en-US" altLang="ja-JP" sz="2400" i="1">
                                  <a:latin typeface="Cambria Math"/>
                                  <a:ea typeface="Cambria Math"/>
                                </a:rPr>
                                <m:t>′</m:t>
                              </m:r>
                            </m:sup>
                          </m:sSubSup>
                          <m:r>
                            <a:rPr lang="en-US" altLang="ja-JP" sz="2400" i="1">
                              <a:latin typeface="Cambria Math"/>
                              <a:ea typeface="Cambria Math"/>
                            </a:rPr>
                            <m:t>−</m:t>
                          </m:r>
                          <m:sSub>
                            <m:sSubPr>
                              <m:ctrlPr>
                                <a:rPr lang="en-US" altLang="ja-JP" sz="2400" i="1">
                                  <a:latin typeface="Cambria Math"/>
                                  <a:ea typeface="Cambria Math"/>
                                </a:rPr>
                              </m:ctrlPr>
                            </m:sSubPr>
                            <m:e>
                              <m:r>
                                <a:rPr lang="ja-JP" altLang="en-US" sz="2400" i="1">
                                  <a:latin typeface="Cambria Math"/>
                                  <a:ea typeface="Cambria Math"/>
                                </a:rPr>
                                <m:t>𝜇</m:t>
                              </m:r>
                            </m:e>
                            <m:sub>
                              <m:r>
                                <a:rPr lang="en-US" altLang="ja-JP" sz="2400" i="1">
                                  <a:latin typeface="Cambria Math"/>
                                  <a:ea typeface="Cambria Math"/>
                                </a:rPr>
                                <m:t>𝑖</m:t>
                              </m:r>
                            </m:sub>
                          </m:sSub>
                          <m:r>
                            <a:rPr lang="en-US" altLang="ja-JP" sz="2400" i="1">
                              <a:latin typeface="Cambria Math"/>
                              <a:ea typeface="Cambria Math"/>
                            </a:rPr>
                            <m:t>)</m:t>
                          </m:r>
                        </m:num>
                        <m:den>
                          <m:sSub>
                            <m:sSubPr>
                              <m:ctrlPr>
                                <a:rPr lang="en-US" altLang="ja-JP" sz="2400" i="1">
                                  <a:latin typeface="Cambria Math"/>
                                  <a:ea typeface="Cambria Math"/>
                                </a:rPr>
                              </m:ctrlPr>
                            </m:sSubPr>
                            <m:e>
                              <m:r>
                                <a:rPr lang="ja-JP" altLang="en-US" sz="2400" i="1">
                                  <a:latin typeface="Cambria Math"/>
                                  <a:ea typeface="Cambria Math"/>
                                </a:rPr>
                                <m:t>𝜇</m:t>
                              </m:r>
                            </m:e>
                            <m:sub>
                              <m:r>
                                <a:rPr lang="en-US" altLang="ja-JP" sz="2400" i="1">
                                  <a:latin typeface="Cambria Math"/>
                                  <a:ea typeface="Cambria Math"/>
                                </a:rPr>
                                <m:t>𝑖</m:t>
                              </m:r>
                              <m:r>
                                <a:rPr lang="en-US" altLang="ja-JP" sz="2400" i="1">
                                  <a:latin typeface="Cambria Math"/>
                                  <a:ea typeface="Cambria Math"/>
                                </a:rPr>
                                <m:t>+1</m:t>
                              </m:r>
                            </m:sub>
                          </m:sSub>
                          <m:r>
                            <a:rPr lang="en-US" altLang="ja-JP" sz="2400" i="1">
                              <a:latin typeface="Cambria Math"/>
                              <a:ea typeface="Cambria Math"/>
                            </a:rPr>
                            <m:t>−</m:t>
                          </m:r>
                          <m:sSub>
                            <m:sSubPr>
                              <m:ctrlPr>
                                <a:rPr lang="en-US" altLang="ja-JP" sz="2400" i="1">
                                  <a:latin typeface="Cambria Math"/>
                                  <a:ea typeface="Cambria Math"/>
                                </a:rPr>
                              </m:ctrlPr>
                            </m:sSubPr>
                            <m:e>
                              <m:r>
                                <a:rPr lang="ja-JP" altLang="en-US" sz="2400" i="1">
                                  <a:latin typeface="Cambria Math"/>
                                  <a:ea typeface="Cambria Math"/>
                                </a:rPr>
                                <m:t>𝜇</m:t>
                              </m:r>
                            </m:e>
                            <m:sub>
                              <m:r>
                                <a:rPr lang="en-US" altLang="ja-JP" sz="2400" i="1">
                                  <a:latin typeface="Cambria Math"/>
                                  <a:ea typeface="Cambria Math"/>
                                </a:rPr>
                                <m:t>𝑖</m:t>
                              </m:r>
                            </m:sub>
                          </m:sSub>
                        </m:den>
                      </m:f>
                    </m:oMath>
                  </m:oMathPara>
                </a14:m>
                <a:endParaRPr lang="en-US" altLang="ja-JP" sz="2400" dirty="0" smtClean="0"/>
              </a:p>
              <a:p>
                <a:pPr marL="109728" indent="0">
                  <a:buNone/>
                </a:pPr>
                <a:endParaRPr lang="en-US" altLang="ja-JP" sz="2400" smtClean="0"/>
              </a:p>
              <a:p>
                <a:pPr marL="109728" indent="0">
                  <a:buNone/>
                </a:pPr>
                <a:endParaRPr lang="en-US" altLang="ja-JP" sz="2400" dirty="0" smtClean="0"/>
              </a:p>
              <a:p>
                <a:pPr marL="109728" indent="0">
                  <a:buNone/>
                </a:pPr>
                <a:r>
                  <a:rPr lang="ja-JP" altLang="en-US" sz="2400" dirty="0" smtClean="0"/>
                  <a:t>今回の実験</a:t>
                </a:r>
                <a:r>
                  <a:rPr lang="ja-JP" altLang="en-US" sz="2400" dirty="0"/>
                  <a:t>から</a:t>
                </a:r>
                <a:r>
                  <a:rPr lang="ja-JP" altLang="en-US" sz="2400" dirty="0" smtClean="0"/>
                  <a:t>、</a:t>
                </a:r>
                <a:r>
                  <a:rPr lang="en-US" altLang="ja-JP" sz="2400" dirty="0" smtClean="0">
                    <a:latin typeface="Century" panose="02040604050505020304" pitchFamily="18" charset="0"/>
                  </a:rPr>
                  <a:t>att48</a:t>
                </a:r>
                <a:r>
                  <a:rPr lang="ja-JP" altLang="en-US" sz="2400" dirty="0" smtClean="0">
                    <a:latin typeface="Century" panose="02040604050505020304" pitchFamily="18" charset="0"/>
                  </a:rPr>
                  <a:t>では温度とコストが対数的関係であると言えそう</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a:t>
                </a:r>
                <a:r>
                  <a:rPr lang="ja-JP" altLang="en-US" sz="2400" dirty="0">
                    <a:latin typeface="Century" panose="02040604050505020304" pitchFamily="18" charset="0"/>
                  </a:rPr>
                  <a:t>ほか</a:t>
                </a:r>
                <a:r>
                  <a:rPr lang="ja-JP" altLang="en-US" sz="2400" dirty="0" smtClean="0">
                    <a:latin typeface="Century" panose="02040604050505020304" pitchFamily="18" charset="0"/>
                  </a:rPr>
                  <a:t>の問題についても検証する必要がある</a:t>
                </a: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0" y="1484784"/>
                <a:ext cx="9144000" cy="5373216"/>
              </a:xfrm>
              <a:blipFill rotWithShape="1">
                <a:blip r:embed="rId2"/>
                <a:stretch>
                  <a:fillRect t="-908" r="-8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92461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19182</TotalTime>
  <Words>329</Words>
  <Application>Microsoft Office PowerPoint</Application>
  <PresentationFormat>画面に合わせる (4:3)</PresentationFormat>
  <Paragraphs>80</Paragraphs>
  <Slides>10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アーバン</vt:lpstr>
      <vt:lpstr>       　     卒業研究進捗報告  </vt:lpstr>
      <vt:lpstr>内容</vt:lpstr>
      <vt:lpstr>高温レプリカの温度更新について</vt:lpstr>
      <vt:lpstr>高温レプリカの温度更新について</vt:lpstr>
      <vt:lpstr>実験</vt:lpstr>
      <vt:lpstr>実験</vt:lpstr>
      <vt:lpstr>結果</vt:lpstr>
      <vt:lpstr>結果</vt:lpstr>
      <vt:lpstr>考察</vt:lpstr>
      <vt:lpstr>今後の予定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卒業論文テーマ決め</dc:title>
  <dc:creator>keigo okamoto</dc:creator>
  <cp:lastModifiedBy>　</cp:lastModifiedBy>
  <cp:revision>1305</cp:revision>
  <dcterms:created xsi:type="dcterms:W3CDTF">2015-11-15T17:26:41Z</dcterms:created>
  <dcterms:modified xsi:type="dcterms:W3CDTF">2016-11-01T07:15:00Z</dcterms:modified>
</cp:coreProperties>
</file>