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319" r:id="rId3"/>
    <p:sldId id="330" r:id="rId4"/>
    <p:sldId id="335" r:id="rId5"/>
    <p:sldId id="337" r:id="rId6"/>
    <p:sldId id="338" r:id="rId7"/>
    <p:sldId id="339" r:id="rId8"/>
    <p:sldId id="336" r:id="rId9"/>
    <p:sldId id="32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ja-JP" altLang="en-US" dirty="0"/>
              <a:t>温度更新について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・今後の予定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温度更新について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/>
                  <a:t>・温度更新用のシグモイド関数</a:t>
                </a:r>
                <a:endParaRPr lang="en-US" altLang="ja-JP" sz="3200" dirty="0"/>
              </a:p>
              <a:p>
                <a:pPr marL="109728" indent="0">
                  <a:buNone/>
                </a:pPr>
                <a:r>
                  <a:rPr lang="ja-JP" altLang="en-US" sz="32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𝑦</m:t>
                    </m:r>
                    <m:r>
                      <a:rPr lang="en-US" altLang="ja-JP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ja-JP" sz="32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3200" b="0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32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ja-JP" sz="3200" b="0" i="1" smtClean="0">
                        <a:latin typeface="Cambria Math"/>
                      </a:rPr>
                      <m:t>+</m:t>
                    </m:r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ja-JP" sz="3200" dirty="0"/>
              </a:p>
              <a:p>
                <a:pPr marL="109728" indent="0">
                  <a:buNone/>
                </a:pPr>
                <a:endParaRPr lang="en-US" altLang="ja-JP" sz="1600" dirty="0"/>
              </a:p>
              <a:p>
                <a:pPr marL="109728" indent="0">
                  <a:buNone/>
                </a:pPr>
                <a:r>
                  <a:rPr lang="ja-JP" altLang="en-US" sz="3200" dirty="0"/>
                  <a:t>　   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/>
                          </a:rPr>
                          <m:t>𝑎𝑥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sz="3200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ja-JP" sz="3200" b="0" i="1" smtClean="0">
                        <a:latin typeface="Cambria Math"/>
                      </a:rPr>
                      <m:t>+</m:t>
                    </m:r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  <m:r>
                      <a:rPr lang="ja-JP" altLang="en-US" sz="3200" b="0" i="1" smtClean="0">
                        <a:latin typeface="Cambria Math"/>
                      </a:rPr>
                      <m:t>　</m:t>
                    </m:r>
                    <m:r>
                      <a:rPr lang="en-US" altLang="ja-JP" sz="3200" b="0" i="1" smtClean="0">
                        <a:latin typeface="Cambria Math"/>
                      </a:rPr>
                      <m:t>(</m:t>
                    </m:r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  <m:r>
                      <a:rPr lang="en-US" altLang="ja-JP" sz="3200" b="0" i="1" smtClean="0">
                        <a:latin typeface="Cambria Math"/>
                      </a:rPr>
                      <m:t>&lt;</m:t>
                    </m:r>
                    <m:r>
                      <a:rPr lang="en-US" altLang="ja-JP" sz="3200" b="0" i="1" smtClean="0">
                        <a:latin typeface="Cambria Math"/>
                      </a:rPr>
                      <m:t>𝑦</m:t>
                    </m:r>
                    <m:r>
                      <a:rPr lang="en-US" altLang="ja-JP" sz="3200" b="0" i="1" smtClean="0">
                        <a:latin typeface="Cambria Math"/>
                      </a:rPr>
                      <m:t>&lt;</m:t>
                    </m:r>
                    <m:r>
                      <a:rPr lang="en-US" altLang="ja-JP" sz="3200" b="0" i="1" smtClean="0">
                        <a:latin typeface="Cambria Math"/>
                      </a:rPr>
                      <m:t>𝑎</m:t>
                    </m:r>
                    <m:r>
                      <a:rPr lang="en-US" altLang="ja-JP" sz="3200" b="0" i="1" smtClean="0">
                        <a:latin typeface="Cambria Math"/>
                      </a:rPr>
                      <m:t>+</m:t>
                    </m:r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  <m:r>
                      <a:rPr lang="en-US" altLang="ja-JP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ja-JP" sz="3200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縦方向の移動にしか対応していない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32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func>
                              <m:funcPr>
                                <m:ctrlPr>
                                  <a:rPr lang="en-US" altLang="ja-JP" sz="32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3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ja-JP" sz="3200" dirty="0"/>
              </a:p>
              <a:p>
                <a:pPr marL="109728" indent="0">
                  <a:buNone/>
                </a:pPr>
                <a:endParaRPr lang="en-US" altLang="ja-JP" sz="1600" dirty="0"/>
              </a:p>
              <a:p>
                <a:pPr marL="109728" indent="0">
                  <a:buNone/>
                </a:pPr>
                <a:r>
                  <a:rPr lang="ja-JP" altLang="en-US" sz="3200" dirty="0"/>
                  <a:t>　   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ja-JP" sz="3200" dirty="0"/>
              </a:p>
              <a:p>
                <a:pPr marL="109728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/>
          <p:cNvSpPr/>
          <p:nvPr/>
        </p:nvSpPr>
        <p:spPr>
          <a:xfrm>
            <a:off x="3851920" y="4184592"/>
            <a:ext cx="1440160" cy="72008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3779912" y="5373216"/>
            <a:ext cx="2016224" cy="648072"/>
          </a:xfrm>
          <a:prstGeom prst="wedgeEllipseCallout">
            <a:avLst>
              <a:gd name="adj1" fmla="val -72203"/>
              <a:gd name="adj2" fmla="val -439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横方向の移動に対応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3779912" y="6110929"/>
            <a:ext cx="2232248" cy="648072"/>
          </a:xfrm>
          <a:prstGeom prst="wedgeEllipseCallout">
            <a:avLst>
              <a:gd name="adj1" fmla="val -117711"/>
              <a:gd name="adj2" fmla="val -14260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シグモイド関数の傾きに対応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温度更新について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dirty="0"/>
                  <a:t>シグモイド関数の近似式を求める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・最急降下法</a:t>
                </a: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ja-JP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ja-JP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　誤差二乗和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altLang="ja-JP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400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ja-JP" sz="2400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ja-JP" sz="2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𝑎𝑣</m:t>
                                </m:r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ctrlPr>
                          <a:rPr lang="ja-JP" alt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US" altLang="ja-JP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sSubSup>
                              <m:sSubSupPr>
                                <m:ctrlPr>
                                  <a:rPr lang="en-US" altLang="ja-JP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num>
                          <m:den>
                            <m:sSubSup>
                              <m:sSubSupPr>
                                <m:ctrlPr>
                                  <a:rPr lang="en-US" altLang="ja-JP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sSubSup>
                              <m:sSubSupPr>
                                <m:ctrlPr>
                                  <a:rPr lang="en-US" altLang="ja-JP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ja-JP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ctrlPr>
                          <a:rPr lang="ja-JP" alt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ja-JP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sSubSup>
                              <m:sSub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ctrlPr>
                          <a:rPr lang="ja-JP" alt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ja-JP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sSubSup>
                              <m:sSub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ctrlPr>
                          <a:rPr lang="ja-JP" alt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sSubSup>
                              <m:sSub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24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ja-JP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sSubSup>
                              <m:sSub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>
                <a:blip r:embed="rId2"/>
                <a:stretch>
                  <a:fillRect l="-133" t="-1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温度更新について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4800" dirty="0"/>
          </a:p>
          <a:p>
            <a:pPr marL="109728" indent="0">
              <a:buNone/>
            </a:pPr>
            <a:endParaRPr lang="en-US" altLang="ja-JP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95" y="1556792"/>
            <a:ext cx="673772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0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温度更新について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4800" dirty="0"/>
          </a:p>
          <a:p>
            <a:pPr marL="109728" indent="0">
              <a:buNone/>
            </a:pPr>
            <a:r>
              <a:rPr lang="ja-JP" altLang="en-US" sz="2400" dirty="0" smtClean="0"/>
              <a:t>とりあえず動いた</a:t>
            </a:r>
            <a:endParaRPr lang="en-US" altLang="ja-JP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38" y="1398028"/>
            <a:ext cx="673772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4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温度更新について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4800" dirty="0"/>
          </a:p>
          <a:p>
            <a:pPr marL="109728" indent="0">
              <a:buNone/>
            </a:pPr>
            <a:endParaRPr lang="en-US" altLang="ja-JP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21" y="1412775"/>
            <a:ext cx="7276758" cy="525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6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温度更新について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18104" y="1484784"/>
            <a:ext cx="8731339" cy="4303138"/>
            <a:chOff x="218104" y="1484784"/>
            <a:chExt cx="8731339" cy="4303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フローチャート: 処理 4"/>
                <p:cNvSpPr/>
                <p:nvPr/>
              </p:nvSpPr>
              <p:spPr>
                <a:xfrm>
                  <a:off x="1633154" y="1484784"/>
                  <a:ext cx="1993236" cy="387844"/>
                </a:xfrm>
                <a:prstGeom prst="flowChartProcess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フローチャート: 処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154" y="1484784"/>
                  <a:ext cx="1993236" cy="387844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 : 判断 4"/>
                <p:cNvSpPr/>
                <p:nvPr/>
              </p:nvSpPr>
              <p:spPr>
                <a:xfrm>
                  <a:off x="218104" y="4358219"/>
                  <a:ext cx="4824536" cy="1106435"/>
                </a:xfrm>
                <a:prstGeom prst="flowChartDecision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が目的の重なり率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誤差範囲内である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フローチャート : 判断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04" y="4358219"/>
                  <a:ext cx="4824536" cy="1106435"/>
                </a:xfrm>
                <a:prstGeom prst="flowChartDecision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テキスト ボックス 6"/>
            <p:cNvSpPr txBox="1"/>
            <p:nvPr/>
          </p:nvSpPr>
          <p:spPr>
            <a:xfrm>
              <a:off x="2655402" y="5418590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No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処理 7"/>
                <p:cNvSpPr/>
                <p:nvPr/>
              </p:nvSpPr>
              <p:spPr>
                <a:xfrm>
                  <a:off x="5364088" y="2492896"/>
                  <a:ext cx="3585355" cy="1225045"/>
                </a:xfrm>
                <a:prstGeom prst="flowChartProcess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温度更新</a:t>
                  </a:r>
                  <a:endParaRPr lang="en-US" altLang="ja-JP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kumimoji="1" lang="en-US" altLang="ja-JP" sz="700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ja-JP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kumimoji="1" lang="en-US" altLang="ja-JP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フローチャート: 処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2492896"/>
                  <a:ext cx="3585355" cy="1225045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/>
            <p:cNvSpPr txBox="1"/>
            <p:nvPr/>
          </p:nvSpPr>
          <p:spPr>
            <a:xfrm>
              <a:off x="4701580" y="457382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Yes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フローチャート: 処理 9"/>
              <p:cNvSpPr/>
              <p:nvPr/>
            </p:nvSpPr>
            <p:spPr>
              <a:xfrm>
                <a:off x="1297624" y="2299583"/>
                <a:ext cx="2664296" cy="649728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レプリカ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のコスト確率分布の推定</a:t>
                </a:r>
              </a:p>
            </p:txBody>
          </p:sp>
        </mc:Choice>
        <mc:Fallback xmlns="">
          <p:sp>
            <p:nvSpPr>
              <p:cNvPr id="10" name="フローチャート: 処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24" y="2299583"/>
                <a:ext cx="2664296" cy="649728"/>
              </a:xfrm>
              <a:prstGeom prst="flowChartProcess">
                <a:avLst/>
              </a:prstGeom>
              <a:blipFill>
                <a:blip r:embed="rId5"/>
                <a:stretch>
                  <a:fillRect l="-1354" t="-2655" r="-903" b="-88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処理 10"/>
              <p:cNvSpPr/>
              <p:nvPr/>
            </p:nvSpPr>
            <p:spPr>
              <a:xfrm>
                <a:off x="1381126" y="3331824"/>
                <a:ext cx="2497292" cy="649728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レプリカ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</a:t>
                </a:r>
                <a:r>
                  <a:rPr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重なり率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の推定</a:t>
                </a:r>
                <a:endParaRPr kumimoji="1" lang="ja-JP" altLang="en-US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1" name="フローチャート: 処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6" y="3331824"/>
                <a:ext cx="2497292" cy="649728"/>
              </a:xfrm>
              <a:prstGeom prst="flowChartProcess">
                <a:avLst/>
              </a:prstGeom>
              <a:blipFill>
                <a:blip r:embed="rId6"/>
                <a:stretch>
                  <a:fillRect l="-241" t="-3571" b="-892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処理 11"/>
              <p:cNvSpPr/>
              <p:nvPr/>
            </p:nvSpPr>
            <p:spPr>
              <a:xfrm>
                <a:off x="1507140" y="5897485"/>
                <a:ext cx="2245264" cy="525414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だけ変化</a:t>
                </a:r>
              </a:p>
            </p:txBody>
          </p:sp>
        </mc:Choice>
        <mc:Fallback xmlns="">
          <p:sp>
            <p:nvSpPr>
              <p:cNvPr id="12" name="フローチャート: 処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40" y="5897485"/>
                <a:ext cx="2245264" cy="525414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フローチャート: 処理 12"/>
              <p:cNvSpPr/>
              <p:nvPr/>
            </p:nvSpPr>
            <p:spPr>
              <a:xfrm>
                <a:off x="6157147" y="4164297"/>
                <a:ext cx="1993236" cy="387844"/>
              </a:xfrm>
              <a:prstGeom prst="flowChart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フローチャート: 処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147" y="4164297"/>
                <a:ext cx="1993236" cy="387844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フローチャート: 判断 13"/>
              <p:cNvSpPr/>
              <p:nvPr/>
            </p:nvSpPr>
            <p:spPr>
              <a:xfrm>
                <a:off x="5861001" y="4984897"/>
                <a:ext cx="2585527" cy="648072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フローチャート: 判断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001" y="4984897"/>
                <a:ext cx="2585527" cy="648072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ローチャート: 処理 14"/>
          <p:cNvSpPr/>
          <p:nvPr/>
        </p:nvSpPr>
        <p:spPr>
          <a:xfrm>
            <a:off x="6157147" y="6093296"/>
            <a:ext cx="1993236" cy="387844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温度調整終了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5" idx="2"/>
            <a:endCxn id="10" idx="0"/>
          </p:cNvCxnSpPr>
          <p:nvPr/>
        </p:nvCxnSpPr>
        <p:spPr>
          <a:xfrm>
            <a:off x="2629772" y="1872628"/>
            <a:ext cx="0" cy="42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" idx="2"/>
            <a:endCxn id="11" idx="0"/>
          </p:cNvCxnSpPr>
          <p:nvPr/>
        </p:nvCxnSpPr>
        <p:spPr>
          <a:xfrm>
            <a:off x="2629772" y="2949311"/>
            <a:ext cx="0" cy="38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1" idx="2"/>
            <a:endCxn id="6" idx="0"/>
          </p:cNvCxnSpPr>
          <p:nvPr/>
        </p:nvCxnSpPr>
        <p:spPr>
          <a:xfrm>
            <a:off x="2629772" y="3981552"/>
            <a:ext cx="600" cy="37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2"/>
            <a:endCxn id="12" idx="0"/>
          </p:cNvCxnSpPr>
          <p:nvPr/>
        </p:nvCxnSpPr>
        <p:spPr>
          <a:xfrm flipH="1">
            <a:off x="2629772" y="5464654"/>
            <a:ext cx="600" cy="43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2" idx="2"/>
            <a:endCxn id="11" idx="1"/>
          </p:cNvCxnSpPr>
          <p:nvPr/>
        </p:nvCxnSpPr>
        <p:spPr>
          <a:xfrm rot="5400000" flipH="1">
            <a:off x="622343" y="4415471"/>
            <a:ext cx="2766211" cy="1248646"/>
          </a:xfrm>
          <a:prstGeom prst="bentConnector4">
            <a:avLst>
              <a:gd name="adj1" fmla="val -8264"/>
              <a:gd name="adj2" fmla="val 200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6" idx="3"/>
            <a:endCxn id="8" idx="0"/>
          </p:cNvCxnSpPr>
          <p:nvPr/>
        </p:nvCxnSpPr>
        <p:spPr>
          <a:xfrm flipV="1">
            <a:off x="5042640" y="2492896"/>
            <a:ext cx="2114126" cy="2418541"/>
          </a:xfrm>
          <a:prstGeom prst="bentConnector4">
            <a:avLst>
              <a:gd name="adj1" fmla="val 7602"/>
              <a:gd name="adj2" fmla="val 109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2"/>
            <a:endCxn id="13" idx="0"/>
          </p:cNvCxnSpPr>
          <p:nvPr/>
        </p:nvCxnSpPr>
        <p:spPr>
          <a:xfrm flipH="1">
            <a:off x="7153765" y="3717941"/>
            <a:ext cx="3001" cy="44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2"/>
            <a:endCxn id="14" idx="0"/>
          </p:cNvCxnSpPr>
          <p:nvPr/>
        </p:nvCxnSpPr>
        <p:spPr>
          <a:xfrm>
            <a:off x="7153765" y="4552141"/>
            <a:ext cx="0" cy="43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10" idx="3"/>
          </p:cNvCxnSpPr>
          <p:nvPr/>
        </p:nvCxnSpPr>
        <p:spPr>
          <a:xfrm rot="5400000">
            <a:off x="3757787" y="1882839"/>
            <a:ext cx="945741" cy="537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4" idx="3"/>
          </p:cNvCxnSpPr>
          <p:nvPr/>
        </p:nvCxnSpPr>
        <p:spPr>
          <a:xfrm flipH="1" flipV="1">
            <a:off x="4499395" y="1678705"/>
            <a:ext cx="3947133" cy="3630228"/>
          </a:xfrm>
          <a:prstGeom prst="bentConnector3">
            <a:avLst>
              <a:gd name="adj1" fmla="val -150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4" idx="2"/>
            <a:endCxn id="15" idx="0"/>
          </p:cNvCxnSpPr>
          <p:nvPr/>
        </p:nvCxnSpPr>
        <p:spPr>
          <a:xfrm>
            <a:off x="7153765" y="5632969"/>
            <a:ext cx="0" cy="46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8180008" y="4914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153764" y="559854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5364088" y="2492896"/>
                <a:ext cx="3585355" cy="121107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温度更新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近似式と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更新後の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から更新後の温度を計算</a:t>
                </a: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492896"/>
                <a:ext cx="3585355" cy="1211074"/>
              </a:xfrm>
              <a:prstGeom prst="rect">
                <a:avLst/>
              </a:prstGeom>
              <a:blipFill>
                <a:blip r:embed="rId10"/>
                <a:stretch>
                  <a:fillRect l="-842" r="-50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円形吹き出し 31"/>
          <p:cNvSpPr/>
          <p:nvPr/>
        </p:nvSpPr>
        <p:spPr>
          <a:xfrm>
            <a:off x="4031641" y="1252327"/>
            <a:ext cx="2664894" cy="933198"/>
          </a:xfrm>
          <a:prstGeom prst="wedgeEllipseCallout">
            <a:avLst>
              <a:gd name="adj1" fmla="val -51361"/>
              <a:gd name="adj2" fmla="val 696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交点計算のための標準偏差を求めるために必要</a:t>
            </a:r>
            <a:r>
              <a:rPr kumimoji="1" lang="en-US" altLang="ja-JP" sz="1400" dirty="0">
                <a:solidFill>
                  <a:schemeClr val="tx1"/>
                </a:solidFill>
              </a:rPr>
              <a:t>?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9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今後の予定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/>
              <a:t>・温度</a:t>
            </a:r>
            <a:r>
              <a:rPr lang="ja-JP" altLang="en-US" dirty="0"/>
              <a:t>更新方法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・実験を行いデータを取る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19899</TotalTime>
  <Words>217</Words>
  <Application>Microsoft Office PowerPoint</Application>
  <PresentationFormat>画面に合わせる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アーバン</vt:lpstr>
      <vt:lpstr>       　     卒業研究進捗報告  </vt:lpstr>
      <vt:lpstr>内容</vt:lpstr>
      <vt:lpstr>温度更新について</vt:lpstr>
      <vt:lpstr>温度更新について</vt:lpstr>
      <vt:lpstr>温度更新について</vt:lpstr>
      <vt:lpstr>温度更新について</vt:lpstr>
      <vt:lpstr>温度更新について</vt:lpstr>
      <vt:lpstr>温度更新について</vt:lpstr>
      <vt:lpstr>今後の予定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1374</cp:revision>
  <dcterms:created xsi:type="dcterms:W3CDTF">2015-11-15T17:26:41Z</dcterms:created>
  <dcterms:modified xsi:type="dcterms:W3CDTF">2016-11-22T07:18:39Z</dcterms:modified>
</cp:coreProperties>
</file>