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7" r:id="rId4"/>
    <p:sldId id="274" r:id="rId5"/>
    <p:sldId id="275" r:id="rId6"/>
    <p:sldId id="276" r:id="rId7"/>
    <p:sldId id="26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0" r:id="rId17"/>
    <p:sldId id="285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2015/12/14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mtClean="0"/>
              <a:t>卒業論文経過報告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100</m:t>
                      </m:r>
                      <m:r>
                        <a:rPr lang="en-US" altLang="ja-JP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=0.639229</a:t>
                </a: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全体的に</a:t>
                </a:r>
                <a:r>
                  <a:rPr lang="en-US" altLang="ja-JP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dirty="0">
                    <a:latin typeface="Century" panose="02040604050505020304" pitchFamily="18" charset="0"/>
                  </a:rPr>
                  <a:t>より大きく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なった</a:t>
                </a: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88306"/>
            <a:ext cx="5760640" cy="346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1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=7</m:t>
                      </m:r>
                      <m:r>
                        <a:rPr lang="en-US" altLang="ja-JP" i="1">
                          <a:latin typeface="Cambria Math"/>
                        </a:rPr>
                        <m:t>0</m:t>
                      </m:r>
                      <m:r>
                        <a:rPr lang="en-US" altLang="ja-JP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=0.535814</a:t>
                </a:r>
              </a:p>
              <a:p>
                <a:pPr marL="109728" indent="0">
                  <a:buNone/>
                </a:pPr>
                <a:r>
                  <a:rPr lang="en-US" altLang="ja-JP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にだいぶ近づいた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830902" cy="350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3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=6</m:t>
                      </m:r>
                      <m:r>
                        <a:rPr lang="en-US" altLang="ja-JP" i="1">
                          <a:latin typeface="Cambria Math"/>
                        </a:rPr>
                        <m:t>0</m:t>
                      </m:r>
                      <m:r>
                        <a:rPr lang="en-US" altLang="ja-JP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=0.483304</a:t>
                </a:r>
              </a:p>
              <a:p>
                <a:pPr marL="109728" indent="0">
                  <a:buNone/>
                </a:pPr>
                <a:r>
                  <a:rPr lang="en-US" altLang="ja-JP" dirty="0" smtClean="0">
                    <a:latin typeface="Century" panose="02040604050505020304" pitchFamily="18" charset="0"/>
                  </a:rPr>
                  <a:t>0.5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より小さくなってしまった　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60848"/>
            <a:ext cx="5864036" cy="352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292080" y="6146140"/>
                <a:ext cx="41044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 smtClean="0"/>
                  <a:t>⇒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/>
                      </a:rPr>
                      <m:t>600</m:t>
                    </m:r>
                    <m:r>
                      <a:rPr lang="en-US" altLang="ja-JP" sz="2800" i="1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en-US" altLang="ja-JP" sz="28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ja-JP" sz="280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ja-JP" sz="2800" b="0" i="1" smtClean="0">
                        <a:latin typeface="Cambria Math"/>
                        <a:ea typeface="Cambria Math"/>
                      </a:rPr>
                      <m:t>700</m:t>
                    </m:r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146140"/>
                <a:ext cx="4104456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972" t="-1511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9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=650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=0.516282</a:t>
                </a:r>
              </a:p>
              <a:p>
                <a:pPr marL="109728" indent="0">
                  <a:buNone/>
                </a:pPr>
                <a:r>
                  <a:rPr lang="en-US" altLang="ja-JP" dirty="0">
                    <a:latin typeface="Century" panose="02040604050505020304" pitchFamily="18" charset="0"/>
                  </a:rPr>
                  <a:t>0.5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にかなり近づいた　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598960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8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484784"/>
                <a:ext cx="8928992" cy="5373216"/>
              </a:xfrm>
            </p:spPr>
            <p:txBody>
              <a:bodyPr>
                <a:normAutofit fontScale="92500"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=640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=0.508516</a:t>
                </a:r>
              </a:p>
              <a:p>
                <a:pPr marL="109728" indent="0">
                  <a:buNone/>
                </a:pPr>
                <a:r>
                  <a:rPr lang="ja-JP" altLang="en-US" dirty="0" smtClean="0"/>
                  <a:t>平均値が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=650</m:t>
                    </m:r>
                  </m:oMath>
                </a14:m>
                <a:r>
                  <a:rPr lang="ja-JP" altLang="en-US" dirty="0" smtClean="0">
                    <a:latin typeface="Century" panose="02040604050505020304" pitchFamily="18" charset="0"/>
                  </a:rPr>
                  <a:t>のときよりわずかに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0.5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に近づいた　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484784"/>
                <a:ext cx="8928992" cy="5373216"/>
              </a:xfrm>
              <a:blipFill rotWithShape="1">
                <a:blip r:embed="rId2"/>
                <a:stretch>
                  <a:fillRect b="-9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84988"/>
            <a:ext cx="5945163" cy="357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05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964488" cy="5373216"/>
              </a:xfrm>
            </p:spPr>
            <p:txBody>
              <a:bodyPr>
                <a:normAutofit fontScale="92500"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=630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=0.508738</a:t>
                </a: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平均値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=640</m:t>
                    </m:r>
                  </m:oMath>
                </a14:m>
                <a:r>
                  <a:rPr lang="ja-JP" altLang="en-US" dirty="0" smtClean="0">
                    <a:latin typeface="Century" panose="02040604050505020304" pitchFamily="18" charset="0"/>
                  </a:rPr>
                  <a:t>のときとほとんど変わらなかった　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964488" cy="5373216"/>
              </a:xfrm>
              <a:blipFill rotWithShape="1">
                <a:blip r:embed="rId2"/>
                <a:stretch>
                  <a:fillRect b="-6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051651"/>
            <a:ext cx="6000625" cy="3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30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考察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856984" cy="5089752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 smtClean="0"/>
                  <a:t>最適な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/>
                  <a:t>の値は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630~650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付近であると考えられる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今週はここまで</a:t>
                </a:r>
                <a:endParaRPr lang="en-US" altLang="ja-JP" dirty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856984" cy="5089752"/>
              </a:xfrm>
              <a:blipFill rotWithShape="1">
                <a:blip r:embed="rId2"/>
                <a:stretch>
                  <a:fillRect l="-138" t="-1437" r="-9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2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/>
              <a:t>・最</a:t>
            </a:r>
            <a:r>
              <a:rPr lang="ja-JP" altLang="en-US" smtClean="0"/>
              <a:t>高温度の検証の続き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 smtClean="0"/>
              <a:t>・その他の温度設定</a:t>
            </a:r>
            <a:endParaRPr lang="en-US" altLang="ja-JP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r>
              <a:rPr lang="ja-JP" altLang="en-US" dirty="0"/>
              <a:t>・解交換の確率の理論</a:t>
            </a: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今週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/>
              <a:t>・</a:t>
            </a:r>
            <a:r>
              <a:rPr lang="ja-JP" altLang="en-US" dirty="0">
                <a:latin typeface="Century" panose="02040604050505020304" pitchFamily="18" charset="0"/>
              </a:rPr>
              <a:t>最</a:t>
            </a:r>
            <a:r>
              <a:rPr lang="ja-JP" altLang="en-US" dirty="0" smtClean="0">
                <a:latin typeface="Century" panose="02040604050505020304" pitchFamily="18" charset="0"/>
              </a:rPr>
              <a:t>高温度</a:t>
            </a:r>
            <a:r>
              <a:rPr lang="ja-JP" altLang="en-US" dirty="0">
                <a:latin typeface="Century" panose="02040604050505020304" pitchFamily="18" charset="0"/>
              </a:rPr>
              <a:t>について</a:t>
            </a:r>
            <a:r>
              <a:rPr lang="ja-JP" altLang="en-US" dirty="0" smtClean="0">
                <a:latin typeface="Century" panose="02040604050505020304" pitchFamily="18" charset="0"/>
              </a:rPr>
              <a:t>の検証</a:t>
            </a:r>
            <a:endParaRPr kumimoji="1" lang="en-US" altLang="ja-JP" dirty="0"/>
          </a:p>
          <a:p>
            <a:pPr marL="109728" indent="0">
              <a:buNone/>
            </a:pP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TPSA</a:t>
            </a:r>
            <a:r>
              <a:rPr lang="ja-JP" altLang="en-US" sz="3200" dirty="0" smtClean="0"/>
              <a:t>における温度設定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txBody>
          <a:bodyPr/>
          <a:lstStyle/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dirty="0" smtClean="0">
                <a:latin typeface="Century" panose="02040604050505020304" pitchFamily="18" charset="0"/>
              </a:rPr>
              <a:t>SA</a:t>
            </a:r>
            <a:r>
              <a:rPr lang="ja-JP" altLang="en-US" dirty="0" smtClean="0">
                <a:latin typeface="Century" panose="02040604050505020304" pitchFamily="18" charset="0"/>
              </a:rPr>
              <a:t>間で解の交換を確率的に行うことで温度スケジュールが自動化される。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最高温度と最低温度を対象問題に適した値に設定する必要がある。</a:t>
            </a:r>
            <a:endParaRPr lang="en-US" altLang="ja-JP" dirty="0">
              <a:latin typeface="Century" panose="020406040505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2"/>
            <a:ext cx="4927042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14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TPSA</a:t>
            </a:r>
            <a:r>
              <a:rPr lang="ja-JP" altLang="en-US" sz="3200" dirty="0" smtClean="0"/>
              <a:t>における温度設定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・最高温度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　</a:t>
            </a:r>
            <a:r>
              <a:rPr lang="ja-JP" altLang="en-US" dirty="0" smtClean="0">
                <a:latin typeface="Century" panose="02040604050505020304" pitchFamily="18" charset="0"/>
              </a:rPr>
              <a:t>　最大の改悪となる状態遷移が</a:t>
            </a:r>
            <a:r>
              <a:rPr lang="en-US" altLang="ja-JP" dirty="0" smtClean="0">
                <a:latin typeface="Century" panose="02040604050505020304" pitchFamily="18" charset="0"/>
              </a:rPr>
              <a:t>50</a:t>
            </a:r>
            <a:r>
              <a:rPr lang="ja-JP" altLang="en-US" dirty="0" smtClean="0">
                <a:latin typeface="Century" panose="02040604050505020304" pitchFamily="18" charset="0"/>
              </a:rPr>
              <a:t>％の確率で受理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　</a:t>
            </a:r>
            <a:r>
              <a:rPr lang="ja-JP" altLang="en-US" dirty="0" smtClean="0">
                <a:latin typeface="Century" panose="02040604050505020304" pitchFamily="18" charset="0"/>
              </a:rPr>
              <a:t>　されるような温度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・最低温度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　</a:t>
            </a:r>
            <a:r>
              <a:rPr lang="ja-JP" altLang="en-US" dirty="0" smtClean="0">
                <a:latin typeface="Century" panose="02040604050505020304" pitchFamily="18" charset="0"/>
              </a:rPr>
              <a:t>　最小の改悪となる状態遷移が解交換周期内で</a:t>
            </a:r>
            <a:r>
              <a:rPr lang="en-US" altLang="ja-JP" dirty="0" smtClean="0">
                <a:latin typeface="Century" panose="02040604050505020304" pitchFamily="18" charset="0"/>
              </a:rPr>
              <a:t>1</a:t>
            </a:r>
            <a:r>
              <a:rPr lang="ja-JP" altLang="en-US" dirty="0" smtClean="0">
                <a:latin typeface="Century" panose="02040604050505020304" pitchFamily="18" charset="0"/>
              </a:rPr>
              <a:t>回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>
                <a:latin typeface="Century" panose="02040604050505020304" pitchFamily="18" charset="0"/>
              </a:rPr>
              <a:t>　</a:t>
            </a:r>
            <a:r>
              <a:rPr lang="ja-JP" altLang="en-US" dirty="0" smtClean="0">
                <a:latin typeface="Century" panose="02040604050505020304" pitchFamily="18" charset="0"/>
              </a:rPr>
              <a:t>　は受理されるような温度</a:t>
            </a:r>
            <a:endParaRPr lang="en-US" altLang="ja-JP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9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TPSA</a:t>
            </a:r>
            <a:r>
              <a:rPr lang="ja-JP" altLang="en-US" sz="3200" dirty="0" smtClean="0"/>
              <a:t>における温度設定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856984" cy="5256584"/>
              </a:xfrm>
            </p:spPr>
            <p:txBody>
              <a:bodyPr>
                <a:normAutofit lnSpcReduction="10000"/>
              </a:bodyPr>
              <a:lstStyle/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追加したプログラム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sz="800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現在</a:t>
                </a:r>
                <a:r>
                  <a:rPr lang="ja-JP" altLang="en-US" dirty="0">
                    <a:latin typeface="Century" panose="02040604050505020304" pitchFamily="18" charset="0"/>
                  </a:rPr>
                  <a:t>の解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の全ての近傍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解のコスト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を計算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r>
                  <a:rPr lang="en-US" altLang="ja-JP" dirty="0">
                    <a:latin typeface="Century" panose="02040604050505020304" pitchFamily="18" charset="0"/>
                  </a:rPr>
                  <a:t>(</a:t>
                </a:r>
                <a:r>
                  <a:rPr lang="ja-JP" altLang="en-US" dirty="0">
                    <a:latin typeface="Century" panose="02040604050505020304" pitchFamily="18" charset="0"/>
                  </a:rPr>
                  <a:t>近傍生成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方法：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2-opt)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最も大きいコストを探索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その近傍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解</a:t>
                </a:r>
                <a:r>
                  <a:rPr lang="en-US" altLang="ja-JP" dirty="0">
                    <a:latin typeface="Century" panose="02040604050505020304" pitchFamily="18" charset="0"/>
                  </a:rPr>
                  <a:t>(</a:t>
                </a:r>
                <a:r>
                  <a:rPr lang="ja-JP" altLang="en-US" dirty="0">
                    <a:latin typeface="Century" panose="02040604050505020304" pitchFamily="18" charset="0"/>
                  </a:rPr>
                  <a:t>改悪解</a:t>
                </a:r>
                <a:r>
                  <a:rPr lang="en-US" altLang="ja-JP" dirty="0">
                    <a:latin typeface="Century" panose="02040604050505020304" pitchFamily="18" charset="0"/>
                  </a:rPr>
                  <a:t>)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の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受理確率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ja-JP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num>
                          <m:den>
                            <m:r>
                              <a:rPr lang="en-US" altLang="ja-JP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sup>
                    </m:sSup>
                  </m:oMath>
                </a14:m>
                <a:r>
                  <a:rPr lang="ja-JP" altLang="en-US" dirty="0" smtClean="0">
                    <a:latin typeface="Century" panose="02040604050505020304" pitchFamily="18" charset="0"/>
                  </a:rPr>
                  <a:t>を計算して保存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856984" cy="5256584"/>
              </a:xfrm>
              <a:blipFill rotWithShape="1">
                <a:blip r:embed="rId2"/>
                <a:stretch>
                  <a:fillRect l="-138" t="-2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/>
          <p:cNvSpPr/>
          <p:nvPr/>
        </p:nvSpPr>
        <p:spPr>
          <a:xfrm>
            <a:off x="4305610" y="3068960"/>
            <a:ext cx="992124" cy="106123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4305610" y="4725144"/>
            <a:ext cx="992124" cy="106123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0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問題</a:t>
            </a:r>
            <a:r>
              <a:rPr lang="en-US" altLang="ja-JP" dirty="0" smtClean="0">
                <a:latin typeface="Century" panose="02040604050505020304" pitchFamily="18" charset="0"/>
              </a:rPr>
              <a:t>:</a:t>
            </a:r>
            <a:r>
              <a:rPr lang="en-US" altLang="ja-JP" dirty="0" smtClean="0">
                <a:latin typeface="Century" panose="02040604050505020304" pitchFamily="18" charset="0"/>
              </a:rPr>
              <a:t>eil101(</a:t>
            </a:r>
            <a:r>
              <a:rPr lang="ja-JP" altLang="en-US" dirty="0" smtClean="0">
                <a:latin typeface="Century" panose="02040604050505020304" pitchFamily="18" charset="0"/>
              </a:rPr>
              <a:t>最適解：</a:t>
            </a:r>
            <a:r>
              <a:rPr lang="en-US" altLang="ja-JP" dirty="0" smtClean="0">
                <a:latin typeface="Century" panose="02040604050505020304" pitchFamily="18" charset="0"/>
              </a:rPr>
              <a:t>629)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最高温度を様々な値で実験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探索回数が</a:t>
            </a:r>
            <a:r>
              <a:rPr lang="en-US" altLang="ja-JP" dirty="0" smtClean="0">
                <a:latin typeface="Century" panose="02040604050505020304" pitchFamily="18" charset="0"/>
              </a:rPr>
              <a:t>1,50,100,…,9950,10000</a:t>
            </a:r>
            <a:r>
              <a:rPr lang="ja-JP" altLang="en-US" dirty="0" smtClean="0">
                <a:latin typeface="Century" panose="02040604050505020304" pitchFamily="18" charset="0"/>
              </a:rPr>
              <a:t>回</a:t>
            </a:r>
            <a:r>
              <a:rPr lang="ja-JP" altLang="en-US" dirty="0">
                <a:latin typeface="Century" panose="02040604050505020304" pitchFamily="18" charset="0"/>
              </a:rPr>
              <a:t>目</a:t>
            </a:r>
            <a:r>
              <a:rPr lang="ja-JP" altLang="en-US" dirty="0" smtClean="0">
                <a:latin typeface="Century" panose="02040604050505020304" pitchFamily="18" charset="0"/>
              </a:rPr>
              <a:t>の</a:t>
            </a:r>
            <a:r>
              <a:rPr lang="ja-JP" altLang="en-US" dirty="0" smtClean="0">
                <a:latin typeface="Century" panose="02040604050505020304" pitchFamily="18" charset="0"/>
              </a:rPr>
              <a:t>時に追加したプログラムで受理確率を計算して</a:t>
            </a:r>
            <a:r>
              <a:rPr lang="ja-JP" altLang="en-US" dirty="0" smtClean="0">
                <a:latin typeface="Century" panose="02040604050505020304" pitchFamily="18" charset="0"/>
              </a:rPr>
              <a:t>保存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受理確率のばらつきを小さくして全体を</a:t>
            </a:r>
            <a:r>
              <a:rPr lang="en-US" altLang="ja-JP" dirty="0" smtClean="0">
                <a:latin typeface="Century" panose="02040604050505020304" pitchFamily="18" charset="0"/>
              </a:rPr>
              <a:t>0.5</a:t>
            </a:r>
            <a:r>
              <a:rPr lang="ja-JP" altLang="en-US" dirty="0" smtClean="0">
                <a:latin typeface="Century" panose="02040604050505020304" pitchFamily="18" charset="0"/>
              </a:rPr>
              <a:t>に近づけるのは難しい</a:t>
            </a:r>
            <a:endParaRPr lang="en-US" altLang="ja-JP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dirty="0" smtClean="0">
                <a:latin typeface="Century" panose="02040604050505020304" pitchFamily="18" charset="0"/>
              </a:rPr>
              <a:t>⇒平均値を</a:t>
            </a:r>
            <a:r>
              <a:rPr lang="en-US" altLang="ja-JP" dirty="0" smtClean="0">
                <a:latin typeface="Century" panose="02040604050505020304" pitchFamily="18" charset="0"/>
              </a:rPr>
              <a:t>0.5</a:t>
            </a:r>
            <a:r>
              <a:rPr lang="ja-JP" altLang="en-US" dirty="0" smtClean="0">
                <a:latin typeface="Century" panose="02040604050505020304" pitchFamily="18" charset="0"/>
              </a:rPr>
              <a:t>に近づける</a:t>
            </a:r>
            <a:endParaRPr lang="en-US" altLang="ja-JP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実験方法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dirty="0" smtClean="0"/>
                  <a:t>その他のパラメータ設定</a:t>
                </a:r>
                <a:endParaRPr lang="en-US" altLang="ja-JP" dirty="0" smtClean="0"/>
              </a:p>
              <a:p>
                <a:pPr marL="109728" indent="0">
                  <a:buNone/>
                </a:pPr>
                <a:r>
                  <a:rPr lang="ja-JP" altLang="en-US" dirty="0" smtClean="0"/>
                  <a:t>・</a:t>
                </a:r>
                <a:r>
                  <a:rPr lang="ja-JP" altLang="en-US" dirty="0"/>
                  <a:t>温度</a:t>
                </a:r>
                <a:r>
                  <a:rPr lang="ja-JP" altLang="en-US" dirty="0" smtClean="0"/>
                  <a:t>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10</a:t>
                </a:r>
                <a:r>
                  <a:rPr lang="ja-JP" altLang="en-US" dirty="0" smtClean="0"/>
                  <a:t>個</a:t>
                </a:r>
                <a:endParaRPr lang="en-US" altLang="ja-JP" dirty="0" smtClean="0"/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最低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=0.00001</m:t>
                    </m:r>
                  </m:oMath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・その他の温度は最高温度と最低温度の間を等比的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に分割した値を割り当てた。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</a:t>
                </a:r>
                <a:r>
                  <a:rPr lang="ja-JP" altLang="en-US" dirty="0">
                    <a:latin typeface="Century" panose="02040604050505020304" pitchFamily="18" charset="0"/>
                  </a:rPr>
                  <a:t>温度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ごとの探索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(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近傍生成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)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回数：</a:t>
                </a:r>
                <a:r>
                  <a:rPr lang="en-US" altLang="ja-JP" dirty="0">
                    <a:latin typeface="Century" panose="02040604050505020304" pitchFamily="18" charset="0"/>
                  </a:rPr>
                  <a:t>1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0000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dirty="0" smtClean="0">
                    <a:latin typeface="Century" panose="02040604050505020304" pitchFamily="18" charset="0"/>
                  </a:rPr>
                  <a:t>・解交換周期：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800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回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 t="-14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5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=0.1</m:t>
                    </m:r>
                  </m:oMath>
                </a14:m>
                <a:r>
                  <a:rPr lang="en-US" altLang="ja-JP" dirty="0" smtClean="0">
                    <a:latin typeface="Century" panose="02040604050505020304" pitchFamily="18" charset="0"/>
                  </a:rPr>
                  <a:t>(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これまで用いていた値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)</a:t>
                </a: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</a:t>
                </a: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値が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小さすぎて</a:t>
                </a:r>
                <a:r>
                  <a:rPr lang="ja-JP" altLang="en-US" dirty="0">
                    <a:latin typeface="Century" panose="02040604050505020304" pitchFamily="18" charset="0"/>
                  </a:rPr>
                  <a:t>すべて</a:t>
                </a:r>
                <a:r>
                  <a:rPr lang="en-US" altLang="ja-JP" dirty="0">
                    <a:latin typeface="Century" panose="02040604050505020304" pitchFamily="18" charset="0"/>
                  </a:rPr>
                  <a:t>0</a:t>
                </a:r>
                <a:r>
                  <a:rPr lang="ja-JP" altLang="en-US" dirty="0">
                    <a:latin typeface="Century" panose="02040604050505020304" pitchFamily="18" charset="0"/>
                  </a:rPr>
                  <a:t>になってしまった</a:t>
                </a:r>
                <a:endParaRPr lang="en-US" altLang="ja-JP" dirty="0" smtClean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 t="-13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4"/>
            <a:ext cx="5750026" cy="345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8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en-US" altLang="ja-JP" dirty="0" err="1" smtClean="0">
                    <a:latin typeface="Century" panose="02040604050505020304" pitchFamily="18" charset="0"/>
                  </a:rPr>
                  <a:t>ave</a:t>
                </a:r>
                <a:r>
                  <a:rPr lang="en-US" altLang="ja-JP" dirty="0" smtClean="0">
                    <a:latin typeface="Century" panose="02040604050505020304" pitchFamily="18" charset="0"/>
                  </a:rPr>
                  <a:t>=0.010572</a:t>
                </a:r>
              </a:p>
              <a:p>
                <a:pPr marL="109728" indent="0">
                  <a:buNone/>
                </a:pPr>
                <a:r>
                  <a:rPr lang="ja-JP" altLang="en-US" dirty="0">
                    <a:latin typeface="Century" panose="02040604050505020304" pitchFamily="18" charset="0"/>
                  </a:rPr>
                  <a:t>まだ全体的</a:t>
                </a:r>
                <a:r>
                  <a:rPr lang="ja-JP" altLang="en-US" dirty="0" smtClean="0">
                    <a:latin typeface="Century" panose="02040604050505020304" pitchFamily="18" charset="0"/>
                  </a:rPr>
                  <a:t>に小さすぎる</a:t>
                </a:r>
                <a:endParaRPr lang="en-US" altLang="ja-JP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dirty="0">
                  <a:latin typeface="Century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l="-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08" y="2050901"/>
            <a:ext cx="5777861" cy="347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22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1429</TotalTime>
  <Words>385</Words>
  <Application>Microsoft Office PowerPoint</Application>
  <PresentationFormat>画面に合わせる (4:3)</PresentationFormat>
  <Paragraphs>169</Paragraphs>
  <Slides>17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アーバン</vt:lpstr>
      <vt:lpstr>       　     卒業論文経過報告  </vt:lpstr>
      <vt:lpstr>今週</vt:lpstr>
      <vt:lpstr>TPSAにおける温度設定</vt:lpstr>
      <vt:lpstr>TPSAにおける温度設定</vt:lpstr>
      <vt:lpstr>TPSAにおける温度設定</vt:lpstr>
      <vt:lpstr>実験方法</vt:lpstr>
      <vt:lpstr>実験方法</vt:lpstr>
      <vt:lpstr>結果</vt:lpstr>
      <vt:lpstr>結果</vt:lpstr>
      <vt:lpstr>結果</vt:lpstr>
      <vt:lpstr>結果</vt:lpstr>
      <vt:lpstr>結果</vt:lpstr>
      <vt:lpstr>結果</vt:lpstr>
      <vt:lpstr>結果</vt:lpstr>
      <vt:lpstr>結果</vt:lpstr>
      <vt:lpstr>考察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    </dc:title>
  <dc:creator>keigo okamoto</dc:creator>
  <cp:lastModifiedBy>　</cp:lastModifiedBy>
  <cp:revision>292</cp:revision>
  <dcterms:created xsi:type="dcterms:W3CDTF">2015-11-15T17:26:41Z</dcterms:created>
  <dcterms:modified xsi:type="dcterms:W3CDTF">2015-12-14T08:58:48Z</dcterms:modified>
</cp:coreProperties>
</file>